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113"/>
  </p:notesMasterIdLst>
  <p:handoutMasterIdLst>
    <p:handoutMasterId r:id="rId114"/>
  </p:handoutMasterIdLst>
  <p:sldIdLst>
    <p:sldId id="5981" r:id="rId5"/>
    <p:sldId id="6384" r:id="rId6"/>
    <p:sldId id="6728" r:id="rId7"/>
    <p:sldId id="4970" r:id="rId8"/>
    <p:sldId id="6525" r:id="rId9"/>
    <p:sldId id="6432" r:id="rId10"/>
    <p:sldId id="6600" r:id="rId11"/>
    <p:sldId id="6601" r:id="rId12"/>
    <p:sldId id="6626" r:id="rId13"/>
    <p:sldId id="6112" r:id="rId14"/>
    <p:sldId id="6605" r:id="rId15"/>
    <p:sldId id="6602" r:id="rId16"/>
    <p:sldId id="6698" r:id="rId17"/>
    <p:sldId id="6730" r:id="rId18"/>
    <p:sldId id="6609" r:id="rId19"/>
    <p:sldId id="6724" r:id="rId20"/>
    <p:sldId id="6731" r:id="rId21"/>
    <p:sldId id="6441" r:id="rId22"/>
    <p:sldId id="6442" r:id="rId23"/>
    <p:sldId id="6610" r:id="rId24"/>
    <p:sldId id="6611" r:id="rId25"/>
    <p:sldId id="6732" r:id="rId26"/>
    <p:sldId id="6528" r:id="rId27"/>
    <p:sldId id="6529" r:id="rId28"/>
    <p:sldId id="6614" r:id="rId29"/>
    <p:sldId id="6621" r:id="rId30"/>
    <p:sldId id="6623" r:id="rId31"/>
    <p:sldId id="6627" r:id="rId32"/>
    <p:sldId id="6531" r:id="rId33"/>
    <p:sldId id="6533" r:id="rId34"/>
    <p:sldId id="6703" r:id="rId35"/>
    <p:sldId id="6534" r:id="rId36"/>
    <p:sldId id="6535" r:id="rId37"/>
    <p:sldId id="6536" r:id="rId38"/>
    <p:sldId id="6694" r:id="rId39"/>
    <p:sldId id="6738" r:id="rId40"/>
    <p:sldId id="6553" r:id="rId41"/>
    <p:sldId id="6715" r:id="rId42"/>
    <p:sldId id="6737" r:id="rId43"/>
    <p:sldId id="6712" r:id="rId44"/>
    <p:sldId id="6699" r:id="rId45"/>
    <p:sldId id="6643" r:id="rId46"/>
    <p:sldId id="6634" r:id="rId47"/>
    <p:sldId id="6635" r:id="rId48"/>
    <p:sldId id="6636" r:id="rId49"/>
    <p:sldId id="6637" r:id="rId50"/>
    <p:sldId id="6706" r:id="rId51"/>
    <p:sldId id="6710" r:id="rId52"/>
    <p:sldId id="6707" r:id="rId53"/>
    <p:sldId id="6714" r:id="rId54"/>
    <p:sldId id="6713" r:id="rId55"/>
    <p:sldId id="6546" r:id="rId56"/>
    <p:sldId id="6708" r:id="rId57"/>
    <p:sldId id="6697" r:id="rId58"/>
    <p:sldId id="6642" r:id="rId59"/>
    <p:sldId id="6641" r:id="rId60"/>
    <p:sldId id="6638" r:id="rId61"/>
    <p:sldId id="6736" r:id="rId62"/>
    <p:sldId id="6721" r:id="rId63"/>
    <p:sldId id="6716" r:id="rId64"/>
    <p:sldId id="6719" r:id="rId65"/>
    <p:sldId id="6718" r:id="rId66"/>
    <p:sldId id="6735" r:id="rId67"/>
    <p:sldId id="6630" r:id="rId68"/>
    <p:sldId id="6690" r:id="rId69"/>
    <p:sldId id="6725" r:id="rId70"/>
    <p:sldId id="6726" r:id="rId71"/>
    <p:sldId id="6691" r:id="rId72"/>
    <p:sldId id="6727" r:id="rId73"/>
    <p:sldId id="6734" r:id="rId74"/>
    <p:sldId id="6650" r:id="rId75"/>
    <p:sldId id="6651" r:id="rId76"/>
    <p:sldId id="6652" r:id="rId77"/>
    <p:sldId id="6653" r:id="rId78"/>
    <p:sldId id="6654" r:id="rId79"/>
    <p:sldId id="6655" r:id="rId80"/>
    <p:sldId id="6656" r:id="rId81"/>
    <p:sldId id="6657" r:id="rId82"/>
    <p:sldId id="6658" r:id="rId83"/>
    <p:sldId id="6659" r:id="rId84"/>
    <p:sldId id="6660" r:id="rId85"/>
    <p:sldId id="6661" r:id="rId86"/>
    <p:sldId id="6662" r:id="rId87"/>
    <p:sldId id="6663" r:id="rId88"/>
    <p:sldId id="6664" r:id="rId89"/>
    <p:sldId id="6665" r:id="rId90"/>
    <p:sldId id="6666" r:id="rId91"/>
    <p:sldId id="6667" r:id="rId92"/>
    <p:sldId id="6668" r:id="rId93"/>
    <p:sldId id="6669" r:id="rId94"/>
    <p:sldId id="6733" r:id="rId95"/>
    <p:sldId id="6673" r:id="rId96"/>
    <p:sldId id="6709" r:id="rId97"/>
    <p:sldId id="6674" r:id="rId98"/>
    <p:sldId id="6675" r:id="rId99"/>
    <p:sldId id="6676" r:id="rId100"/>
    <p:sldId id="6677" r:id="rId101"/>
    <p:sldId id="6678" r:id="rId102"/>
    <p:sldId id="6679" r:id="rId103"/>
    <p:sldId id="6680" r:id="rId104"/>
    <p:sldId id="6681" r:id="rId105"/>
    <p:sldId id="6682" r:id="rId106"/>
    <p:sldId id="6683" r:id="rId107"/>
    <p:sldId id="6684" r:id="rId108"/>
    <p:sldId id="6685" r:id="rId109"/>
    <p:sldId id="6686" r:id="rId110"/>
    <p:sldId id="6687" r:id="rId111"/>
    <p:sldId id="6688" r:id="rId112"/>
  </p:sldIdLst>
  <p:sldSz cx="9144000" cy="5143500" type="screen16x9"/>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so PDTV" id="{BB82D993-CA45-4263-BAB4-BC73DC4E726B}">
          <p14:sldIdLst>
            <p14:sldId id="5981"/>
            <p14:sldId id="6384"/>
            <p14:sldId id="6728"/>
            <p14:sldId id="4970"/>
            <p14:sldId id="6525"/>
          </p14:sldIdLst>
        </p14:section>
        <p14:section name="Tutele lavoro" id="{292AA582-785C-4B6B-8F5E-8D79C620C4DF}">
          <p14:sldIdLst>
            <p14:sldId id="6432"/>
            <p14:sldId id="6600"/>
            <p14:sldId id="6601"/>
            <p14:sldId id="6626"/>
            <p14:sldId id="6112"/>
            <p14:sldId id="6605"/>
            <p14:sldId id="6602"/>
            <p14:sldId id="6698"/>
          </p14:sldIdLst>
        </p14:section>
        <p14:section name="Termini appalto" id="{EAE50020-CBED-486E-8634-87B093B5796B}">
          <p14:sldIdLst>
            <p14:sldId id="6730"/>
            <p14:sldId id="6609"/>
            <p14:sldId id="6724"/>
          </p14:sldIdLst>
        </p14:section>
        <p14:section name="Digitalizzazione" id="{E6869D40-F339-42DB-B00D-1CD1946B2D18}">
          <p14:sldIdLst>
            <p14:sldId id="6731"/>
            <p14:sldId id="6441"/>
            <p14:sldId id="6442"/>
            <p14:sldId id="6610"/>
            <p14:sldId id="6611"/>
          </p14:sldIdLst>
        </p14:section>
        <p14:section name="Progettazione e SIA" id="{03596521-BE94-4B3A-8AE3-E71AC8243922}">
          <p14:sldIdLst>
            <p14:sldId id="6732"/>
            <p14:sldId id="6528"/>
            <p14:sldId id="6529"/>
            <p14:sldId id="6614"/>
            <p14:sldId id="6621"/>
            <p14:sldId id="6623"/>
            <p14:sldId id="6627"/>
            <p14:sldId id="6531"/>
            <p14:sldId id="6533"/>
            <p14:sldId id="6703"/>
            <p14:sldId id="6534"/>
            <p14:sldId id="6535"/>
            <p14:sldId id="6536"/>
            <p14:sldId id="6694"/>
          </p14:sldIdLst>
        </p14:section>
        <p14:section name="Appalti sotto soglia UE" id="{60F88870-AA12-4FC2-9C8E-678D28BADFA4}">
          <p14:sldIdLst>
            <p14:sldId id="6738"/>
            <p14:sldId id="6553"/>
            <p14:sldId id="6715"/>
          </p14:sldIdLst>
        </p14:section>
        <p14:section name="Equilibrio contrattuale" id="{D0CEEC8A-0686-4250-BBCF-A94D6521A8FC}">
          <p14:sldIdLst>
            <p14:sldId id="6737"/>
            <p14:sldId id="6712"/>
            <p14:sldId id="6699"/>
            <p14:sldId id="6643"/>
            <p14:sldId id="6634"/>
            <p14:sldId id="6635"/>
            <p14:sldId id="6636"/>
            <p14:sldId id="6637"/>
            <p14:sldId id="6706"/>
            <p14:sldId id="6710"/>
            <p14:sldId id="6707"/>
            <p14:sldId id="6714"/>
            <p14:sldId id="6713"/>
            <p14:sldId id="6546"/>
            <p14:sldId id="6708"/>
            <p14:sldId id="6697"/>
            <p14:sldId id="6642"/>
            <p14:sldId id="6641"/>
            <p14:sldId id="6638"/>
          </p14:sldIdLst>
        </p14:section>
        <p14:section name="Qualificazione SA" id="{7A4ED02F-F3D9-4809-AD27-448727E301A3}">
          <p14:sldIdLst>
            <p14:sldId id="6736"/>
            <p14:sldId id="6721"/>
            <p14:sldId id="6716"/>
            <p14:sldId id="6719"/>
            <p14:sldId id="6718"/>
          </p14:sldIdLst>
        </p14:section>
        <p14:section name="Scelta del contraente" id="{2006DBAC-59B7-4A92-89B3-9E7EC3049880}">
          <p14:sldIdLst>
            <p14:sldId id="6735"/>
            <p14:sldId id="6630"/>
            <p14:sldId id="6690"/>
            <p14:sldId id="6725"/>
            <p14:sldId id="6726"/>
            <p14:sldId id="6691"/>
            <p14:sldId id="6727"/>
          </p14:sldIdLst>
        </p14:section>
        <p14:section name="Qualificazione OE" id="{27CAEA10-2786-47D9-9209-D7A2FA4A7F99}">
          <p14:sldIdLst>
            <p14:sldId id="6734"/>
            <p14:sldId id="6650"/>
            <p14:sldId id="6651"/>
            <p14:sldId id="6652"/>
            <p14:sldId id="6653"/>
            <p14:sldId id="6654"/>
            <p14:sldId id="6655"/>
            <p14:sldId id="6656"/>
            <p14:sldId id="6657"/>
            <p14:sldId id="6658"/>
            <p14:sldId id="6659"/>
            <p14:sldId id="6660"/>
            <p14:sldId id="6661"/>
            <p14:sldId id="6662"/>
            <p14:sldId id="6663"/>
            <p14:sldId id="6664"/>
            <p14:sldId id="6665"/>
            <p14:sldId id="6666"/>
            <p14:sldId id="6667"/>
            <p14:sldId id="6668"/>
            <p14:sldId id="6669"/>
          </p14:sldIdLst>
        </p14:section>
        <p14:section name="Esecuzione e subappalto" id="{6C2BC79E-010F-481F-885E-7B54287CC5DE}">
          <p14:sldIdLst>
            <p14:sldId id="6733"/>
            <p14:sldId id="6673"/>
            <p14:sldId id="6709"/>
            <p14:sldId id="6674"/>
            <p14:sldId id="6675"/>
            <p14:sldId id="6676"/>
            <p14:sldId id="6677"/>
            <p14:sldId id="6678"/>
            <p14:sldId id="6679"/>
            <p14:sldId id="6680"/>
          </p14:sldIdLst>
        </p14:section>
        <p14:section name="Quesiti" id="{0F8A1380-6C69-4DA5-8E96-6C084E8EC429}">
          <p14:sldIdLst>
            <p14:sldId id="6681"/>
            <p14:sldId id="6682"/>
            <p14:sldId id="6683"/>
            <p14:sldId id="6684"/>
            <p14:sldId id="6685"/>
            <p14:sldId id="6686"/>
            <p14:sldId id="6687"/>
            <p14:sldId id="6688"/>
          </p14:sldIdLst>
        </p14:section>
      </p14:sectionLst>
    </p:ext>
    <p:ext uri="{EFAFB233-063F-42B5-8137-9DF3F51BA10A}">
      <p15:sldGuideLst xmlns:p15="http://schemas.microsoft.com/office/powerpoint/2012/main">
        <p15:guide id="1" orient="horz" pos="289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BD0"/>
    <a:srgbClr val="DDEC90"/>
    <a:srgbClr val="F1FAD6"/>
    <a:srgbClr val="B8F2D1"/>
    <a:srgbClr val="CCFFCC"/>
    <a:srgbClr val="DEF6DA"/>
    <a:srgbClr val="BFDC30"/>
    <a:srgbClr val="E9F3B7"/>
    <a:srgbClr val="5D7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5" autoAdjust="0"/>
    <p:restoredTop sz="94602" autoAdjust="0"/>
  </p:normalViewPr>
  <p:slideViewPr>
    <p:cSldViewPr>
      <p:cViewPr varScale="1">
        <p:scale>
          <a:sx n="91" d="100"/>
          <a:sy n="91" d="100"/>
        </p:scale>
        <p:origin x="62" y="216"/>
      </p:cViewPr>
      <p:guideLst>
        <p:guide orient="horz" pos="289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3" d="100"/>
          <a:sy n="43" d="100"/>
        </p:scale>
        <p:origin x="2772"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diagrams/_rels/data1.xml.rels><?xml version="1.0" encoding="UTF-8" standalone="yes"?>
<Relationships xmlns="http://schemas.openxmlformats.org/package/2006/relationships"><Relationship Id="rId1"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C0910-073F-42FC-B4C4-2138E686325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188C9B40-7F5E-416C-B23E-BF7FD8F6DFA8}">
      <dgm:prSet phldrT="[Testo]" custT="1"/>
      <dgm:spPr>
        <a:solidFill>
          <a:srgbClr val="CCE5FF"/>
        </a:solidFill>
      </dgm:spPr>
      <dgm:t>
        <a:bodyPr/>
        <a:lstStyle/>
        <a:p>
          <a:r>
            <a:rPr kumimoji="0" lang="it-IT" sz="1400" b="1" i="0" u="none" strike="noStrike" cap="none" spc="-13" normalizeH="0" baseline="0" noProof="0" dirty="0">
              <a:ln>
                <a:noFill/>
              </a:ln>
              <a:solidFill>
                <a:srgbClr val="376092"/>
              </a:solidFill>
              <a:effectLst/>
              <a:uLnTx/>
              <a:uFillTx/>
              <a:latin typeface="Segoe UI" panose="020B0502040204020203" pitchFamily="34" charset="0"/>
              <a:cs typeface="Segoe UI" panose="020B0502040204020203" pitchFamily="34" charset="0"/>
            </a:rPr>
            <a:t>Decreto «</a:t>
          </a:r>
          <a:r>
            <a:rPr lang="it-IT" sz="1400" b="1" spc="-13" dirty="0">
              <a:solidFill>
                <a:srgbClr val="376092"/>
              </a:solidFill>
              <a:latin typeface="Segoe UI" panose="020B0502040204020203" pitchFamily="34" charset="0"/>
              <a:cs typeface="Segoe UI" panose="020B0502040204020203" pitchFamily="34" charset="0"/>
            </a:rPr>
            <a:t>correttivo» (n. 209/2024) al Codice dei Contratti Pubblici (n. 36/2023) </a:t>
          </a:r>
          <a:endParaRPr lang="it-IT" sz="1400" b="1" dirty="0">
            <a:solidFill>
              <a:srgbClr val="376092"/>
            </a:solidFill>
            <a:latin typeface="Segoe UI" panose="020B0502040204020203" pitchFamily="34" charset="0"/>
            <a:cs typeface="Segoe UI" panose="020B0502040204020203" pitchFamily="34" charset="0"/>
          </a:endParaRPr>
        </a:p>
      </dgm:t>
    </dgm:pt>
    <dgm:pt modelId="{3AB60EC6-2BFE-445D-8443-CB8853C3C927}" type="parTrans" cxnId="{FE4E8C18-26C3-4EB6-B236-413544C72DED}">
      <dgm:prSet/>
      <dgm:spPr/>
      <dgm:t>
        <a:bodyPr/>
        <a:lstStyle/>
        <a:p>
          <a:endParaRPr lang="it-IT"/>
        </a:p>
      </dgm:t>
    </dgm:pt>
    <dgm:pt modelId="{B253675A-E625-4B96-9FE6-AC3B23993852}" type="sibTrans" cxnId="{FE4E8C18-26C3-4EB6-B236-413544C72DED}">
      <dgm:prSet/>
      <dgm:spPr/>
      <dgm:t>
        <a:bodyPr/>
        <a:lstStyle/>
        <a:p>
          <a:endParaRPr lang="it-IT"/>
        </a:p>
      </dgm:t>
    </dgm:pt>
    <dgm:pt modelId="{B8F9B610-2130-4D8B-B165-A9F1EF5DB7AE}">
      <dgm:prSet phldrT="[Testo]" custT="1"/>
      <dgm:spPr>
        <a:solidFill>
          <a:srgbClr val="376092"/>
        </a:solidFill>
      </dgm:spPr>
      <dgm:t>
        <a:bodyPr/>
        <a:lstStyle/>
        <a:p>
          <a:r>
            <a:rPr lang="it-IT" sz="1200" b="1" dirty="0">
              <a:solidFill>
                <a:srgbClr val="FFFFFF"/>
              </a:solidFill>
              <a:latin typeface="Segoe UI" panose="020B0502040204020203" pitchFamily="34" charset="0"/>
              <a:cs typeface="Segoe UI" panose="020B0502040204020203"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Progettazione</a:t>
          </a:r>
          <a:endParaRPr lang="it-IT" sz="1200" b="1" dirty="0">
            <a:solidFill>
              <a:srgbClr val="FFFFFF"/>
            </a:solidFill>
            <a:latin typeface="Segoe UI" panose="020B0502040204020203" pitchFamily="34" charset="0"/>
            <a:cs typeface="Segoe UI" panose="020B0502040204020203" pitchFamily="34" charset="0"/>
          </a:endParaRPr>
        </a:p>
      </dgm:t>
    </dgm:pt>
    <dgm:pt modelId="{55A1AA06-DB41-49E7-BC89-9A7880852C76}" type="parTrans" cxnId="{29E4E2B6-69D0-480A-AAB2-6396D292802B}">
      <dgm:prSet/>
      <dgm:spPr/>
      <dgm:t>
        <a:bodyPr/>
        <a:lstStyle/>
        <a:p>
          <a:endParaRPr lang="it-IT"/>
        </a:p>
      </dgm:t>
    </dgm:pt>
    <dgm:pt modelId="{526CD2AF-B7E7-4453-B69F-06B05F046D4E}" type="sibTrans" cxnId="{29E4E2B6-69D0-480A-AAB2-6396D292802B}">
      <dgm:prSet/>
      <dgm:spPr/>
      <dgm:t>
        <a:bodyPr/>
        <a:lstStyle/>
        <a:p>
          <a:endParaRPr lang="it-IT"/>
        </a:p>
      </dgm:t>
    </dgm:pt>
    <dgm:pt modelId="{007B4874-D85C-4667-8B8D-A949695756AF}">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Prezzari</a:t>
          </a:r>
          <a:endParaRPr lang="it-IT" sz="1200" b="1" dirty="0">
            <a:solidFill>
              <a:srgbClr val="FFFFFF"/>
            </a:solidFill>
            <a:latin typeface="Segoe UI" panose="020B0502040204020203" pitchFamily="34" charset="0"/>
            <a:cs typeface="Segoe UI" panose="020B0502040204020203" pitchFamily="34" charset="0"/>
          </a:endParaRPr>
        </a:p>
      </dgm:t>
    </dgm:pt>
    <dgm:pt modelId="{CB6123A0-6622-44EB-B73E-40F9CB92E891}" type="parTrans" cxnId="{35BC4BB5-98E7-4F73-B345-297D74AA7CC8}">
      <dgm:prSet/>
      <dgm:spPr/>
      <dgm:t>
        <a:bodyPr/>
        <a:lstStyle/>
        <a:p>
          <a:endParaRPr lang="it-IT"/>
        </a:p>
      </dgm:t>
    </dgm:pt>
    <dgm:pt modelId="{B9AF3C29-1B9B-4BE4-8A43-48EF1E2E2485}" type="sibTrans" cxnId="{35BC4BB5-98E7-4F73-B345-297D74AA7CC8}">
      <dgm:prSet/>
      <dgm:spPr/>
      <dgm:t>
        <a:bodyPr/>
        <a:lstStyle/>
        <a:p>
          <a:endParaRPr lang="it-IT"/>
        </a:p>
      </dgm:t>
    </dgm:pt>
    <dgm:pt modelId="{EB19270C-8971-4673-9661-1C5D4DEB0CEE}">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Procedure di gara</a:t>
          </a:r>
          <a:endParaRPr lang="it-IT" sz="1200" b="1" dirty="0">
            <a:solidFill>
              <a:srgbClr val="FFFFFF"/>
            </a:solidFill>
            <a:latin typeface="Segoe UI" panose="020B0502040204020203" pitchFamily="34" charset="0"/>
            <a:cs typeface="Segoe UI" panose="020B0502040204020203" pitchFamily="34" charset="0"/>
          </a:endParaRPr>
        </a:p>
      </dgm:t>
    </dgm:pt>
    <dgm:pt modelId="{205F976F-9539-4957-AB19-00B6E967C057}" type="parTrans" cxnId="{8EA1FA15-6BB4-441D-99BF-88D592353FA0}">
      <dgm:prSet/>
      <dgm:spPr/>
      <dgm:t>
        <a:bodyPr/>
        <a:lstStyle/>
        <a:p>
          <a:endParaRPr lang="it-IT"/>
        </a:p>
      </dgm:t>
    </dgm:pt>
    <dgm:pt modelId="{F0F478C2-B44D-4DFE-9FB7-201B1EE53B33}" type="sibTrans" cxnId="{8EA1FA15-6BB4-441D-99BF-88D592353FA0}">
      <dgm:prSet/>
      <dgm:spPr/>
      <dgm:t>
        <a:bodyPr/>
        <a:lstStyle/>
        <a:p>
          <a:endParaRPr lang="it-IT"/>
        </a:p>
      </dgm:t>
    </dgm:pt>
    <dgm:pt modelId="{DC04070E-091C-4A49-BBC1-2277C756E89F}">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Affidamenti Servizi di Ingegneria e Architettura</a:t>
          </a:r>
          <a:endParaRPr lang="it-IT" sz="1200" b="1" dirty="0">
            <a:solidFill>
              <a:srgbClr val="FFFFFF"/>
            </a:solidFill>
            <a:latin typeface="Segoe UI" panose="020B0502040204020203" pitchFamily="34" charset="0"/>
            <a:cs typeface="Segoe UI" panose="020B0502040204020203" pitchFamily="34" charset="0"/>
          </a:endParaRPr>
        </a:p>
      </dgm:t>
    </dgm:pt>
    <dgm:pt modelId="{AAED62B5-A0BD-4EAD-8337-08A0B37EEABC}" type="parTrans" cxnId="{093688AB-4A9A-4111-B1C9-C58A113559F1}">
      <dgm:prSet/>
      <dgm:spPr/>
      <dgm:t>
        <a:bodyPr/>
        <a:lstStyle/>
        <a:p>
          <a:endParaRPr lang="it-IT"/>
        </a:p>
      </dgm:t>
    </dgm:pt>
    <dgm:pt modelId="{8AA15E6C-FB95-4658-AAE2-23C281ABB713}" type="sibTrans" cxnId="{093688AB-4A9A-4111-B1C9-C58A113559F1}">
      <dgm:prSet/>
      <dgm:spPr/>
      <dgm:t>
        <a:bodyPr/>
        <a:lstStyle/>
        <a:p>
          <a:endParaRPr lang="it-IT"/>
        </a:p>
      </dgm:t>
    </dgm:pt>
    <dgm:pt modelId="{3FF8EDEA-312E-4191-BDC1-ADE9AB9A8747}">
      <dgm:prSet phldrT="[Testo]" custT="1"/>
      <dgm:spPr>
        <a:solidFill>
          <a:srgbClr val="376092"/>
        </a:solidFill>
      </dgm:spPr>
      <dgm:t>
        <a:bodyPr/>
        <a:lstStyle/>
        <a:p>
          <a:r>
            <a:rPr lang="it-IT" sz="1200" b="1" dirty="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Semplificazione e regolamenti</a:t>
          </a:r>
          <a:endParaRPr lang="it-IT" sz="1200" b="1" dirty="0">
            <a:solidFill>
              <a:srgbClr val="FFFFFF"/>
            </a:solidFill>
            <a:latin typeface="Segoe UI" panose="020B0502040204020203" pitchFamily="34" charset="0"/>
            <a:cs typeface="Segoe UI" panose="020B0502040204020203" pitchFamily="34" charset="0"/>
          </a:endParaRPr>
        </a:p>
      </dgm:t>
    </dgm:pt>
    <dgm:pt modelId="{5628B21A-712D-42B5-9738-3D9C662E2734}" type="parTrans" cxnId="{41C8FE30-B11B-4CE5-AB77-7F03A538F59A}">
      <dgm:prSet/>
      <dgm:spPr/>
      <dgm:t>
        <a:bodyPr/>
        <a:lstStyle/>
        <a:p>
          <a:endParaRPr lang="it-IT"/>
        </a:p>
      </dgm:t>
    </dgm:pt>
    <dgm:pt modelId="{EA5FC921-4D0E-44BC-9382-D912ECE65708}" type="sibTrans" cxnId="{41C8FE30-B11B-4CE5-AB77-7F03A538F59A}">
      <dgm:prSet/>
      <dgm:spPr/>
      <dgm:t>
        <a:bodyPr/>
        <a:lstStyle/>
        <a:p>
          <a:endParaRPr lang="it-IT"/>
        </a:p>
      </dgm:t>
    </dgm:pt>
    <dgm:pt modelId="{6749EA54-AED4-4FFC-B173-2B5553AEA5D1}">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Lavori «Sottosoglia» </a:t>
          </a:r>
          <a:endParaRPr lang="it-IT" sz="1200" b="1" dirty="0">
            <a:solidFill>
              <a:srgbClr val="FFFFFF"/>
            </a:solidFill>
            <a:latin typeface="Segoe UI" panose="020B0502040204020203" pitchFamily="34" charset="0"/>
            <a:cs typeface="Segoe UI" panose="020B0502040204020203" pitchFamily="34" charset="0"/>
          </a:endParaRPr>
        </a:p>
      </dgm:t>
    </dgm:pt>
    <dgm:pt modelId="{B7AB5887-245B-4F78-8DE5-D1D9197EE74A}" type="parTrans" cxnId="{612E2650-18E0-4C97-8C7D-9E0509C25C8D}">
      <dgm:prSet/>
      <dgm:spPr/>
      <dgm:t>
        <a:bodyPr/>
        <a:lstStyle/>
        <a:p>
          <a:endParaRPr lang="it-IT"/>
        </a:p>
      </dgm:t>
    </dgm:pt>
    <dgm:pt modelId="{6AED8AEA-0D32-4CA5-9384-725C38A12ADA}" type="sibTrans" cxnId="{612E2650-18E0-4C97-8C7D-9E0509C25C8D}">
      <dgm:prSet/>
      <dgm:spPr/>
      <dgm:t>
        <a:bodyPr/>
        <a:lstStyle/>
        <a:p>
          <a:endParaRPr lang="it-IT"/>
        </a:p>
      </dgm:t>
    </dgm:pt>
    <dgm:pt modelId="{105FDBBB-A4C5-4663-A885-65A8F5E13B8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Revisione dei prezzi</a:t>
          </a:r>
          <a:endParaRPr lang="it-IT" sz="1200" b="1" dirty="0">
            <a:solidFill>
              <a:srgbClr val="FFFFFF"/>
            </a:solidFill>
            <a:latin typeface="Segoe UI" panose="020B0502040204020203" pitchFamily="34" charset="0"/>
            <a:cs typeface="Segoe UI" panose="020B0502040204020203" pitchFamily="34" charset="0"/>
          </a:endParaRPr>
        </a:p>
      </dgm:t>
    </dgm:pt>
    <dgm:pt modelId="{FE6C9F59-F2AA-4EA2-BDBA-6D3F84B24E73}" type="parTrans" cxnId="{EADBDD1A-124A-4845-8C74-A7ABD4AA3921}">
      <dgm:prSet/>
      <dgm:spPr/>
      <dgm:t>
        <a:bodyPr/>
        <a:lstStyle/>
        <a:p>
          <a:endParaRPr lang="it-IT"/>
        </a:p>
      </dgm:t>
    </dgm:pt>
    <dgm:pt modelId="{7A5D6158-E59A-4857-A81A-E1BC719D4E66}" type="sibTrans" cxnId="{EADBDD1A-124A-4845-8C74-A7ABD4AA3921}">
      <dgm:prSet/>
      <dgm:spPr/>
      <dgm:t>
        <a:bodyPr/>
        <a:lstStyle/>
        <a:p>
          <a:endParaRPr lang="it-IT"/>
        </a:p>
      </dgm:t>
    </dgm:pt>
    <dgm:pt modelId="{0DFC9FBD-32B2-4F99-8393-E535C49C3A0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Stazioni Appaltanti </a:t>
          </a:r>
          <a:endParaRPr lang="it-IT" sz="1200" b="1" dirty="0">
            <a:solidFill>
              <a:srgbClr val="FFFFFF"/>
            </a:solidFill>
            <a:latin typeface="Segoe UI" panose="020B0502040204020203" pitchFamily="34" charset="0"/>
            <a:cs typeface="Segoe UI" panose="020B0502040204020203" pitchFamily="34" charset="0"/>
          </a:endParaRPr>
        </a:p>
      </dgm:t>
    </dgm:pt>
    <dgm:pt modelId="{BCDDEFA2-B1F8-4C66-B2BF-1AACCFB3BA87}" type="parTrans" cxnId="{1E6CC6B4-4442-4FB6-A7FD-F37721D1506E}">
      <dgm:prSet/>
      <dgm:spPr/>
      <dgm:t>
        <a:bodyPr/>
        <a:lstStyle/>
        <a:p>
          <a:endParaRPr lang="it-IT"/>
        </a:p>
      </dgm:t>
    </dgm:pt>
    <dgm:pt modelId="{EDB65983-4518-4AE4-8695-4AADE460C376}" type="sibTrans" cxnId="{1E6CC6B4-4442-4FB6-A7FD-F37721D1506E}">
      <dgm:prSet/>
      <dgm:spPr/>
      <dgm:t>
        <a:bodyPr/>
        <a:lstStyle/>
        <a:p>
          <a:endParaRPr lang="it-IT"/>
        </a:p>
      </dgm:t>
    </dgm:pt>
    <dgm:pt modelId="{36B2F4BA-DDD4-4C55-A9C2-65108234DE8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Operatori Economici </a:t>
          </a:r>
          <a:endParaRPr lang="it-IT" sz="1200" b="1" dirty="0">
            <a:solidFill>
              <a:srgbClr val="FFFFFF"/>
            </a:solidFill>
            <a:latin typeface="Segoe UI" panose="020B0502040204020203" pitchFamily="34" charset="0"/>
            <a:cs typeface="Segoe UI" panose="020B0502040204020203" pitchFamily="34" charset="0"/>
          </a:endParaRPr>
        </a:p>
      </dgm:t>
    </dgm:pt>
    <dgm:pt modelId="{5E41D3ED-6992-4059-9AFE-60D0D5B71BE7}" type="parTrans" cxnId="{C90A6F24-6D50-4EAE-8CE2-DF68E5921DA0}">
      <dgm:prSet/>
      <dgm:spPr/>
      <dgm:t>
        <a:bodyPr/>
        <a:lstStyle/>
        <a:p>
          <a:endParaRPr lang="it-IT"/>
        </a:p>
      </dgm:t>
    </dgm:pt>
    <dgm:pt modelId="{01B4A072-A9FB-42E7-94CF-22F5FA069DA1}" type="sibTrans" cxnId="{C90A6F24-6D50-4EAE-8CE2-DF68E5921DA0}">
      <dgm:prSet/>
      <dgm:spPr/>
      <dgm:t>
        <a:bodyPr/>
        <a:lstStyle/>
        <a:p>
          <a:endParaRPr lang="it-IT"/>
        </a:p>
      </dgm:t>
    </dgm:pt>
    <dgm:pt modelId="{17806302-80B1-496D-B8DB-349C3B4A20FA}">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Esecuzione</a:t>
          </a:r>
          <a:endParaRPr lang="it-IT" sz="1200" b="1" dirty="0">
            <a:solidFill>
              <a:srgbClr val="FFFFFF"/>
            </a:solidFill>
            <a:latin typeface="Segoe UI" panose="020B0502040204020203" pitchFamily="34" charset="0"/>
            <a:cs typeface="Segoe UI" panose="020B0502040204020203" pitchFamily="34" charset="0"/>
          </a:endParaRPr>
        </a:p>
      </dgm:t>
    </dgm:pt>
    <dgm:pt modelId="{551C12C5-06FE-4B82-8D42-BC6151965CE0}" type="parTrans" cxnId="{26F70F4D-CEF8-4A6F-B9ED-5B0B95AAE3FE}">
      <dgm:prSet/>
      <dgm:spPr/>
      <dgm:t>
        <a:bodyPr/>
        <a:lstStyle/>
        <a:p>
          <a:endParaRPr lang="it-IT"/>
        </a:p>
      </dgm:t>
    </dgm:pt>
    <dgm:pt modelId="{69BD6B29-A9B2-4EB3-828E-729401A33249}" type="sibTrans" cxnId="{26F70F4D-CEF8-4A6F-B9ED-5B0B95AAE3FE}">
      <dgm:prSet/>
      <dgm:spPr/>
      <dgm:t>
        <a:bodyPr/>
        <a:lstStyle/>
        <a:p>
          <a:endParaRPr lang="it-IT"/>
        </a:p>
      </dgm:t>
    </dgm:pt>
    <dgm:pt modelId="{45A7C07E-F8B8-4B55-9D00-AD67E85F948D}">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Subappalto</a:t>
          </a:r>
          <a:endParaRPr lang="it-IT" sz="1200" b="1" dirty="0">
            <a:solidFill>
              <a:srgbClr val="FFFFFF"/>
            </a:solidFill>
            <a:latin typeface="Segoe UI" panose="020B0502040204020203" pitchFamily="34" charset="0"/>
            <a:cs typeface="Segoe UI" panose="020B0502040204020203" pitchFamily="34" charset="0"/>
          </a:endParaRPr>
        </a:p>
      </dgm:t>
    </dgm:pt>
    <dgm:pt modelId="{209D5B1C-12BC-4934-82A1-AB67780A2B4F}" type="parTrans" cxnId="{5BFDA5A8-A074-4174-AF13-F62F4F661520}">
      <dgm:prSet/>
      <dgm:spPr/>
      <dgm:t>
        <a:bodyPr/>
        <a:lstStyle/>
        <a:p>
          <a:endParaRPr lang="it-IT"/>
        </a:p>
      </dgm:t>
    </dgm:pt>
    <dgm:pt modelId="{E7C0E02D-E7D6-48AD-B2BA-DF839BAB21DE}" type="sibTrans" cxnId="{5BFDA5A8-A074-4174-AF13-F62F4F661520}">
      <dgm:prSet/>
      <dgm:spPr/>
      <dgm:t>
        <a:bodyPr/>
        <a:lstStyle/>
        <a:p>
          <a:endParaRPr lang="it-IT"/>
        </a:p>
      </dgm:t>
    </dgm:pt>
    <dgm:pt modelId="{A0609F53-96EA-4705-A3E0-5CE17A423CCC}">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Anticipazione del prezzo</a:t>
          </a:r>
          <a:endParaRPr lang="it-IT" sz="1200" b="1" dirty="0">
            <a:solidFill>
              <a:srgbClr val="FFFFFF"/>
            </a:solidFill>
            <a:latin typeface="Segoe UI" panose="020B0502040204020203" pitchFamily="34" charset="0"/>
            <a:cs typeface="Segoe UI" panose="020B0502040204020203" pitchFamily="34" charset="0"/>
          </a:endParaRPr>
        </a:p>
      </dgm:t>
    </dgm:pt>
    <dgm:pt modelId="{510F33B3-C258-4785-8C0D-26AF7A94C913}" type="parTrans" cxnId="{AF2686E2-1566-474B-80B5-029BA6E3DD21}">
      <dgm:prSet/>
      <dgm:spPr/>
      <dgm:t>
        <a:bodyPr/>
        <a:lstStyle/>
        <a:p>
          <a:endParaRPr lang="it-IT"/>
        </a:p>
      </dgm:t>
    </dgm:pt>
    <dgm:pt modelId="{7E378573-3A6E-4F52-9B09-E0FE2A259070}" type="sibTrans" cxnId="{AF2686E2-1566-474B-80B5-029BA6E3DD21}">
      <dgm:prSet/>
      <dgm:spPr/>
      <dgm:t>
        <a:bodyPr/>
        <a:lstStyle/>
        <a:p>
          <a:endParaRPr lang="it-IT"/>
        </a:p>
      </dgm:t>
    </dgm:pt>
    <dgm:pt modelId="{70C4A497-CF88-4BD6-9072-660D38E11829}">
      <dgm:prSet phldrT="[Testo]" custT="1"/>
      <dgm:spPr>
        <a:solidFill>
          <a:srgbClr val="376092"/>
        </a:solidFill>
      </dgm:spPr>
      <dgm:t>
        <a:bodyPr/>
        <a:lstStyle/>
        <a:p>
          <a:r>
            <a:rPr lang="it-IT" sz="1200" b="1" dirty="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Collegio Consultivo Tecnico</a:t>
          </a:r>
          <a:endParaRPr lang="it-IT" sz="1200" b="1" dirty="0">
            <a:solidFill>
              <a:srgbClr val="FFFFFF"/>
            </a:solidFill>
            <a:latin typeface="Segoe UI" panose="020B0502040204020203" pitchFamily="34" charset="0"/>
            <a:cs typeface="Segoe UI" panose="020B0502040204020203" pitchFamily="34" charset="0"/>
          </a:endParaRPr>
        </a:p>
      </dgm:t>
    </dgm:pt>
    <dgm:pt modelId="{0F71BAAA-B57C-4148-A0BC-9037BF948A16}" type="parTrans" cxnId="{DDA6B6BD-9B90-4F37-9EC6-7EB3301050EC}">
      <dgm:prSet/>
      <dgm:spPr/>
      <dgm:t>
        <a:bodyPr/>
        <a:lstStyle/>
        <a:p>
          <a:endParaRPr lang="it-IT"/>
        </a:p>
      </dgm:t>
    </dgm:pt>
    <dgm:pt modelId="{ACC51210-E8CC-44EA-AFDC-8C97EB017769}" type="sibTrans" cxnId="{DDA6B6BD-9B90-4F37-9EC6-7EB3301050EC}">
      <dgm:prSet/>
      <dgm:spPr/>
      <dgm:t>
        <a:bodyPr/>
        <a:lstStyle/>
        <a:p>
          <a:endParaRPr lang="it-IT"/>
        </a:p>
      </dgm:t>
    </dgm:pt>
    <dgm:pt modelId="{7377351E-8BCC-4736-B99F-0A5AC1D1FB58}">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Settori Speciali</a:t>
          </a:r>
          <a:endParaRPr lang="it-IT" sz="1200" b="1" dirty="0">
            <a:solidFill>
              <a:srgbClr val="FFFFFF"/>
            </a:solidFill>
            <a:latin typeface="Segoe UI" panose="020B0502040204020203" pitchFamily="34" charset="0"/>
            <a:cs typeface="Segoe UI" panose="020B0502040204020203" pitchFamily="34" charset="0"/>
          </a:endParaRPr>
        </a:p>
      </dgm:t>
    </dgm:pt>
    <dgm:pt modelId="{CE03AC5E-C5F1-4BDF-B901-817D503A641D}" type="parTrans" cxnId="{4375B441-7C30-4F5E-A049-B2830BF45071}">
      <dgm:prSet/>
      <dgm:spPr/>
      <dgm:t>
        <a:bodyPr/>
        <a:lstStyle/>
        <a:p>
          <a:endParaRPr lang="it-IT"/>
        </a:p>
      </dgm:t>
    </dgm:pt>
    <dgm:pt modelId="{C0B09D10-26BB-4C67-A4A6-A87E0F277B9D}" type="sibTrans" cxnId="{4375B441-7C30-4F5E-A049-B2830BF45071}">
      <dgm:prSet/>
      <dgm:spPr/>
      <dgm:t>
        <a:bodyPr/>
        <a:lstStyle/>
        <a:p>
          <a:endParaRPr lang="it-IT"/>
        </a:p>
      </dgm:t>
    </dgm:pt>
    <dgm:pt modelId="{8BDC0216-C5FD-4657-BA19-B4E1113F5536}">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PPP</a:t>
          </a:r>
          <a:endParaRPr lang="it-IT" sz="1200" b="1" dirty="0">
            <a:solidFill>
              <a:srgbClr val="FFFFFF"/>
            </a:solidFill>
            <a:latin typeface="Segoe UI" panose="020B0502040204020203" pitchFamily="34" charset="0"/>
            <a:cs typeface="Segoe UI" panose="020B0502040204020203" pitchFamily="34" charset="0"/>
          </a:endParaRPr>
        </a:p>
      </dgm:t>
    </dgm:pt>
    <dgm:pt modelId="{C757E386-45B9-4AD5-B6DC-70FF6BBC34E7}" type="parTrans" cxnId="{4DE9937C-DF51-465A-AECA-6619C6DA91E9}">
      <dgm:prSet/>
      <dgm:spPr/>
      <dgm:t>
        <a:bodyPr/>
        <a:lstStyle/>
        <a:p>
          <a:endParaRPr lang="it-IT"/>
        </a:p>
      </dgm:t>
    </dgm:pt>
    <dgm:pt modelId="{BF5EDE72-BCD5-4BC3-B987-11C10A705F99}" type="sibTrans" cxnId="{4DE9937C-DF51-465A-AECA-6619C6DA91E9}">
      <dgm:prSet/>
      <dgm:spPr/>
      <dgm:t>
        <a:bodyPr/>
        <a:lstStyle/>
        <a:p>
          <a:endParaRPr lang="it-IT"/>
        </a:p>
      </dgm:t>
    </dgm:pt>
    <dgm:pt modelId="{4B7E9A9D-3165-456A-9AAB-62755E35AF34}">
      <dgm:prSet phldrT="[Testo]" custT="1"/>
      <dgm:spPr>
        <a:solidFill>
          <a:srgbClr val="376092"/>
        </a:solidFill>
      </dgm:spPr>
      <dgm:t>
        <a:bodyPr/>
        <a:lstStyle/>
        <a:p>
          <a:r>
            <a:rPr lang="it-IT" sz="1200" b="1">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Contratti collettivi e clausole sociali</a:t>
          </a:r>
          <a:endParaRPr lang="it-IT" sz="1200" b="1" dirty="0">
            <a:solidFill>
              <a:srgbClr val="FFFFFF"/>
            </a:solidFill>
            <a:latin typeface="Segoe UI" panose="020B0502040204020203" pitchFamily="34" charset="0"/>
            <a:cs typeface="Segoe UI" panose="020B0502040204020203" pitchFamily="34" charset="0"/>
          </a:endParaRPr>
        </a:p>
      </dgm:t>
    </dgm:pt>
    <dgm:pt modelId="{24790B96-BE2C-426D-8E4C-A4274FCCC8FE}" type="parTrans" cxnId="{95C62852-008A-483F-928C-713398FD7430}">
      <dgm:prSet/>
      <dgm:spPr/>
      <dgm:t>
        <a:bodyPr/>
        <a:lstStyle/>
        <a:p>
          <a:endParaRPr lang="it-IT"/>
        </a:p>
      </dgm:t>
    </dgm:pt>
    <dgm:pt modelId="{94A233C8-7450-4DDD-897E-E11F38532F74}" type="sibTrans" cxnId="{95C62852-008A-483F-928C-713398FD7430}">
      <dgm:prSet/>
      <dgm:spPr/>
      <dgm:t>
        <a:bodyPr/>
        <a:lstStyle/>
        <a:p>
          <a:endParaRPr lang="it-IT"/>
        </a:p>
      </dgm:t>
    </dgm:pt>
    <dgm:pt modelId="{CD95653E-9312-47A4-B594-6AB07F53CCAC}">
      <dgm:prSet phldrT="[Testo]" custT="1"/>
      <dgm:spPr>
        <a:solidFill>
          <a:srgbClr val="376092"/>
        </a:solidFill>
      </dgm:spPr>
      <dgm: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ea typeface="+mn-ea"/>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Gestione informativa digitale</a:t>
          </a:r>
          <a:endParaRPr lang="it-IT" sz="1200" b="1" kern="1200" dirty="0">
            <a:solidFill>
              <a:srgbClr val="FFFFFF"/>
            </a:solidFill>
            <a:latin typeface="Segoe UI" panose="020B0502040204020203" pitchFamily="34" charset="0"/>
            <a:ea typeface="+mn-ea"/>
            <a:cs typeface="Segoe UI" panose="020B0502040204020203" pitchFamily="34" charset="0"/>
          </a:endParaRPr>
        </a:p>
      </dgm:t>
    </dgm:pt>
    <dgm:pt modelId="{F4E13673-0984-4C22-8626-09B0A2803117}" type="parTrans" cxnId="{2A43659E-394D-451F-95AF-6B714E49AAC6}">
      <dgm:prSet/>
      <dgm:spPr/>
      <dgm:t>
        <a:bodyPr/>
        <a:lstStyle/>
        <a:p>
          <a:endParaRPr lang="it-IT"/>
        </a:p>
      </dgm:t>
    </dgm:pt>
    <dgm:pt modelId="{2D6375A6-6AB9-41E4-932E-82BD51E6B2F2}" type="sibTrans" cxnId="{2A43659E-394D-451F-95AF-6B714E49AAC6}">
      <dgm:prSet/>
      <dgm:spPr/>
      <dgm:t>
        <a:bodyPr/>
        <a:lstStyle/>
        <a:p>
          <a:endParaRPr lang="it-IT"/>
        </a:p>
      </dgm:t>
    </dgm:pt>
    <dgm:pt modelId="{A31F6A01-2316-423E-96C5-D8B6C8485DEA}" type="pres">
      <dgm:prSet presAssocID="{18AC0910-073F-42FC-B4C4-2138E686325B}" presName="cycle" presStyleCnt="0">
        <dgm:presLayoutVars>
          <dgm:chMax val="1"/>
          <dgm:dir/>
          <dgm:animLvl val="ctr"/>
          <dgm:resizeHandles val="exact"/>
        </dgm:presLayoutVars>
      </dgm:prSet>
      <dgm:spPr/>
    </dgm:pt>
    <dgm:pt modelId="{292A1002-7FF7-47EB-ABD1-1FC757682C83}" type="pres">
      <dgm:prSet presAssocID="{188C9B40-7F5E-416C-B23E-BF7FD8F6DFA8}" presName="centerShape" presStyleLbl="node0" presStyleIdx="0" presStyleCnt="1" custScaleX="391761" custScaleY="250194"/>
      <dgm:spPr/>
    </dgm:pt>
    <dgm:pt modelId="{16374C1F-3990-43CE-B064-E8DDC0311C76}" type="pres">
      <dgm:prSet presAssocID="{55A1AA06-DB41-49E7-BC89-9A7880852C76}" presName="Name9" presStyleLbl="parChTrans1D2" presStyleIdx="0" presStyleCnt="17"/>
      <dgm:spPr/>
    </dgm:pt>
    <dgm:pt modelId="{78F787FA-75AF-4548-9017-2499DC2C3440}" type="pres">
      <dgm:prSet presAssocID="{55A1AA06-DB41-49E7-BC89-9A7880852C76}" presName="connTx" presStyleLbl="parChTrans1D2" presStyleIdx="0" presStyleCnt="17"/>
      <dgm:spPr/>
    </dgm:pt>
    <dgm:pt modelId="{9F37DB28-70DB-4461-8CD9-2B9CC12B2899}" type="pres">
      <dgm:prSet presAssocID="{B8F9B610-2130-4D8B-B165-A9F1EF5DB7AE}" presName="node" presStyleLbl="node1" presStyleIdx="0" presStyleCnt="17" custScaleX="216999" custScaleY="208749" custRadScaleRad="75784" custRadScaleInc="264635">
        <dgm:presLayoutVars>
          <dgm:bulletEnabled val="1"/>
        </dgm:presLayoutVars>
      </dgm:prSet>
      <dgm:spPr/>
    </dgm:pt>
    <dgm:pt modelId="{733195C6-459E-4D8B-A9BC-1D1EC20102AD}" type="pres">
      <dgm:prSet presAssocID="{F4E13673-0984-4C22-8626-09B0A2803117}" presName="Name9" presStyleLbl="parChTrans1D2" presStyleIdx="1" presStyleCnt="17"/>
      <dgm:spPr/>
    </dgm:pt>
    <dgm:pt modelId="{7681E528-EA93-4DF6-8AD3-30F30B8509EF}" type="pres">
      <dgm:prSet presAssocID="{F4E13673-0984-4C22-8626-09B0A2803117}" presName="connTx" presStyleLbl="parChTrans1D2" presStyleIdx="1" presStyleCnt="17"/>
      <dgm:spPr/>
    </dgm:pt>
    <dgm:pt modelId="{66125519-A0E1-42AA-B6AD-D9B4AB324359}" type="pres">
      <dgm:prSet presAssocID="{CD95653E-9312-47A4-B594-6AB07F53CCAC}" presName="node" presStyleLbl="node1" presStyleIdx="1" presStyleCnt="17" custScaleX="198113" custScaleY="198113" custRadScaleRad="125053" custRadScaleInc="357620">
        <dgm:presLayoutVars>
          <dgm:bulletEnabled val="1"/>
        </dgm:presLayoutVars>
      </dgm:prSet>
      <dgm:spPr/>
    </dgm:pt>
    <dgm:pt modelId="{FC1B5F7D-791C-47FD-967E-9E2E2D8B9E90}" type="pres">
      <dgm:prSet presAssocID="{CB6123A0-6622-44EB-B73E-40F9CB92E891}" presName="Name9" presStyleLbl="parChTrans1D2" presStyleIdx="2" presStyleCnt="17"/>
      <dgm:spPr/>
    </dgm:pt>
    <dgm:pt modelId="{E5AE98EC-4502-4E21-9002-1CEBB2994684}" type="pres">
      <dgm:prSet presAssocID="{CB6123A0-6622-44EB-B73E-40F9CB92E891}" presName="connTx" presStyleLbl="parChTrans1D2" presStyleIdx="2" presStyleCnt="17"/>
      <dgm:spPr/>
    </dgm:pt>
    <dgm:pt modelId="{E2150858-5673-402A-88F5-05069377EC12}" type="pres">
      <dgm:prSet presAssocID="{007B4874-D85C-4667-8B8D-A949695756AF}" presName="node" presStyleLbl="node1" presStyleIdx="2" presStyleCnt="17" custScaleX="132390" custScaleY="131801" custRadScaleRad="77140" custRadScaleInc="-526867">
        <dgm:presLayoutVars>
          <dgm:bulletEnabled val="1"/>
        </dgm:presLayoutVars>
      </dgm:prSet>
      <dgm:spPr/>
    </dgm:pt>
    <dgm:pt modelId="{13687B60-08E7-4CF8-AA1E-35855E652FC8}" type="pres">
      <dgm:prSet presAssocID="{205F976F-9539-4957-AB19-00B6E967C057}" presName="Name9" presStyleLbl="parChTrans1D2" presStyleIdx="3" presStyleCnt="17"/>
      <dgm:spPr/>
    </dgm:pt>
    <dgm:pt modelId="{2E4A0E0B-33AD-4FF6-A4E8-79971D228B7C}" type="pres">
      <dgm:prSet presAssocID="{205F976F-9539-4957-AB19-00B6E967C057}" presName="connTx" presStyleLbl="parChTrans1D2" presStyleIdx="3" presStyleCnt="17"/>
      <dgm:spPr/>
    </dgm:pt>
    <dgm:pt modelId="{8EB40888-A4FA-412C-A3BC-BB3C5487B34B}" type="pres">
      <dgm:prSet presAssocID="{EB19270C-8971-4673-9661-1C5D4DEB0CEE}" presName="node" presStyleLbl="node1" presStyleIdx="3" presStyleCnt="17" custScaleX="166374" custScaleY="157745" custRadScaleRad="162369" custRadScaleInc="108012">
        <dgm:presLayoutVars>
          <dgm:bulletEnabled val="1"/>
        </dgm:presLayoutVars>
      </dgm:prSet>
      <dgm:spPr/>
    </dgm:pt>
    <dgm:pt modelId="{83F672BF-BD7F-4652-89CC-9B72ECF3388B}" type="pres">
      <dgm:prSet presAssocID="{AAED62B5-A0BD-4EAD-8337-08A0B37EEABC}" presName="Name9" presStyleLbl="parChTrans1D2" presStyleIdx="4" presStyleCnt="17"/>
      <dgm:spPr/>
    </dgm:pt>
    <dgm:pt modelId="{607984C8-E430-4C24-A9BE-1507FE160539}" type="pres">
      <dgm:prSet presAssocID="{AAED62B5-A0BD-4EAD-8337-08A0B37EEABC}" presName="connTx" presStyleLbl="parChTrans1D2" presStyleIdx="4" presStyleCnt="17"/>
      <dgm:spPr/>
    </dgm:pt>
    <dgm:pt modelId="{DFBDF7F4-B050-44CD-867D-454E8F9B866D}" type="pres">
      <dgm:prSet presAssocID="{DC04070E-091C-4A49-BBC1-2277C756E89F}" presName="node" presStyleLbl="node1" presStyleIdx="4" presStyleCnt="17" custScaleX="253050" custScaleY="183617" custRadScaleRad="129574" custRadScaleInc="543192">
        <dgm:presLayoutVars>
          <dgm:bulletEnabled val="1"/>
        </dgm:presLayoutVars>
      </dgm:prSet>
      <dgm:spPr/>
    </dgm:pt>
    <dgm:pt modelId="{483BDC7D-3779-4422-BE24-97C6B3B2C610}" type="pres">
      <dgm:prSet presAssocID="{B7AB5887-245B-4F78-8DE5-D1D9197EE74A}" presName="Name9" presStyleLbl="parChTrans1D2" presStyleIdx="5" presStyleCnt="17"/>
      <dgm:spPr/>
    </dgm:pt>
    <dgm:pt modelId="{C7273877-C318-46B7-978E-F374C4521412}" type="pres">
      <dgm:prSet presAssocID="{B7AB5887-245B-4F78-8DE5-D1D9197EE74A}" presName="connTx" presStyleLbl="parChTrans1D2" presStyleIdx="5" presStyleCnt="17"/>
      <dgm:spPr/>
    </dgm:pt>
    <dgm:pt modelId="{CA1D5043-1E75-4D60-83E7-6BF84A2759B0}" type="pres">
      <dgm:prSet presAssocID="{6749EA54-AED4-4FFC-B173-2B5553AEA5D1}" presName="node" presStyleLbl="node1" presStyleIdx="5" presStyleCnt="17" custScaleX="210946" custScaleY="207149" custRadScaleRad="122183" custRadScaleInc="-28566">
        <dgm:presLayoutVars>
          <dgm:bulletEnabled val="1"/>
        </dgm:presLayoutVars>
      </dgm:prSet>
      <dgm:spPr/>
    </dgm:pt>
    <dgm:pt modelId="{C0B28581-0F96-4355-A8BF-4FEF63827F78}" type="pres">
      <dgm:prSet presAssocID="{FE6C9F59-F2AA-4EA2-BDBA-6D3F84B24E73}" presName="Name9" presStyleLbl="parChTrans1D2" presStyleIdx="6" presStyleCnt="17"/>
      <dgm:spPr/>
    </dgm:pt>
    <dgm:pt modelId="{6D6C6799-438F-48DD-A657-1016F8788CD8}" type="pres">
      <dgm:prSet presAssocID="{FE6C9F59-F2AA-4EA2-BDBA-6D3F84B24E73}" presName="connTx" presStyleLbl="parChTrans1D2" presStyleIdx="6" presStyleCnt="17"/>
      <dgm:spPr/>
    </dgm:pt>
    <dgm:pt modelId="{809E0A5E-ECEE-494E-9987-3EC586B961CE}" type="pres">
      <dgm:prSet presAssocID="{105FDBBB-A4C5-4663-A885-65A8F5E13B8C}" presName="node" presStyleLbl="node1" presStyleIdx="6" presStyleCnt="17" custScaleX="183617" custScaleY="183617" custRadScaleRad="186264" custRadScaleInc="-349129">
        <dgm:presLayoutVars>
          <dgm:bulletEnabled val="1"/>
        </dgm:presLayoutVars>
      </dgm:prSet>
      <dgm:spPr/>
    </dgm:pt>
    <dgm:pt modelId="{C33B23FD-F76A-498E-97B4-29580BEC6387}" type="pres">
      <dgm:prSet presAssocID="{BCDDEFA2-B1F8-4C66-B2BF-1AACCFB3BA87}" presName="Name9" presStyleLbl="parChTrans1D2" presStyleIdx="7" presStyleCnt="17"/>
      <dgm:spPr/>
    </dgm:pt>
    <dgm:pt modelId="{37D6B429-D7ED-4464-BA6A-2743756740B0}" type="pres">
      <dgm:prSet presAssocID="{BCDDEFA2-B1F8-4C66-B2BF-1AACCFB3BA87}" presName="connTx" presStyleLbl="parChTrans1D2" presStyleIdx="7" presStyleCnt="17"/>
      <dgm:spPr/>
    </dgm:pt>
    <dgm:pt modelId="{5D57EEB7-C302-46C0-9537-D954726D34BD}" type="pres">
      <dgm:prSet presAssocID="{0DFC9FBD-32B2-4F99-8393-E535C49C3A0C}" presName="node" presStyleLbl="node1" presStyleIdx="7" presStyleCnt="17" custScaleX="216455" custScaleY="213807" custRadScaleRad="195136" custRadScaleInc="-227206">
        <dgm:presLayoutVars>
          <dgm:bulletEnabled val="1"/>
        </dgm:presLayoutVars>
      </dgm:prSet>
      <dgm:spPr/>
    </dgm:pt>
    <dgm:pt modelId="{C0012A31-4CFE-463A-A1D3-148D58005ED8}" type="pres">
      <dgm:prSet presAssocID="{5E41D3ED-6992-4059-9AFE-60D0D5B71BE7}" presName="Name9" presStyleLbl="parChTrans1D2" presStyleIdx="8" presStyleCnt="17"/>
      <dgm:spPr/>
    </dgm:pt>
    <dgm:pt modelId="{98F5D2F0-E39A-4DF0-A993-C549D84F7D06}" type="pres">
      <dgm:prSet presAssocID="{5E41D3ED-6992-4059-9AFE-60D0D5B71BE7}" presName="connTx" presStyleLbl="parChTrans1D2" presStyleIdx="8" presStyleCnt="17"/>
      <dgm:spPr/>
    </dgm:pt>
    <dgm:pt modelId="{71D4F74F-13BD-47E5-AD29-ACCAED4E351C}" type="pres">
      <dgm:prSet presAssocID="{36B2F4BA-DDD4-4C55-A9C2-65108234DE8C}" presName="node" presStyleLbl="node1" presStyleIdx="8" presStyleCnt="17" custScaleX="208123" custScaleY="208084" custRadScaleRad="81275" custRadScaleInc="-5303">
        <dgm:presLayoutVars>
          <dgm:bulletEnabled val="1"/>
        </dgm:presLayoutVars>
      </dgm:prSet>
      <dgm:spPr/>
    </dgm:pt>
    <dgm:pt modelId="{510F4214-0177-4B67-8355-6C690FD5149E}" type="pres">
      <dgm:prSet presAssocID="{551C12C5-06FE-4B82-8D42-BC6151965CE0}" presName="Name9" presStyleLbl="parChTrans1D2" presStyleIdx="9" presStyleCnt="17"/>
      <dgm:spPr/>
    </dgm:pt>
    <dgm:pt modelId="{216F0E16-C36B-4D2A-88F0-D2EDE9779D7B}" type="pres">
      <dgm:prSet presAssocID="{551C12C5-06FE-4B82-8D42-BC6151965CE0}" presName="connTx" presStyleLbl="parChTrans1D2" presStyleIdx="9" presStyleCnt="17"/>
      <dgm:spPr/>
    </dgm:pt>
    <dgm:pt modelId="{E3862533-385B-44D8-87A9-BF8934ACACDF}" type="pres">
      <dgm:prSet presAssocID="{17806302-80B1-496D-B8DB-349C3B4A20FA}" presName="node" presStyleLbl="node1" presStyleIdx="9" presStyleCnt="17" custScaleX="171339" custScaleY="167974" custRadScaleRad="89711" custRadScaleInc="185342">
        <dgm:presLayoutVars>
          <dgm:bulletEnabled val="1"/>
        </dgm:presLayoutVars>
      </dgm:prSet>
      <dgm:spPr/>
    </dgm:pt>
    <dgm:pt modelId="{5ABE7D7B-E58E-48A7-9946-AACD086DAAC2}" type="pres">
      <dgm:prSet presAssocID="{209D5B1C-12BC-4934-82A1-AB67780A2B4F}" presName="Name9" presStyleLbl="parChTrans1D2" presStyleIdx="10" presStyleCnt="17"/>
      <dgm:spPr/>
    </dgm:pt>
    <dgm:pt modelId="{FAC75923-0F20-4C45-834E-373294A63B8A}" type="pres">
      <dgm:prSet presAssocID="{209D5B1C-12BC-4934-82A1-AB67780A2B4F}" presName="connTx" presStyleLbl="parChTrans1D2" presStyleIdx="10" presStyleCnt="17"/>
      <dgm:spPr/>
    </dgm:pt>
    <dgm:pt modelId="{53D040E3-7EE9-46B1-B8A3-D15578881E08}" type="pres">
      <dgm:prSet presAssocID="{45A7C07E-F8B8-4B55-9D00-AD67E85F948D}" presName="node" presStyleLbl="node1" presStyleIdx="10" presStyleCnt="17" custScaleX="176963" custScaleY="173914" custRadScaleRad="143425" custRadScaleInc="225374">
        <dgm:presLayoutVars>
          <dgm:bulletEnabled val="1"/>
        </dgm:presLayoutVars>
      </dgm:prSet>
      <dgm:spPr/>
    </dgm:pt>
    <dgm:pt modelId="{6A92535F-A10D-4336-96A9-4C86D9554BB5}" type="pres">
      <dgm:prSet presAssocID="{510F33B3-C258-4785-8C0D-26AF7A94C913}" presName="Name9" presStyleLbl="parChTrans1D2" presStyleIdx="11" presStyleCnt="17"/>
      <dgm:spPr/>
    </dgm:pt>
    <dgm:pt modelId="{2EB6C4EC-0159-4A2E-A27D-9A552A149993}" type="pres">
      <dgm:prSet presAssocID="{510F33B3-C258-4785-8C0D-26AF7A94C913}" presName="connTx" presStyleLbl="parChTrans1D2" presStyleIdx="11" presStyleCnt="17"/>
      <dgm:spPr/>
    </dgm:pt>
    <dgm:pt modelId="{9402B224-E1D0-402A-B31E-4B7723CD2458}" type="pres">
      <dgm:prSet presAssocID="{A0609F53-96EA-4705-A3E0-5CE17A423CCC}" presName="node" presStyleLbl="node1" presStyleIdx="11" presStyleCnt="17" custScaleX="213785" custScaleY="214508" custRadScaleRad="188515" custRadScaleInc="201496">
        <dgm:presLayoutVars>
          <dgm:bulletEnabled val="1"/>
        </dgm:presLayoutVars>
      </dgm:prSet>
      <dgm:spPr/>
    </dgm:pt>
    <dgm:pt modelId="{3C85E8CC-90F0-447F-BCE0-AE2C1CC31FEF}" type="pres">
      <dgm:prSet presAssocID="{0F71BAAA-B57C-4148-A0BC-9037BF948A16}" presName="Name9" presStyleLbl="parChTrans1D2" presStyleIdx="12" presStyleCnt="17"/>
      <dgm:spPr/>
    </dgm:pt>
    <dgm:pt modelId="{42735B03-D627-4497-9B86-465DC04514A5}" type="pres">
      <dgm:prSet presAssocID="{0F71BAAA-B57C-4148-A0BC-9037BF948A16}" presName="connTx" presStyleLbl="parChTrans1D2" presStyleIdx="12" presStyleCnt="17"/>
      <dgm:spPr/>
    </dgm:pt>
    <dgm:pt modelId="{32B589AA-0A49-4A2F-B53B-0D96540DC7C3}" type="pres">
      <dgm:prSet presAssocID="{70C4A497-CF88-4BD6-9072-660D38E11829}" presName="node" presStyleLbl="node1" presStyleIdx="12" presStyleCnt="17" custScaleX="165515" custScaleY="158655" custRadScaleRad="164113" custRadScaleInc="159841">
        <dgm:presLayoutVars>
          <dgm:bulletEnabled val="1"/>
        </dgm:presLayoutVars>
      </dgm:prSet>
      <dgm:spPr/>
    </dgm:pt>
    <dgm:pt modelId="{6697069F-C1EF-43E2-8AA5-A6DFF963DB48}" type="pres">
      <dgm:prSet presAssocID="{CE03AC5E-C5F1-4BDF-B901-817D503A641D}" presName="Name9" presStyleLbl="parChTrans1D2" presStyleIdx="13" presStyleCnt="17"/>
      <dgm:spPr/>
    </dgm:pt>
    <dgm:pt modelId="{FFC8C043-EE26-4768-8BB7-56A010C13637}" type="pres">
      <dgm:prSet presAssocID="{CE03AC5E-C5F1-4BDF-B901-817D503A641D}" presName="connTx" presStyleLbl="parChTrans1D2" presStyleIdx="13" presStyleCnt="17"/>
      <dgm:spPr/>
    </dgm:pt>
    <dgm:pt modelId="{9B43EAA5-D7CE-43D7-994C-E3A5636164B1}" type="pres">
      <dgm:prSet presAssocID="{7377351E-8BCC-4736-B99F-0A5AC1D1FB58}" presName="node" presStyleLbl="node1" presStyleIdx="13" presStyleCnt="17" custScaleX="149883" custScaleY="154350" custRadScaleRad="139904" custRadScaleInc="195879">
        <dgm:presLayoutVars>
          <dgm:bulletEnabled val="1"/>
        </dgm:presLayoutVars>
      </dgm:prSet>
      <dgm:spPr/>
    </dgm:pt>
    <dgm:pt modelId="{F776F47E-0867-407D-BB14-EB57915D7210}" type="pres">
      <dgm:prSet presAssocID="{C757E386-45B9-4AD5-B6DC-70FF6BBC34E7}" presName="Name9" presStyleLbl="parChTrans1D2" presStyleIdx="14" presStyleCnt="17"/>
      <dgm:spPr/>
    </dgm:pt>
    <dgm:pt modelId="{C0CFCDA6-E39E-44FA-A19D-EA561ED62B60}" type="pres">
      <dgm:prSet presAssocID="{C757E386-45B9-4AD5-B6DC-70FF6BBC34E7}" presName="connTx" presStyleLbl="parChTrans1D2" presStyleIdx="14" presStyleCnt="17"/>
      <dgm:spPr/>
    </dgm:pt>
    <dgm:pt modelId="{E1FA6392-1A64-4A98-9669-30606C330AF6}" type="pres">
      <dgm:prSet presAssocID="{8BDC0216-C5FD-4657-BA19-B4E1113F5536}" presName="node" presStyleLbl="node1" presStyleIdx="14" presStyleCnt="17" custScaleX="96641" custScaleY="96641" custRadScaleRad="128004" custRadScaleInc="-176770">
        <dgm:presLayoutVars>
          <dgm:bulletEnabled val="1"/>
        </dgm:presLayoutVars>
      </dgm:prSet>
      <dgm:spPr/>
    </dgm:pt>
    <dgm:pt modelId="{086BAC31-631F-4441-83DF-10A4B6648379}" type="pres">
      <dgm:prSet presAssocID="{24790B96-BE2C-426D-8E4C-A4274FCCC8FE}" presName="Name9" presStyleLbl="parChTrans1D2" presStyleIdx="15" presStyleCnt="17"/>
      <dgm:spPr/>
    </dgm:pt>
    <dgm:pt modelId="{5AE143E0-92A3-48C0-BF25-8EA813E9D5A4}" type="pres">
      <dgm:prSet presAssocID="{24790B96-BE2C-426D-8E4C-A4274FCCC8FE}" presName="connTx" presStyleLbl="parChTrans1D2" presStyleIdx="15" presStyleCnt="17"/>
      <dgm:spPr/>
    </dgm:pt>
    <dgm:pt modelId="{0F57CDA8-4F98-4AA3-8127-9BDC3E07C6D3}" type="pres">
      <dgm:prSet presAssocID="{4B7E9A9D-3165-456A-9AAB-62755E35AF34}" presName="node" presStyleLbl="node1" presStyleIdx="15" presStyleCnt="17" custScaleX="207777" custScaleY="207777" custRadScaleRad="192922" custRadScaleInc="-279485">
        <dgm:presLayoutVars>
          <dgm:bulletEnabled val="1"/>
        </dgm:presLayoutVars>
      </dgm:prSet>
      <dgm:spPr/>
    </dgm:pt>
    <dgm:pt modelId="{5EF181A0-631D-46A1-BB02-ED46C69209CD}" type="pres">
      <dgm:prSet presAssocID="{5628B21A-712D-42B5-9738-3D9C662E2734}" presName="Name9" presStyleLbl="parChTrans1D2" presStyleIdx="16" presStyleCnt="17"/>
      <dgm:spPr/>
    </dgm:pt>
    <dgm:pt modelId="{6D8FE106-B893-46ED-BC38-16D7735EDDED}" type="pres">
      <dgm:prSet presAssocID="{5628B21A-712D-42B5-9738-3D9C662E2734}" presName="connTx" presStyleLbl="parChTrans1D2" presStyleIdx="16" presStyleCnt="17"/>
      <dgm:spPr/>
    </dgm:pt>
    <dgm:pt modelId="{CDB2C958-A4EE-419E-B5C9-4BB729267962}" type="pres">
      <dgm:prSet presAssocID="{3FF8EDEA-312E-4191-BDC1-ADE9AB9A8747}" presName="node" presStyleLbl="node1" presStyleIdx="16" presStyleCnt="17" custScaleX="229767" custScaleY="225497" custRadScaleRad="102166" custRadScaleInc="-227467">
        <dgm:presLayoutVars>
          <dgm:bulletEnabled val="1"/>
        </dgm:presLayoutVars>
      </dgm:prSet>
      <dgm:spPr/>
    </dgm:pt>
  </dgm:ptLst>
  <dgm:cxnLst>
    <dgm:cxn modelId="{F53B2B01-23C1-4799-B17D-7D7291BEF92B}" type="presOf" srcId="{0F71BAAA-B57C-4148-A0BC-9037BF948A16}" destId="{3C85E8CC-90F0-447F-BCE0-AE2C1CC31FEF}" srcOrd="0" destOrd="0" presId="urn:microsoft.com/office/officeart/2005/8/layout/radial1"/>
    <dgm:cxn modelId="{41061203-2857-49E4-94B1-4D85EE89FA8B}" type="presOf" srcId="{F4E13673-0984-4C22-8626-09B0A2803117}" destId="{733195C6-459E-4D8B-A9BC-1D1EC20102AD}" srcOrd="0" destOrd="0" presId="urn:microsoft.com/office/officeart/2005/8/layout/radial1"/>
    <dgm:cxn modelId="{98007204-6F00-484F-96DD-E2E794DBE66B}" type="presOf" srcId="{188C9B40-7F5E-416C-B23E-BF7FD8F6DFA8}" destId="{292A1002-7FF7-47EB-ABD1-1FC757682C83}" srcOrd="0" destOrd="0" presId="urn:microsoft.com/office/officeart/2005/8/layout/radial1"/>
    <dgm:cxn modelId="{3BCBEC06-9FD6-4304-B758-B2181AD56FA3}" type="presOf" srcId="{5628B21A-712D-42B5-9738-3D9C662E2734}" destId="{6D8FE106-B893-46ED-BC38-16D7735EDDED}" srcOrd="1" destOrd="0" presId="urn:microsoft.com/office/officeart/2005/8/layout/radial1"/>
    <dgm:cxn modelId="{6A9CB011-D04E-41EE-B6AB-DD8B86A63CD4}" type="presOf" srcId="{C757E386-45B9-4AD5-B6DC-70FF6BBC34E7}" destId="{C0CFCDA6-E39E-44FA-A19D-EA561ED62B60}" srcOrd="1" destOrd="0" presId="urn:microsoft.com/office/officeart/2005/8/layout/radial1"/>
    <dgm:cxn modelId="{8EA1FA15-6BB4-441D-99BF-88D592353FA0}" srcId="{188C9B40-7F5E-416C-B23E-BF7FD8F6DFA8}" destId="{EB19270C-8971-4673-9661-1C5D4DEB0CEE}" srcOrd="3" destOrd="0" parTransId="{205F976F-9539-4957-AB19-00B6E967C057}" sibTransId="{F0F478C2-B44D-4DFE-9FB7-201B1EE53B33}"/>
    <dgm:cxn modelId="{FE4E8C18-26C3-4EB6-B236-413544C72DED}" srcId="{18AC0910-073F-42FC-B4C4-2138E686325B}" destId="{188C9B40-7F5E-416C-B23E-BF7FD8F6DFA8}" srcOrd="0" destOrd="0" parTransId="{3AB60EC6-2BFE-445D-8443-CB8853C3C927}" sibTransId="{B253675A-E625-4B96-9FE6-AC3B23993852}"/>
    <dgm:cxn modelId="{EADBDD1A-124A-4845-8C74-A7ABD4AA3921}" srcId="{188C9B40-7F5E-416C-B23E-BF7FD8F6DFA8}" destId="{105FDBBB-A4C5-4663-A885-65A8F5E13B8C}" srcOrd="6" destOrd="0" parTransId="{FE6C9F59-F2AA-4EA2-BDBA-6D3F84B24E73}" sibTransId="{7A5D6158-E59A-4857-A81A-E1BC719D4E66}"/>
    <dgm:cxn modelId="{C90A6F24-6D50-4EAE-8CE2-DF68E5921DA0}" srcId="{188C9B40-7F5E-416C-B23E-BF7FD8F6DFA8}" destId="{36B2F4BA-DDD4-4C55-A9C2-65108234DE8C}" srcOrd="8" destOrd="0" parTransId="{5E41D3ED-6992-4059-9AFE-60D0D5B71BE7}" sibTransId="{01B4A072-A9FB-42E7-94CF-22F5FA069DA1}"/>
    <dgm:cxn modelId="{3CD99F27-3B4D-4B59-8C6F-ED062F32C7AC}" type="presOf" srcId="{BCDDEFA2-B1F8-4C66-B2BF-1AACCFB3BA87}" destId="{37D6B429-D7ED-4464-BA6A-2743756740B0}" srcOrd="1" destOrd="0" presId="urn:microsoft.com/office/officeart/2005/8/layout/radial1"/>
    <dgm:cxn modelId="{F3690128-67A5-442F-B13B-990B4325093D}" type="presOf" srcId="{45A7C07E-F8B8-4B55-9D00-AD67E85F948D}" destId="{53D040E3-7EE9-46B1-B8A3-D15578881E08}" srcOrd="0" destOrd="0" presId="urn:microsoft.com/office/officeart/2005/8/layout/radial1"/>
    <dgm:cxn modelId="{37E59028-59A1-427B-B8AA-526B0BE02AD7}" type="presOf" srcId="{209D5B1C-12BC-4934-82A1-AB67780A2B4F}" destId="{5ABE7D7B-E58E-48A7-9946-AACD086DAAC2}" srcOrd="0" destOrd="0" presId="urn:microsoft.com/office/officeart/2005/8/layout/radial1"/>
    <dgm:cxn modelId="{7E7E2229-B730-45B4-8E19-A55FDEB0F70E}" type="presOf" srcId="{5E41D3ED-6992-4059-9AFE-60D0D5B71BE7}" destId="{98F5D2F0-E39A-4DF0-A993-C549D84F7D06}" srcOrd="1" destOrd="0" presId="urn:microsoft.com/office/officeart/2005/8/layout/radial1"/>
    <dgm:cxn modelId="{7348D12E-7E01-4B03-9576-2A3FF005BB46}" type="presOf" srcId="{209D5B1C-12BC-4934-82A1-AB67780A2B4F}" destId="{FAC75923-0F20-4C45-834E-373294A63B8A}" srcOrd="1" destOrd="0" presId="urn:microsoft.com/office/officeart/2005/8/layout/radial1"/>
    <dgm:cxn modelId="{2ED6542F-B985-490A-B540-E3D87BA12788}" type="presOf" srcId="{B8F9B610-2130-4D8B-B165-A9F1EF5DB7AE}" destId="{9F37DB28-70DB-4461-8CD9-2B9CC12B2899}" srcOrd="0" destOrd="0" presId="urn:microsoft.com/office/officeart/2005/8/layout/radial1"/>
    <dgm:cxn modelId="{2A82812F-E9FC-4E7B-9980-71A0D33114FF}" type="presOf" srcId="{55A1AA06-DB41-49E7-BC89-9A7880852C76}" destId="{78F787FA-75AF-4548-9017-2499DC2C3440}" srcOrd="1" destOrd="0" presId="urn:microsoft.com/office/officeart/2005/8/layout/radial1"/>
    <dgm:cxn modelId="{41C8FE30-B11B-4CE5-AB77-7F03A538F59A}" srcId="{188C9B40-7F5E-416C-B23E-BF7FD8F6DFA8}" destId="{3FF8EDEA-312E-4191-BDC1-ADE9AB9A8747}" srcOrd="16" destOrd="0" parTransId="{5628B21A-712D-42B5-9738-3D9C662E2734}" sibTransId="{EA5FC921-4D0E-44BC-9382-D912ECE65708}"/>
    <dgm:cxn modelId="{4C820134-FB0D-4259-82F5-D475A6B7FF6B}" type="presOf" srcId="{551C12C5-06FE-4B82-8D42-BC6151965CE0}" destId="{510F4214-0177-4B67-8355-6C690FD5149E}" srcOrd="0" destOrd="0" presId="urn:microsoft.com/office/officeart/2005/8/layout/radial1"/>
    <dgm:cxn modelId="{5E284E3C-6502-4A28-8AF4-C6C80C2ACA2C}" type="presOf" srcId="{551C12C5-06FE-4B82-8D42-BC6151965CE0}" destId="{216F0E16-C36B-4D2A-88F0-D2EDE9779D7B}" srcOrd="1" destOrd="0" presId="urn:microsoft.com/office/officeart/2005/8/layout/radial1"/>
    <dgm:cxn modelId="{59042E3F-B01D-4970-937B-5CC1E8DF8734}" type="presOf" srcId="{36B2F4BA-DDD4-4C55-A9C2-65108234DE8C}" destId="{71D4F74F-13BD-47E5-AD29-ACCAED4E351C}" srcOrd="0" destOrd="0" presId="urn:microsoft.com/office/officeart/2005/8/layout/radial1"/>
    <dgm:cxn modelId="{0651125D-3807-4F10-B034-F54152AC3325}" type="presOf" srcId="{6749EA54-AED4-4FFC-B173-2B5553AEA5D1}" destId="{CA1D5043-1E75-4D60-83E7-6BF84A2759B0}" srcOrd="0" destOrd="0" presId="urn:microsoft.com/office/officeart/2005/8/layout/radial1"/>
    <dgm:cxn modelId="{4375B441-7C30-4F5E-A049-B2830BF45071}" srcId="{188C9B40-7F5E-416C-B23E-BF7FD8F6DFA8}" destId="{7377351E-8BCC-4736-B99F-0A5AC1D1FB58}" srcOrd="13" destOrd="0" parTransId="{CE03AC5E-C5F1-4BDF-B901-817D503A641D}" sibTransId="{C0B09D10-26BB-4C67-A4A6-A87E0F277B9D}"/>
    <dgm:cxn modelId="{770B9464-F654-43C7-BC7E-6F98FDDEC7FB}" type="presOf" srcId="{510F33B3-C258-4785-8C0D-26AF7A94C913}" destId="{6A92535F-A10D-4336-96A9-4C86D9554BB5}" srcOrd="0" destOrd="0" presId="urn:microsoft.com/office/officeart/2005/8/layout/radial1"/>
    <dgm:cxn modelId="{DD5E0A66-B96D-46D8-BF76-DED968811E1F}" type="presOf" srcId="{C757E386-45B9-4AD5-B6DC-70FF6BBC34E7}" destId="{F776F47E-0867-407D-BB14-EB57915D7210}" srcOrd="0" destOrd="0" presId="urn:microsoft.com/office/officeart/2005/8/layout/radial1"/>
    <dgm:cxn modelId="{F66D346A-6311-4D3A-9CB9-9D8008B9BAE5}" type="presOf" srcId="{105FDBBB-A4C5-4663-A885-65A8F5E13B8C}" destId="{809E0A5E-ECEE-494E-9987-3EC586B961CE}" srcOrd="0" destOrd="0" presId="urn:microsoft.com/office/officeart/2005/8/layout/radial1"/>
    <dgm:cxn modelId="{B7F7B54C-26B8-4968-BAA3-E34AFB86260F}" type="presOf" srcId="{FE6C9F59-F2AA-4EA2-BDBA-6D3F84B24E73}" destId="{C0B28581-0F96-4355-A8BF-4FEF63827F78}" srcOrd="0" destOrd="0" presId="urn:microsoft.com/office/officeart/2005/8/layout/radial1"/>
    <dgm:cxn modelId="{26F70F4D-CEF8-4A6F-B9ED-5B0B95AAE3FE}" srcId="{188C9B40-7F5E-416C-B23E-BF7FD8F6DFA8}" destId="{17806302-80B1-496D-B8DB-349C3B4A20FA}" srcOrd="9" destOrd="0" parTransId="{551C12C5-06FE-4B82-8D42-BC6151965CE0}" sibTransId="{69BD6B29-A9B2-4EB3-828E-729401A33249}"/>
    <dgm:cxn modelId="{6566DE4D-9432-4AC1-94C0-35F65C9925B0}" type="presOf" srcId="{205F976F-9539-4957-AB19-00B6E967C057}" destId="{13687B60-08E7-4CF8-AA1E-35855E652FC8}" srcOrd="0" destOrd="0" presId="urn:microsoft.com/office/officeart/2005/8/layout/radial1"/>
    <dgm:cxn modelId="{707AD76F-40A1-4303-BA53-778C18163D75}" type="presOf" srcId="{17806302-80B1-496D-B8DB-349C3B4A20FA}" destId="{E3862533-385B-44D8-87A9-BF8934ACACDF}" srcOrd="0" destOrd="0" presId="urn:microsoft.com/office/officeart/2005/8/layout/radial1"/>
    <dgm:cxn modelId="{612E2650-18E0-4C97-8C7D-9E0509C25C8D}" srcId="{188C9B40-7F5E-416C-B23E-BF7FD8F6DFA8}" destId="{6749EA54-AED4-4FFC-B173-2B5553AEA5D1}" srcOrd="5" destOrd="0" parTransId="{B7AB5887-245B-4F78-8DE5-D1D9197EE74A}" sibTransId="{6AED8AEA-0D32-4CA5-9384-725C38A12ADA}"/>
    <dgm:cxn modelId="{30DC5570-B308-4735-954B-F34705984E5C}" type="presOf" srcId="{EB19270C-8971-4673-9661-1C5D4DEB0CEE}" destId="{8EB40888-A4FA-412C-A3BC-BB3C5487B34B}" srcOrd="0" destOrd="0" presId="urn:microsoft.com/office/officeart/2005/8/layout/radial1"/>
    <dgm:cxn modelId="{7623CA71-1370-408B-82EF-03E202CBCEA4}" type="presOf" srcId="{AAED62B5-A0BD-4EAD-8337-08A0B37EEABC}" destId="{607984C8-E430-4C24-A9BE-1507FE160539}" srcOrd="1" destOrd="0" presId="urn:microsoft.com/office/officeart/2005/8/layout/radial1"/>
    <dgm:cxn modelId="{95C62852-008A-483F-928C-713398FD7430}" srcId="{188C9B40-7F5E-416C-B23E-BF7FD8F6DFA8}" destId="{4B7E9A9D-3165-456A-9AAB-62755E35AF34}" srcOrd="15" destOrd="0" parTransId="{24790B96-BE2C-426D-8E4C-A4274FCCC8FE}" sibTransId="{94A233C8-7450-4DDD-897E-E11F38532F74}"/>
    <dgm:cxn modelId="{6AD28252-62F1-4BF9-B3AC-AA7D85E2A733}" type="presOf" srcId="{24790B96-BE2C-426D-8E4C-A4274FCCC8FE}" destId="{086BAC31-631F-4441-83DF-10A4B6648379}" srcOrd="0" destOrd="0" presId="urn:microsoft.com/office/officeart/2005/8/layout/radial1"/>
    <dgm:cxn modelId="{66E09273-1BAD-4AA8-B6D0-08A7C90AEAE5}" type="presOf" srcId="{24790B96-BE2C-426D-8E4C-A4274FCCC8FE}" destId="{5AE143E0-92A3-48C0-BF25-8EA813E9D5A4}" srcOrd="1" destOrd="0" presId="urn:microsoft.com/office/officeart/2005/8/layout/radial1"/>
    <dgm:cxn modelId="{7B058757-ED17-4A0D-A154-E37A42AEC11E}" type="presOf" srcId="{AAED62B5-A0BD-4EAD-8337-08A0B37EEABC}" destId="{83F672BF-BD7F-4652-89CC-9B72ECF3388B}" srcOrd="0" destOrd="0" presId="urn:microsoft.com/office/officeart/2005/8/layout/radial1"/>
    <dgm:cxn modelId="{D7B8B658-2BF6-465A-8978-55DE8A5082C5}" type="presOf" srcId="{B7AB5887-245B-4F78-8DE5-D1D9197EE74A}" destId="{483BDC7D-3779-4422-BE24-97C6B3B2C610}" srcOrd="0" destOrd="0" presId="urn:microsoft.com/office/officeart/2005/8/layout/radial1"/>
    <dgm:cxn modelId="{4DE9937C-DF51-465A-AECA-6619C6DA91E9}" srcId="{188C9B40-7F5E-416C-B23E-BF7FD8F6DFA8}" destId="{8BDC0216-C5FD-4657-BA19-B4E1113F5536}" srcOrd="14" destOrd="0" parTransId="{C757E386-45B9-4AD5-B6DC-70FF6BBC34E7}" sibTransId="{BF5EDE72-BCD5-4BC3-B987-11C10A705F99}"/>
    <dgm:cxn modelId="{C29FC580-5AA2-4FD1-B990-15B50C1E34F7}" type="presOf" srcId="{8BDC0216-C5FD-4657-BA19-B4E1113F5536}" destId="{E1FA6392-1A64-4A98-9669-30606C330AF6}" srcOrd="0" destOrd="0" presId="urn:microsoft.com/office/officeart/2005/8/layout/radial1"/>
    <dgm:cxn modelId="{D539F181-C019-4D3F-99F4-7F246CDC1B0E}" type="presOf" srcId="{F4E13673-0984-4C22-8626-09B0A2803117}" destId="{7681E528-EA93-4DF6-8AD3-30F30B8509EF}" srcOrd="1" destOrd="0" presId="urn:microsoft.com/office/officeart/2005/8/layout/radial1"/>
    <dgm:cxn modelId="{BE7D5389-7A14-445D-91BB-EC85A259445D}" type="presOf" srcId="{4B7E9A9D-3165-456A-9AAB-62755E35AF34}" destId="{0F57CDA8-4F98-4AA3-8127-9BDC3E07C6D3}" srcOrd="0" destOrd="0" presId="urn:microsoft.com/office/officeart/2005/8/layout/radial1"/>
    <dgm:cxn modelId="{423B0B8D-F21C-4493-8B65-EE88C359FB1C}" type="presOf" srcId="{205F976F-9539-4957-AB19-00B6E967C057}" destId="{2E4A0E0B-33AD-4FF6-A4E8-79971D228B7C}" srcOrd="1" destOrd="0" presId="urn:microsoft.com/office/officeart/2005/8/layout/radial1"/>
    <dgm:cxn modelId="{2A43659E-394D-451F-95AF-6B714E49AAC6}" srcId="{188C9B40-7F5E-416C-B23E-BF7FD8F6DFA8}" destId="{CD95653E-9312-47A4-B594-6AB07F53CCAC}" srcOrd="1" destOrd="0" parTransId="{F4E13673-0984-4C22-8626-09B0A2803117}" sibTransId="{2D6375A6-6AB9-41E4-932E-82BD51E6B2F2}"/>
    <dgm:cxn modelId="{1DDBCDA2-5D61-4176-94AA-FDECEC67F1A8}" type="presOf" srcId="{5E41D3ED-6992-4059-9AFE-60D0D5B71BE7}" destId="{C0012A31-4CFE-463A-A1D3-148D58005ED8}" srcOrd="0" destOrd="0" presId="urn:microsoft.com/office/officeart/2005/8/layout/radial1"/>
    <dgm:cxn modelId="{ADB568A5-0AD7-4B32-99A6-71DC720C8762}" type="presOf" srcId="{18AC0910-073F-42FC-B4C4-2138E686325B}" destId="{A31F6A01-2316-423E-96C5-D8B6C8485DEA}" srcOrd="0" destOrd="0" presId="urn:microsoft.com/office/officeart/2005/8/layout/radial1"/>
    <dgm:cxn modelId="{5BFDA5A8-A074-4174-AF13-F62F4F661520}" srcId="{188C9B40-7F5E-416C-B23E-BF7FD8F6DFA8}" destId="{45A7C07E-F8B8-4B55-9D00-AD67E85F948D}" srcOrd="10" destOrd="0" parTransId="{209D5B1C-12BC-4934-82A1-AB67780A2B4F}" sibTransId="{E7C0E02D-E7D6-48AD-B2BA-DF839BAB21DE}"/>
    <dgm:cxn modelId="{093688AB-4A9A-4111-B1C9-C58A113559F1}" srcId="{188C9B40-7F5E-416C-B23E-BF7FD8F6DFA8}" destId="{DC04070E-091C-4A49-BBC1-2277C756E89F}" srcOrd="4" destOrd="0" parTransId="{AAED62B5-A0BD-4EAD-8337-08A0B37EEABC}" sibTransId="{8AA15E6C-FB95-4658-AAE2-23C281ABB713}"/>
    <dgm:cxn modelId="{F8E1DFAC-A475-47EC-BADB-BC4453D1F468}" type="presOf" srcId="{B7AB5887-245B-4F78-8DE5-D1D9197EE74A}" destId="{C7273877-C318-46B7-978E-F374C4521412}" srcOrd="1" destOrd="0" presId="urn:microsoft.com/office/officeart/2005/8/layout/radial1"/>
    <dgm:cxn modelId="{76873EB3-E1E9-4ECA-8635-4F7E9BA5CC2B}" type="presOf" srcId="{FE6C9F59-F2AA-4EA2-BDBA-6D3F84B24E73}" destId="{6D6C6799-438F-48DD-A657-1016F8788CD8}" srcOrd="1" destOrd="0" presId="urn:microsoft.com/office/officeart/2005/8/layout/radial1"/>
    <dgm:cxn modelId="{1E6CC6B4-4442-4FB6-A7FD-F37721D1506E}" srcId="{188C9B40-7F5E-416C-B23E-BF7FD8F6DFA8}" destId="{0DFC9FBD-32B2-4F99-8393-E535C49C3A0C}" srcOrd="7" destOrd="0" parTransId="{BCDDEFA2-B1F8-4C66-B2BF-1AACCFB3BA87}" sibTransId="{EDB65983-4518-4AE4-8695-4AADE460C376}"/>
    <dgm:cxn modelId="{35BC4BB5-98E7-4F73-B345-297D74AA7CC8}" srcId="{188C9B40-7F5E-416C-B23E-BF7FD8F6DFA8}" destId="{007B4874-D85C-4667-8B8D-A949695756AF}" srcOrd="2" destOrd="0" parTransId="{CB6123A0-6622-44EB-B73E-40F9CB92E891}" sibTransId="{B9AF3C29-1B9B-4BE4-8A43-48EF1E2E2485}"/>
    <dgm:cxn modelId="{29E4E2B6-69D0-480A-AAB2-6396D292802B}" srcId="{188C9B40-7F5E-416C-B23E-BF7FD8F6DFA8}" destId="{B8F9B610-2130-4D8B-B165-A9F1EF5DB7AE}" srcOrd="0" destOrd="0" parTransId="{55A1AA06-DB41-49E7-BC89-9A7880852C76}" sibTransId="{526CD2AF-B7E7-4453-B69F-06B05F046D4E}"/>
    <dgm:cxn modelId="{A8E2F2B7-D78F-4ED5-9D08-894C238B92D5}" type="presOf" srcId="{5628B21A-712D-42B5-9738-3D9C662E2734}" destId="{5EF181A0-631D-46A1-BB02-ED46C69209CD}" srcOrd="0" destOrd="0" presId="urn:microsoft.com/office/officeart/2005/8/layout/radial1"/>
    <dgm:cxn modelId="{65F15DBA-042C-4FB8-BE74-B286726FD52C}" type="presOf" srcId="{0DFC9FBD-32B2-4F99-8393-E535C49C3A0C}" destId="{5D57EEB7-C302-46C0-9537-D954726D34BD}" srcOrd="0" destOrd="0" presId="urn:microsoft.com/office/officeart/2005/8/layout/radial1"/>
    <dgm:cxn modelId="{DDA6B6BD-9B90-4F37-9EC6-7EB3301050EC}" srcId="{188C9B40-7F5E-416C-B23E-BF7FD8F6DFA8}" destId="{70C4A497-CF88-4BD6-9072-660D38E11829}" srcOrd="12" destOrd="0" parTransId="{0F71BAAA-B57C-4148-A0BC-9037BF948A16}" sibTransId="{ACC51210-E8CC-44EA-AFDC-8C97EB017769}"/>
    <dgm:cxn modelId="{7BC7CBC2-B3FE-4C07-94ED-33A6A3D34F4A}" type="presOf" srcId="{0F71BAAA-B57C-4148-A0BC-9037BF948A16}" destId="{42735B03-D627-4497-9B86-465DC04514A5}" srcOrd="1" destOrd="0" presId="urn:microsoft.com/office/officeart/2005/8/layout/radial1"/>
    <dgm:cxn modelId="{4489ACC4-0CF1-4041-AEA8-EA2FC611287A}" type="presOf" srcId="{007B4874-D85C-4667-8B8D-A949695756AF}" destId="{E2150858-5673-402A-88F5-05069377EC12}" srcOrd="0" destOrd="0" presId="urn:microsoft.com/office/officeart/2005/8/layout/radial1"/>
    <dgm:cxn modelId="{910F64C6-7C09-49B8-B95A-BA897B6C7DBD}" type="presOf" srcId="{A0609F53-96EA-4705-A3E0-5CE17A423CCC}" destId="{9402B224-E1D0-402A-B31E-4B7723CD2458}" srcOrd="0" destOrd="0" presId="urn:microsoft.com/office/officeart/2005/8/layout/radial1"/>
    <dgm:cxn modelId="{4AB4B9C7-569F-4457-B1FB-40A2AAA28DC3}" type="presOf" srcId="{BCDDEFA2-B1F8-4C66-B2BF-1AACCFB3BA87}" destId="{C33B23FD-F76A-498E-97B4-29580BEC6387}" srcOrd="0" destOrd="0" presId="urn:microsoft.com/office/officeart/2005/8/layout/radial1"/>
    <dgm:cxn modelId="{858F6DDF-ED4E-4E4B-A108-0DF9BA44BE34}" type="presOf" srcId="{DC04070E-091C-4A49-BBC1-2277C756E89F}" destId="{DFBDF7F4-B050-44CD-867D-454E8F9B866D}" srcOrd="0" destOrd="0" presId="urn:microsoft.com/office/officeart/2005/8/layout/radial1"/>
    <dgm:cxn modelId="{AF2686E2-1566-474B-80B5-029BA6E3DD21}" srcId="{188C9B40-7F5E-416C-B23E-BF7FD8F6DFA8}" destId="{A0609F53-96EA-4705-A3E0-5CE17A423CCC}" srcOrd="11" destOrd="0" parTransId="{510F33B3-C258-4785-8C0D-26AF7A94C913}" sibTransId="{7E378573-3A6E-4F52-9B09-E0FE2A259070}"/>
    <dgm:cxn modelId="{A8256BE6-E0F5-44D4-A9A3-B78BBBE9D1B4}" type="presOf" srcId="{55A1AA06-DB41-49E7-BC89-9A7880852C76}" destId="{16374C1F-3990-43CE-B064-E8DDC0311C76}" srcOrd="0" destOrd="0" presId="urn:microsoft.com/office/officeart/2005/8/layout/radial1"/>
    <dgm:cxn modelId="{54908AEA-59A5-45D5-BE9B-CFE3228D28D0}" type="presOf" srcId="{510F33B3-C258-4785-8C0D-26AF7A94C913}" destId="{2EB6C4EC-0159-4A2E-A27D-9A552A149993}" srcOrd="1" destOrd="0" presId="urn:microsoft.com/office/officeart/2005/8/layout/radial1"/>
    <dgm:cxn modelId="{4C42D3ED-7D91-4175-9599-9C839421AEEC}" type="presOf" srcId="{CE03AC5E-C5F1-4BDF-B901-817D503A641D}" destId="{6697069F-C1EF-43E2-8AA5-A6DFF963DB48}" srcOrd="0" destOrd="0" presId="urn:microsoft.com/office/officeart/2005/8/layout/radial1"/>
    <dgm:cxn modelId="{AF3D26EE-7DC9-4729-8A70-74F74CCB3E6B}" type="presOf" srcId="{3FF8EDEA-312E-4191-BDC1-ADE9AB9A8747}" destId="{CDB2C958-A4EE-419E-B5C9-4BB729267962}" srcOrd="0" destOrd="0" presId="urn:microsoft.com/office/officeart/2005/8/layout/radial1"/>
    <dgm:cxn modelId="{015E91F2-A7F0-4B60-B406-FA356668383A}" type="presOf" srcId="{CD95653E-9312-47A4-B594-6AB07F53CCAC}" destId="{66125519-A0E1-42AA-B6AD-D9B4AB324359}" srcOrd="0" destOrd="0" presId="urn:microsoft.com/office/officeart/2005/8/layout/radial1"/>
    <dgm:cxn modelId="{D455BEF3-38C2-4239-8176-C4469C70C4ED}" type="presOf" srcId="{CB6123A0-6622-44EB-B73E-40F9CB92E891}" destId="{FC1B5F7D-791C-47FD-967E-9E2E2D8B9E90}" srcOrd="0" destOrd="0" presId="urn:microsoft.com/office/officeart/2005/8/layout/radial1"/>
    <dgm:cxn modelId="{EEDC0FF7-7C60-4F70-B210-A257E72901B9}" type="presOf" srcId="{CB6123A0-6622-44EB-B73E-40F9CB92E891}" destId="{E5AE98EC-4502-4E21-9002-1CEBB2994684}" srcOrd="1" destOrd="0" presId="urn:microsoft.com/office/officeart/2005/8/layout/radial1"/>
    <dgm:cxn modelId="{211B3AFA-73F6-4377-BC80-375CF5F87E3B}" type="presOf" srcId="{CE03AC5E-C5F1-4BDF-B901-817D503A641D}" destId="{FFC8C043-EE26-4768-8BB7-56A010C13637}" srcOrd="1" destOrd="0" presId="urn:microsoft.com/office/officeart/2005/8/layout/radial1"/>
    <dgm:cxn modelId="{7D0AD9FC-E7A6-4E02-82AD-2FB4E0F31BAE}" type="presOf" srcId="{7377351E-8BCC-4736-B99F-0A5AC1D1FB58}" destId="{9B43EAA5-D7CE-43D7-994C-E3A5636164B1}" srcOrd="0" destOrd="0" presId="urn:microsoft.com/office/officeart/2005/8/layout/radial1"/>
    <dgm:cxn modelId="{705C50FD-BF47-425B-B58A-2F020CFFD08A}" type="presOf" srcId="{70C4A497-CF88-4BD6-9072-660D38E11829}" destId="{32B589AA-0A49-4A2F-B53B-0D96540DC7C3}" srcOrd="0" destOrd="0" presId="urn:microsoft.com/office/officeart/2005/8/layout/radial1"/>
    <dgm:cxn modelId="{544C8315-85FE-4889-83AD-DAD314A48214}" type="presParOf" srcId="{A31F6A01-2316-423E-96C5-D8B6C8485DEA}" destId="{292A1002-7FF7-47EB-ABD1-1FC757682C83}" srcOrd="0" destOrd="0" presId="urn:microsoft.com/office/officeart/2005/8/layout/radial1"/>
    <dgm:cxn modelId="{73E46794-B66A-44BE-921E-0A84EBA4288A}" type="presParOf" srcId="{A31F6A01-2316-423E-96C5-D8B6C8485DEA}" destId="{16374C1F-3990-43CE-B064-E8DDC0311C76}" srcOrd="1" destOrd="0" presId="urn:microsoft.com/office/officeart/2005/8/layout/radial1"/>
    <dgm:cxn modelId="{C0C4FC81-EE83-4100-A722-38E219856257}" type="presParOf" srcId="{16374C1F-3990-43CE-B064-E8DDC0311C76}" destId="{78F787FA-75AF-4548-9017-2499DC2C3440}" srcOrd="0" destOrd="0" presId="urn:microsoft.com/office/officeart/2005/8/layout/radial1"/>
    <dgm:cxn modelId="{497F3069-FBE2-4129-A7A4-E2443AAC6AB3}" type="presParOf" srcId="{A31F6A01-2316-423E-96C5-D8B6C8485DEA}" destId="{9F37DB28-70DB-4461-8CD9-2B9CC12B2899}" srcOrd="2" destOrd="0" presId="urn:microsoft.com/office/officeart/2005/8/layout/radial1"/>
    <dgm:cxn modelId="{2C1FC436-3083-43B7-9C74-9C906F4E14C4}" type="presParOf" srcId="{A31F6A01-2316-423E-96C5-D8B6C8485DEA}" destId="{733195C6-459E-4D8B-A9BC-1D1EC20102AD}" srcOrd="3" destOrd="0" presId="urn:microsoft.com/office/officeart/2005/8/layout/radial1"/>
    <dgm:cxn modelId="{95C16B75-2680-4C63-A60A-A53803FAC6E6}" type="presParOf" srcId="{733195C6-459E-4D8B-A9BC-1D1EC20102AD}" destId="{7681E528-EA93-4DF6-8AD3-30F30B8509EF}" srcOrd="0" destOrd="0" presId="urn:microsoft.com/office/officeart/2005/8/layout/radial1"/>
    <dgm:cxn modelId="{79594FC3-C43D-4881-BDDC-7AA5A4285BB6}" type="presParOf" srcId="{A31F6A01-2316-423E-96C5-D8B6C8485DEA}" destId="{66125519-A0E1-42AA-B6AD-D9B4AB324359}" srcOrd="4" destOrd="0" presId="urn:microsoft.com/office/officeart/2005/8/layout/radial1"/>
    <dgm:cxn modelId="{170AAA2E-72C5-47D2-A04B-493C1F4816C8}" type="presParOf" srcId="{A31F6A01-2316-423E-96C5-D8B6C8485DEA}" destId="{FC1B5F7D-791C-47FD-967E-9E2E2D8B9E90}" srcOrd="5" destOrd="0" presId="urn:microsoft.com/office/officeart/2005/8/layout/radial1"/>
    <dgm:cxn modelId="{94AEF02E-0633-462A-A6D5-E62CC81619C4}" type="presParOf" srcId="{FC1B5F7D-791C-47FD-967E-9E2E2D8B9E90}" destId="{E5AE98EC-4502-4E21-9002-1CEBB2994684}" srcOrd="0" destOrd="0" presId="urn:microsoft.com/office/officeart/2005/8/layout/radial1"/>
    <dgm:cxn modelId="{A7EA767E-6C19-4F4F-9531-7C900C624453}" type="presParOf" srcId="{A31F6A01-2316-423E-96C5-D8B6C8485DEA}" destId="{E2150858-5673-402A-88F5-05069377EC12}" srcOrd="6" destOrd="0" presId="urn:microsoft.com/office/officeart/2005/8/layout/radial1"/>
    <dgm:cxn modelId="{8E5333C8-FC5D-4CC8-B662-96BDF2262343}" type="presParOf" srcId="{A31F6A01-2316-423E-96C5-D8B6C8485DEA}" destId="{13687B60-08E7-4CF8-AA1E-35855E652FC8}" srcOrd="7" destOrd="0" presId="urn:microsoft.com/office/officeart/2005/8/layout/radial1"/>
    <dgm:cxn modelId="{9BA56EBD-F9FE-4A4A-99A5-D79A4CBBAF10}" type="presParOf" srcId="{13687B60-08E7-4CF8-AA1E-35855E652FC8}" destId="{2E4A0E0B-33AD-4FF6-A4E8-79971D228B7C}" srcOrd="0" destOrd="0" presId="urn:microsoft.com/office/officeart/2005/8/layout/radial1"/>
    <dgm:cxn modelId="{7BDDB2A4-2985-42CF-9727-CE970938FD07}" type="presParOf" srcId="{A31F6A01-2316-423E-96C5-D8B6C8485DEA}" destId="{8EB40888-A4FA-412C-A3BC-BB3C5487B34B}" srcOrd="8" destOrd="0" presId="urn:microsoft.com/office/officeart/2005/8/layout/radial1"/>
    <dgm:cxn modelId="{EFF158E0-0BF5-44B1-959B-9EB5094F90BE}" type="presParOf" srcId="{A31F6A01-2316-423E-96C5-D8B6C8485DEA}" destId="{83F672BF-BD7F-4652-89CC-9B72ECF3388B}" srcOrd="9" destOrd="0" presId="urn:microsoft.com/office/officeart/2005/8/layout/radial1"/>
    <dgm:cxn modelId="{45E88B21-4C7B-4312-A19D-B94797ECA366}" type="presParOf" srcId="{83F672BF-BD7F-4652-89CC-9B72ECF3388B}" destId="{607984C8-E430-4C24-A9BE-1507FE160539}" srcOrd="0" destOrd="0" presId="urn:microsoft.com/office/officeart/2005/8/layout/radial1"/>
    <dgm:cxn modelId="{638DA30D-A96D-4EDC-98A9-B78A53627F82}" type="presParOf" srcId="{A31F6A01-2316-423E-96C5-D8B6C8485DEA}" destId="{DFBDF7F4-B050-44CD-867D-454E8F9B866D}" srcOrd="10" destOrd="0" presId="urn:microsoft.com/office/officeart/2005/8/layout/radial1"/>
    <dgm:cxn modelId="{97784906-C743-4959-8A60-1AD756AA189E}" type="presParOf" srcId="{A31F6A01-2316-423E-96C5-D8B6C8485DEA}" destId="{483BDC7D-3779-4422-BE24-97C6B3B2C610}" srcOrd="11" destOrd="0" presId="urn:microsoft.com/office/officeart/2005/8/layout/radial1"/>
    <dgm:cxn modelId="{0117CEF6-ED73-49F7-8990-196406B505B9}" type="presParOf" srcId="{483BDC7D-3779-4422-BE24-97C6B3B2C610}" destId="{C7273877-C318-46B7-978E-F374C4521412}" srcOrd="0" destOrd="0" presId="urn:microsoft.com/office/officeart/2005/8/layout/radial1"/>
    <dgm:cxn modelId="{B3126092-8D33-4ABA-8416-F73D8D5DCDF9}" type="presParOf" srcId="{A31F6A01-2316-423E-96C5-D8B6C8485DEA}" destId="{CA1D5043-1E75-4D60-83E7-6BF84A2759B0}" srcOrd="12" destOrd="0" presId="urn:microsoft.com/office/officeart/2005/8/layout/radial1"/>
    <dgm:cxn modelId="{1E1E9FCE-9F12-4BA4-927D-9FBEC37D4A17}" type="presParOf" srcId="{A31F6A01-2316-423E-96C5-D8B6C8485DEA}" destId="{C0B28581-0F96-4355-A8BF-4FEF63827F78}" srcOrd="13" destOrd="0" presId="urn:microsoft.com/office/officeart/2005/8/layout/radial1"/>
    <dgm:cxn modelId="{67A684B2-C7A8-437A-A1EC-979FDCD7CA48}" type="presParOf" srcId="{C0B28581-0F96-4355-A8BF-4FEF63827F78}" destId="{6D6C6799-438F-48DD-A657-1016F8788CD8}" srcOrd="0" destOrd="0" presId="urn:microsoft.com/office/officeart/2005/8/layout/radial1"/>
    <dgm:cxn modelId="{5AD4222F-9312-40BA-8625-6A9EDE8F2983}" type="presParOf" srcId="{A31F6A01-2316-423E-96C5-D8B6C8485DEA}" destId="{809E0A5E-ECEE-494E-9987-3EC586B961CE}" srcOrd="14" destOrd="0" presId="urn:microsoft.com/office/officeart/2005/8/layout/radial1"/>
    <dgm:cxn modelId="{D6550159-F848-4C92-8991-4301CF690772}" type="presParOf" srcId="{A31F6A01-2316-423E-96C5-D8B6C8485DEA}" destId="{C33B23FD-F76A-498E-97B4-29580BEC6387}" srcOrd="15" destOrd="0" presId="urn:microsoft.com/office/officeart/2005/8/layout/radial1"/>
    <dgm:cxn modelId="{E3BF854B-8219-428B-8267-492E5B57520F}" type="presParOf" srcId="{C33B23FD-F76A-498E-97B4-29580BEC6387}" destId="{37D6B429-D7ED-4464-BA6A-2743756740B0}" srcOrd="0" destOrd="0" presId="urn:microsoft.com/office/officeart/2005/8/layout/radial1"/>
    <dgm:cxn modelId="{97BC28D4-D514-4F1A-AD53-60DB51290E79}" type="presParOf" srcId="{A31F6A01-2316-423E-96C5-D8B6C8485DEA}" destId="{5D57EEB7-C302-46C0-9537-D954726D34BD}" srcOrd="16" destOrd="0" presId="urn:microsoft.com/office/officeart/2005/8/layout/radial1"/>
    <dgm:cxn modelId="{CB9A70BF-247C-4238-903D-7A54EA537983}" type="presParOf" srcId="{A31F6A01-2316-423E-96C5-D8B6C8485DEA}" destId="{C0012A31-4CFE-463A-A1D3-148D58005ED8}" srcOrd="17" destOrd="0" presId="urn:microsoft.com/office/officeart/2005/8/layout/radial1"/>
    <dgm:cxn modelId="{C6B6B0D1-3A79-4122-938A-0978BF186895}" type="presParOf" srcId="{C0012A31-4CFE-463A-A1D3-148D58005ED8}" destId="{98F5D2F0-E39A-4DF0-A993-C549D84F7D06}" srcOrd="0" destOrd="0" presId="urn:microsoft.com/office/officeart/2005/8/layout/radial1"/>
    <dgm:cxn modelId="{A8AF739E-BE2C-468E-8701-C3BD58D8CBC3}" type="presParOf" srcId="{A31F6A01-2316-423E-96C5-D8B6C8485DEA}" destId="{71D4F74F-13BD-47E5-AD29-ACCAED4E351C}" srcOrd="18" destOrd="0" presId="urn:microsoft.com/office/officeart/2005/8/layout/radial1"/>
    <dgm:cxn modelId="{45820068-AEBE-4933-919A-DA31A145884A}" type="presParOf" srcId="{A31F6A01-2316-423E-96C5-D8B6C8485DEA}" destId="{510F4214-0177-4B67-8355-6C690FD5149E}" srcOrd="19" destOrd="0" presId="urn:microsoft.com/office/officeart/2005/8/layout/radial1"/>
    <dgm:cxn modelId="{EF9046CA-05E9-4395-84E6-6ECB4E837E2F}" type="presParOf" srcId="{510F4214-0177-4B67-8355-6C690FD5149E}" destId="{216F0E16-C36B-4D2A-88F0-D2EDE9779D7B}" srcOrd="0" destOrd="0" presId="urn:microsoft.com/office/officeart/2005/8/layout/radial1"/>
    <dgm:cxn modelId="{8ABEF63B-7550-41D6-97FD-EFC84AFEB177}" type="presParOf" srcId="{A31F6A01-2316-423E-96C5-D8B6C8485DEA}" destId="{E3862533-385B-44D8-87A9-BF8934ACACDF}" srcOrd="20" destOrd="0" presId="urn:microsoft.com/office/officeart/2005/8/layout/radial1"/>
    <dgm:cxn modelId="{090FA956-822B-41E3-AC6A-A5D4D4DD0A87}" type="presParOf" srcId="{A31F6A01-2316-423E-96C5-D8B6C8485DEA}" destId="{5ABE7D7B-E58E-48A7-9946-AACD086DAAC2}" srcOrd="21" destOrd="0" presId="urn:microsoft.com/office/officeart/2005/8/layout/radial1"/>
    <dgm:cxn modelId="{6E1D24C9-CB01-44C2-B40E-2FB9DD2BC84C}" type="presParOf" srcId="{5ABE7D7B-E58E-48A7-9946-AACD086DAAC2}" destId="{FAC75923-0F20-4C45-834E-373294A63B8A}" srcOrd="0" destOrd="0" presId="urn:microsoft.com/office/officeart/2005/8/layout/radial1"/>
    <dgm:cxn modelId="{E705EEFD-F505-4D8B-AABA-965FAA7A0327}" type="presParOf" srcId="{A31F6A01-2316-423E-96C5-D8B6C8485DEA}" destId="{53D040E3-7EE9-46B1-B8A3-D15578881E08}" srcOrd="22" destOrd="0" presId="urn:microsoft.com/office/officeart/2005/8/layout/radial1"/>
    <dgm:cxn modelId="{D5CDCAD3-CA2F-42FC-9C58-32394BE44FD3}" type="presParOf" srcId="{A31F6A01-2316-423E-96C5-D8B6C8485DEA}" destId="{6A92535F-A10D-4336-96A9-4C86D9554BB5}" srcOrd="23" destOrd="0" presId="urn:microsoft.com/office/officeart/2005/8/layout/radial1"/>
    <dgm:cxn modelId="{3BD03003-A6EE-48A6-ACDC-FDD87E880714}" type="presParOf" srcId="{6A92535F-A10D-4336-96A9-4C86D9554BB5}" destId="{2EB6C4EC-0159-4A2E-A27D-9A552A149993}" srcOrd="0" destOrd="0" presId="urn:microsoft.com/office/officeart/2005/8/layout/radial1"/>
    <dgm:cxn modelId="{BC911415-E5B6-48D1-A92E-09D224194979}" type="presParOf" srcId="{A31F6A01-2316-423E-96C5-D8B6C8485DEA}" destId="{9402B224-E1D0-402A-B31E-4B7723CD2458}" srcOrd="24" destOrd="0" presId="urn:microsoft.com/office/officeart/2005/8/layout/radial1"/>
    <dgm:cxn modelId="{7ACD4ADA-267E-4357-AA89-8D262E10AD9C}" type="presParOf" srcId="{A31F6A01-2316-423E-96C5-D8B6C8485DEA}" destId="{3C85E8CC-90F0-447F-BCE0-AE2C1CC31FEF}" srcOrd="25" destOrd="0" presId="urn:microsoft.com/office/officeart/2005/8/layout/radial1"/>
    <dgm:cxn modelId="{CB631D43-C6AF-4FCA-B510-C941925A88D1}" type="presParOf" srcId="{3C85E8CC-90F0-447F-BCE0-AE2C1CC31FEF}" destId="{42735B03-D627-4497-9B86-465DC04514A5}" srcOrd="0" destOrd="0" presId="urn:microsoft.com/office/officeart/2005/8/layout/radial1"/>
    <dgm:cxn modelId="{5B1C080D-80A0-48C6-88E1-9D50456E8D66}" type="presParOf" srcId="{A31F6A01-2316-423E-96C5-D8B6C8485DEA}" destId="{32B589AA-0A49-4A2F-B53B-0D96540DC7C3}" srcOrd="26" destOrd="0" presId="urn:microsoft.com/office/officeart/2005/8/layout/radial1"/>
    <dgm:cxn modelId="{A3A44E6B-6BE7-4BBB-B6D5-932A532FDFE3}" type="presParOf" srcId="{A31F6A01-2316-423E-96C5-D8B6C8485DEA}" destId="{6697069F-C1EF-43E2-8AA5-A6DFF963DB48}" srcOrd="27" destOrd="0" presId="urn:microsoft.com/office/officeart/2005/8/layout/radial1"/>
    <dgm:cxn modelId="{99FCA852-1F05-44F2-947F-BA8EFFE30EEC}" type="presParOf" srcId="{6697069F-C1EF-43E2-8AA5-A6DFF963DB48}" destId="{FFC8C043-EE26-4768-8BB7-56A010C13637}" srcOrd="0" destOrd="0" presId="urn:microsoft.com/office/officeart/2005/8/layout/radial1"/>
    <dgm:cxn modelId="{6979563F-A936-45E3-B265-9697CD36245D}" type="presParOf" srcId="{A31F6A01-2316-423E-96C5-D8B6C8485DEA}" destId="{9B43EAA5-D7CE-43D7-994C-E3A5636164B1}" srcOrd="28" destOrd="0" presId="urn:microsoft.com/office/officeart/2005/8/layout/radial1"/>
    <dgm:cxn modelId="{2C9DE9CA-509C-4B4E-815F-442900F7286C}" type="presParOf" srcId="{A31F6A01-2316-423E-96C5-D8B6C8485DEA}" destId="{F776F47E-0867-407D-BB14-EB57915D7210}" srcOrd="29" destOrd="0" presId="urn:microsoft.com/office/officeart/2005/8/layout/radial1"/>
    <dgm:cxn modelId="{65005FD3-8BD0-44B5-8BDA-18C49ACA2490}" type="presParOf" srcId="{F776F47E-0867-407D-BB14-EB57915D7210}" destId="{C0CFCDA6-E39E-44FA-A19D-EA561ED62B60}" srcOrd="0" destOrd="0" presId="urn:microsoft.com/office/officeart/2005/8/layout/radial1"/>
    <dgm:cxn modelId="{36B40B5D-4BF8-40D3-802E-C5F7F6057135}" type="presParOf" srcId="{A31F6A01-2316-423E-96C5-D8B6C8485DEA}" destId="{E1FA6392-1A64-4A98-9669-30606C330AF6}" srcOrd="30" destOrd="0" presId="urn:microsoft.com/office/officeart/2005/8/layout/radial1"/>
    <dgm:cxn modelId="{DB3CB742-ED40-4BED-81B7-DA6D1F891CCF}" type="presParOf" srcId="{A31F6A01-2316-423E-96C5-D8B6C8485DEA}" destId="{086BAC31-631F-4441-83DF-10A4B6648379}" srcOrd="31" destOrd="0" presId="urn:microsoft.com/office/officeart/2005/8/layout/radial1"/>
    <dgm:cxn modelId="{06BF9DFE-3A63-4850-8C69-01B88F9E098F}" type="presParOf" srcId="{086BAC31-631F-4441-83DF-10A4B6648379}" destId="{5AE143E0-92A3-48C0-BF25-8EA813E9D5A4}" srcOrd="0" destOrd="0" presId="urn:microsoft.com/office/officeart/2005/8/layout/radial1"/>
    <dgm:cxn modelId="{2A3C573B-0279-4075-BE04-35111501C27F}" type="presParOf" srcId="{A31F6A01-2316-423E-96C5-D8B6C8485DEA}" destId="{0F57CDA8-4F98-4AA3-8127-9BDC3E07C6D3}" srcOrd="32" destOrd="0" presId="urn:microsoft.com/office/officeart/2005/8/layout/radial1"/>
    <dgm:cxn modelId="{271279E9-F476-486E-BEB4-CA53B0B14F27}" type="presParOf" srcId="{A31F6A01-2316-423E-96C5-D8B6C8485DEA}" destId="{5EF181A0-631D-46A1-BB02-ED46C69209CD}" srcOrd="33" destOrd="0" presId="urn:microsoft.com/office/officeart/2005/8/layout/radial1"/>
    <dgm:cxn modelId="{45773922-77B4-4184-92BC-D40C2B13AE69}" type="presParOf" srcId="{5EF181A0-631D-46A1-BB02-ED46C69209CD}" destId="{6D8FE106-B893-46ED-BC38-16D7735EDDED}" srcOrd="0" destOrd="0" presId="urn:microsoft.com/office/officeart/2005/8/layout/radial1"/>
    <dgm:cxn modelId="{6C1FC8C7-84C6-4F4F-9AD0-55FFBA986A50}" type="presParOf" srcId="{A31F6A01-2316-423E-96C5-D8B6C8485DEA}" destId="{CDB2C958-A4EE-419E-B5C9-4BB729267962}" srcOrd="3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A1002-7FF7-47EB-ABD1-1FC757682C83}">
      <dsp:nvSpPr>
        <dsp:cNvPr id="0" name=""/>
        <dsp:cNvSpPr/>
      </dsp:nvSpPr>
      <dsp:spPr>
        <a:xfrm>
          <a:off x="3072201" y="1511398"/>
          <a:ext cx="2092116" cy="1336107"/>
        </a:xfrm>
        <a:prstGeom prst="ellipse">
          <a:avLst/>
        </a:prstGeom>
        <a:solidFill>
          <a:srgbClr val="CC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0" lang="it-IT" sz="1400" b="1" i="0" u="none" strike="noStrike" kern="1200" cap="none" spc="-13" normalizeH="0" baseline="0" noProof="0" dirty="0">
              <a:ln>
                <a:noFill/>
              </a:ln>
              <a:solidFill>
                <a:srgbClr val="376092"/>
              </a:solidFill>
              <a:effectLst/>
              <a:uLnTx/>
              <a:uFillTx/>
              <a:latin typeface="Segoe UI" panose="020B0502040204020203" pitchFamily="34" charset="0"/>
              <a:cs typeface="Segoe UI" panose="020B0502040204020203" pitchFamily="34" charset="0"/>
            </a:rPr>
            <a:t>Decreto «</a:t>
          </a:r>
          <a:r>
            <a:rPr lang="it-IT" sz="1400" b="1" kern="1200" spc="-13" dirty="0">
              <a:solidFill>
                <a:srgbClr val="376092"/>
              </a:solidFill>
              <a:latin typeface="Segoe UI" panose="020B0502040204020203" pitchFamily="34" charset="0"/>
              <a:cs typeface="Segoe UI" panose="020B0502040204020203" pitchFamily="34" charset="0"/>
            </a:rPr>
            <a:t>correttivo» (n. 209/2024) al Codice dei Contratti Pubblici (n. 36/2023) </a:t>
          </a:r>
          <a:endParaRPr lang="it-IT" sz="1400" b="1" kern="1200" dirty="0">
            <a:solidFill>
              <a:srgbClr val="376092"/>
            </a:solidFill>
            <a:latin typeface="Segoe UI" panose="020B0502040204020203" pitchFamily="34" charset="0"/>
            <a:cs typeface="Segoe UI" panose="020B0502040204020203" pitchFamily="34" charset="0"/>
          </a:endParaRPr>
        </a:p>
      </dsp:txBody>
      <dsp:txXfrm>
        <a:off x="3378584" y="1707066"/>
        <a:ext cx="1479350" cy="944771"/>
      </dsp:txXfrm>
    </dsp:sp>
    <dsp:sp modelId="{16374C1F-3990-43CE-B064-E8DDC0311C76}">
      <dsp:nvSpPr>
        <dsp:cNvPr id="0" name=""/>
        <dsp:cNvSpPr/>
      </dsp:nvSpPr>
      <dsp:spPr>
        <a:xfrm rot="17881211">
          <a:off x="4413580" y="1472549"/>
          <a:ext cx="155719" cy="11292"/>
        </a:xfrm>
        <a:custGeom>
          <a:avLst/>
          <a:gdLst/>
          <a:ahLst/>
          <a:cxnLst/>
          <a:rect l="0" t="0" r="0" b="0"/>
          <a:pathLst>
            <a:path>
              <a:moveTo>
                <a:pt x="0" y="5646"/>
              </a:moveTo>
              <a:lnTo>
                <a:pt x="155719"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487547" y="1474303"/>
        <a:ext cx="7785" cy="7785"/>
      </dsp:txXfrm>
    </dsp:sp>
    <dsp:sp modelId="{9F37DB28-70DB-4461-8CD9-2B9CC12B2899}">
      <dsp:nvSpPr>
        <dsp:cNvPr id="0" name=""/>
        <dsp:cNvSpPr/>
      </dsp:nvSpPr>
      <dsp:spPr>
        <a:xfrm>
          <a:off x="4212633" y="355918"/>
          <a:ext cx="1158837" cy="1114779"/>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Progettazione</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4382341" y="519174"/>
        <a:ext cx="819421" cy="788267"/>
      </dsp:txXfrm>
    </dsp:sp>
    <dsp:sp modelId="{733195C6-459E-4D8B-A9BC-1D1EC20102AD}">
      <dsp:nvSpPr>
        <dsp:cNvPr id="0" name=""/>
        <dsp:cNvSpPr/>
      </dsp:nvSpPr>
      <dsp:spPr>
        <a:xfrm rot="19742527">
          <a:off x="4813153" y="1472450"/>
          <a:ext cx="948604" cy="11292"/>
        </a:xfrm>
        <a:custGeom>
          <a:avLst/>
          <a:gdLst/>
          <a:ahLst/>
          <a:cxnLst/>
          <a:rect l="0" t="0" r="0" b="0"/>
          <a:pathLst>
            <a:path>
              <a:moveTo>
                <a:pt x="0" y="5646"/>
              </a:moveTo>
              <a:lnTo>
                <a:pt x="948604"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263741" y="1454381"/>
        <a:ext cx="47430" cy="47430"/>
      </dsp:txXfrm>
    </dsp:sp>
    <dsp:sp modelId="{66125519-A0E1-42AA-B6AD-D9B4AB324359}">
      <dsp:nvSpPr>
        <dsp:cNvPr id="0" name=""/>
        <dsp:cNvSpPr/>
      </dsp:nvSpPr>
      <dsp:spPr>
        <a:xfrm>
          <a:off x="5618835" y="433005"/>
          <a:ext cx="1057980" cy="105798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ea typeface="+mn-ea"/>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Gestione informativa digitale</a:t>
          </a:r>
          <a:endParaRPr lang="it-IT" sz="1200" b="1" kern="1200" dirty="0">
            <a:solidFill>
              <a:srgbClr val="FFFFFF"/>
            </a:solidFill>
            <a:latin typeface="Segoe UI" panose="020B0502040204020203" pitchFamily="34" charset="0"/>
            <a:ea typeface="+mn-ea"/>
            <a:cs typeface="Segoe UI" panose="020B0502040204020203" pitchFamily="34" charset="0"/>
          </a:endParaRPr>
        </a:p>
      </dsp:txBody>
      <dsp:txXfrm>
        <a:off x="5773773" y="587943"/>
        <a:ext cx="748104" cy="748104"/>
      </dsp:txXfrm>
    </dsp:sp>
    <dsp:sp modelId="{FC1B5F7D-791C-47FD-967E-9E2E2D8B9E90}">
      <dsp:nvSpPr>
        <dsp:cNvPr id="0" name=""/>
        <dsp:cNvSpPr/>
      </dsp:nvSpPr>
      <dsp:spPr>
        <a:xfrm rot="15394021">
          <a:off x="3696240" y="1304794"/>
          <a:ext cx="428925" cy="11292"/>
        </a:xfrm>
        <a:custGeom>
          <a:avLst/>
          <a:gdLst/>
          <a:ahLst/>
          <a:cxnLst/>
          <a:rect l="0" t="0" r="0" b="0"/>
          <a:pathLst>
            <a:path>
              <a:moveTo>
                <a:pt x="0" y="5646"/>
              </a:moveTo>
              <a:lnTo>
                <a:pt x="42892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899979" y="1299718"/>
        <a:ext cx="21446" cy="21446"/>
      </dsp:txXfrm>
    </dsp:sp>
    <dsp:sp modelId="{E2150858-5673-402A-88F5-05069377EC12}">
      <dsp:nvSpPr>
        <dsp:cNvPr id="0" name=""/>
        <dsp:cNvSpPr/>
      </dsp:nvSpPr>
      <dsp:spPr>
        <a:xfrm>
          <a:off x="3425606" y="407536"/>
          <a:ext cx="707000" cy="703855"/>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Prezzari</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3529144" y="510613"/>
        <a:ext cx="499924" cy="497701"/>
      </dsp:txXfrm>
    </dsp:sp>
    <dsp:sp modelId="{13687B60-08E7-4CF8-AA1E-35855E652FC8}">
      <dsp:nvSpPr>
        <dsp:cNvPr id="0" name=""/>
        <dsp:cNvSpPr/>
      </dsp:nvSpPr>
      <dsp:spPr>
        <a:xfrm rot="20697959">
          <a:off x="5054584" y="1703163"/>
          <a:ext cx="1631945" cy="11292"/>
        </a:xfrm>
        <a:custGeom>
          <a:avLst/>
          <a:gdLst/>
          <a:ahLst/>
          <a:cxnLst/>
          <a:rect l="0" t="0" r="0" b="0"/>
          <a:pathLst>
            <a:path>
              <a:moveTo>
                <a:pt x="0" y="5646"/>
              </a:moveTo>
              <a:lnTo>
                <a:pt x="163194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29758" y="1668011"/>
        <a:ext cx="81597" cy="81597"/>
      </dsp:txXfrm>
    </dsp:sp>
    <dsp:sp modelId="{8EB40888-A4FA-412C-A3BC-BB3C5487B34B}">
      <dsp:nvSpPr>
        <dsp:cNvPr id="0" name=""/>
        <dsp:cNvSpPr/>
      </dsp:nvSpPr>
      <dsp:spPr>
        <a:xfrm>
          <a:off x="6641782" y="961150"/>
          <a:ext cx="888484" cy="842403"/>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Procedure di gara</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6771897" y="1084517"/>
        <a:ext cx="628254" cy="595669"/>
      </dsp:txXfrm>
    </dsp:sp>
    <dsp:sp modelId="{83F672BF-BD7F-4652-89CC-9B72ECF3388B}">
      <dsp:nvSpPr>
        <dsp:cNvPr id="0" name=""/>
        <dsp:cNvSpPr/>
      </dsp:nvSpPr>
      <dsp:spPr>
        <a:xfrm rot="2866273">
          <a:off x="4495009" y="3085646"/>
          <a:ext cx="901783" cy="11292"/>
        </a:xfrm>
        <a:custGeom>
          <a:avLst/>
          <a:gdLst/>
          <a:ahLst/>
          <a:cxnLst/>
          <a:rect l="0" t="0" r="0" b="0"/>
          <a:pathLst>
            <a:path>
              <a:moveTo>
                <a:pt x="0" y="5646"/>
              </a:moveTo>
              <a:lnTo>
                <a:pt x="901783"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923356" y="3068748"/>
        <a:ext cx="45089" cy="45089"/>
      </dsp:txXfrm>
    </dsp:sp>
    <dsp:sp modelId="{DFBDF7F4-B050-44CD-867D-454E8F9B866D}">
      <dsp:nvSpPr>
        <dsp:cNvPr id="0" name=""/>
        <dsp:cNvSpPr/>
      </dsp:nvSpPr>
      <dsp:spPr>
        <a:xfrm>
          <a:off x="4944910" y="3344336"/>
          <a:ext cx="1351359" cy="980567"/>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Affidamenti Servizi di Ingegneria e Architettura</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5142812" y="3487937"/>
        <a:ext cx="955555" cy="693365"/>
      </dsp:txXfrm>
    </dsp:sp>
    <dsp:sp modelId="{483BDC7D-3779-4422-BE24-97C6B3B2C610}">
      <dsp:nvSpPr>
        <dsp:cNvPr id="0" name=""/>
        <dsp:cNvSpPr/>
      </dsp:nvSpPr>
      <dsp:spPr>
        <a:xfrm rot="771463">
          <a:off x="5094024" y="2480900"/>
          <a:ext cx="739288" cy="11292"/>
        </a:xfrm>
        <a:custGeom>
          <a:avLst/>
          <a:gdLst/>
          <a:ahLst/>
          <a:cxnLst/>
          <a:rect l="0" t="0" r="0" b="0"/>
          <a:pathLst>
            <a:path>
              <a:moveTo>
                <a:pt x="0" y="5646"/>
              </a:moveTo>
              <a:lnTo>
                <a:pt x="739288"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445187" y="2468065"/>
        <a:ext cx="36964" cy="36964"/>
      </dsp:txXfrm>
    </dsp:sp>
    <dsp:sp modelId="{CA1D5043-1E75-4D60-83E7-6BF84A2759B0}">
      <dsp:nvSpPr>
        <dsp:cNvPr id="0" name=""/>
        <dsp:cNvSpPr/>
      </dsp:nvSpPr>
      <dsp:spPr>
        <a:xfrm>
          <a:off x="5809419" y="2140914"/>
          <a:ext cx="1126512" cy="1106235"/>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Lavori «Sottosoglia» </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5974393" y="2302918"/>
        <a:ext cx="796564" cy="782227"/>
      </dsp:txXfrm>
    </dsp:sp>
    <dsp:sp modelId="{C0B28581-0F96-4355-A8BF-4FEF63827F78}">
      <dsp:nvSpPr>
        <dsp:cNvPr id="0" name=""/>
        <dsp:cNvSpPr/>
      </dsp:nvSpPr>
      <dsp:spPr>
        <a:xfrm rot="5533">
          <a:off x="5164312" y="2177090"/>
          <a:ext cx="1988835" cy="11292"/>
        </a:xfrm>
        <a:custGeom>
          <a:avLst/>
          <a:gdLst/>
          <a:ahLst/>
          <a:cxnLst/>
          <a:rect l="0" t="0" r="0" b="0"/>
          <a:pathLst>
            <a:path>
              <a:moveTo>
                <a:pt x="0" y="5646"/>
              </a:moveTo>
              <a:lnTo>
                <a:pt x="198883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6109009" y="2133015"/>
        <a:ext cx="99441" cy="99441"/>
      </dsp:txXfrm>
    </dsp:sp>
    <dsp:sp modelId="{809E0A5E-ECEE-494E-9987-3EC586B961CE}">
      <dsp:nvSpPr>
        <dsp:cNvPr id="0" name=""/>
        <dsp:cNvSpPr/>
      </dsp:nvSpPr>
      <dsp:spPr>
        <a:xfrm>
          <a:off x="7153146" y="1694842"/>
          <a:ext cx="980567" cy="980567"/>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Revisione dei prezzi</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7296747" y="1838443"/>
        <a:ext cx="693365" cy="693365"/>
      </dsp:txXfrm>
    </dsp:sp>
    <dsp:sp modelId="{C33B23FD-F76A-498E-97B4-29580BEC6387}">
      <dsp:nvSpPr>
        <dsp:cNvPr id="0" name=""/>
        <dsp:cNvSpPr/>
      </dsp:nvSpPr>
      <dsp:spPr>
        <a:xfrm rot="1666445">
          <a:off x="4812126" y="3056571"/>
          <a:ext cx="1964566" cy="11292"/>
        </a:xfrm>
        <a:custGeom>
          <a:avLst/>
          <a:gdLst/>
          <a:ahLst/>
          <a:cxnLst/>
          <a:rect l="0" t="0" r="0" b="0"/>
          <a:pathLst>
            <a:path>
              <a:moveTo>
                <a:pt x="0" y="5646"/>
              </a:moveTo>
              <a:lnTo>
                <a:pt x="1964566"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745295" y="3013103"/>
        <a:ext cx="98228" cy="98228"/>
      </dsp:txXfrm>
    </dsp:sp>
    <dsp:sp modelId="{5D57EEB7-C302-46C0-9537-D954726D34BD}">
      <dsp:nvSpPr>
        <dsp:cNvPr id="0" name=""/>
        <dsp:cNvSpPr/>
      </dsp:nvSpPr>
      <dsp:spPr>
        <a:xfrm>
          <a:off x="6595561" y="3217651"/>
          <a:ext cx="1155931" cy="114179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Stazioni Appaltanti </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6764843" y="3384862"/>
        <a:ext cx="817367" cy="807368"/>
      </dsp:txXfrm>
    </dsp:sp>
    <dsp:sp modelId="{C0012A31-4CFE-463A-A1D3-148D58005ED8}">
      <dsp:nvSpPr>
        <dsp:cNvPr id="0" name=""/>
        <dsp:cNvSpPr/>
      </dsp:nvSpPr>
      <dsp:spPr>
        <a:xfrm rot="4731016">
          <a:off x="4125083" y="2987228"/>
          <a:ext cx="306992" cy="11292"/>
        </a:xfrm>
        <a:custGeom>
          <a:avLst/>
          <a:gdLst/>
          <a:ahLst/>
          <a:cxnLst/>
          <a:rect l="0" t="0" r="0" b="0"/>
          <a:pathLst>
            <a:path>
              <a:moveTo>
                <a:pt x="0" y="5646"/>
              </a:moveTo>
              <a:lnTo>
                <a:pt x="306992"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70904" y="2985200"/>
        <a:ext cx="15349" cy="15349"/>
      </dsp:txXfrm>
    </dsp:sp>
    <dsp:sp modelId="{71D4F74F-13BD-47E5-AD29-ACCAED4E351C}">
      <dsp:nvSpPr>
        <dsp:cNvPr id="0" name=""/>
        <dsp:cNvSpPr/>
      </dsp:nvSpPr>
      <dsp:spPr>
        <a:xfrm>
          <a:off x="3859985" y="3132990"/>
          <a:ext cx="1111436" cy="1111228"/>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Qualificazione Operatori Economici </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4022751" y="3295726"/>
        <a:ext cx="785904" cy="785756"/>
      </dsp:txXfrm>
    </dsp:sp>
    <dsp:sp modelId="{510F4214-0177-4B67-8355-6C690FD5149E}">
      <dsp:nvSpPr>
        <dsp:cNvPr id="0" name=""/>
        <dsp:cNvSpPr/>
      </dsp:nvSpPr>
      <dsp:spPr>
        <a:xfrm rot="7212761">
          <a:off x="3360911" y="3025734"/>
          <a:ext cx="522521" cy="11292"/>
        </a:xfrm>
        <a:custGeom>
          <a:avLst/>
          <a:gdLst/>
          <a:ahLst/>
          <a:cxnLst/>
          <a:rect l="0" t="0" r="0" b="0"/>
          <a:pathLst>
            <a:path>
              <a:moveTo>
                <a:pt x="0" y="5646"/>
              </a:moveTo>
              <a:lnTo>
                <a:pt x="522521"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609109" y="3018318"/>
        <a:ext cx="26126" cy="26126"/>
      </dsp:txXfrm>
    </dsp:sp>
    <dsp:sp modelId="{E3862533-385B-44D8-87A9-BF8934ACACDF}">
      <dsp:nvSpPr>
        <dsp:cNvPr id="0" name=""/>
        <dsp:cNvSpPr/>
      </dsp:nvSpPr>
      <dsp:spPr>
        <a:xfrm>
          <a:off x="2806385" y="3198151"/>
          <a:ext cx="914999" cy="897029"/>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Esecuzione</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2940384" y="3329518"/>
        <a:ext cx="647001" cy="634295"/>
      </dsp:txXfrm>
    </dsp:sp>
    <dsp:sp modelId="{5ABE7D7B-E58E-48A7-9946-AACD086DAAC2}">
      <dsp:nvSpPr>
        <dsp:cNvPr id="0" name=""/>
        <dsp:cNvSpPr/>
      </dsp:nvSpPr>
      <dsp:spPr>
        <a:xfrm rot="8737670">
          <a:off x="2145190" y="3051551"/>
          <a:ext cx="1379631" cy="11292"/>
        </a:xfrm>
        <a:custGeom>
          <a:avLst/>
          <a:gdLst/>
          <a:ahLst/>
          <a:cxnLst/>
          <a:rect l="0" t="0" r="0" b="0"/>
          <a:pathLst>
            <a:path>
              <a:moveTo>
                <a:pt x="0" y="5646"/>
              </a:moveTo>
              <a:lnTo>
                <a:pt x="1379631"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800515" y="3022707"/>
        <a:ext cx="68981" cy="68981"/>
      </dsp:txXfrm>
    </dsp:sp>
    <dsp:sp modelId="{53D040E3-7EE9-46B1-B8A3-D15578881E08}">
      <dsp:nvSpPr>
        <dsp:cNvPr id="0" name=""/>
        <dsp:cNvSpPr/>
      </dsp:nvSpPr>
      <dsp:spPr>
        <a:xfrm>
          <a:off x="1405294" y="3247545"/>
          <a:ext cx="945033" cy="92875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Subappalto</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1543691" y="3383557"/>
        <a:ext cx="668239" cy="656726"/>
      </dsp:txXfrm>
    </dsp:sp>
    <dsp:sp modelId="{6A92535F-A10D-4336-96A9-4C86D9554BB5}">
      <dsp:nvSpPr>
        <dsp:cNvPr id="0" name=""/>
        <dsp:cNvSpPr/>
      </dsp:nvSpPr>
      <dsp:spPr>
        <a:xfrm rot="9856563">
          <a:off x="1196137" y="2714617"/>
          <a:ext cx="2002412" cy="11292"/>
        </a:xfrm>
        <a:custGeom>
          <a:avLst/>
          <a:gdLst/>
          <a:ahLst/>
          <a:cxnLst/>
          <a:rect l="0" t="0" r="0" b="0"/>
          <a:pathLst>
            <a:path>
              <a:moveTo>
                <a:pt x="0" y="5646"/>
              </a:moveTo>
              <a:lnTo>
                <a:pt x="2002412"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2147283" y="2670203"/>
        <a:ext cx="100120" cy="100120"/>
      </dsp:txXfrm>
    </dsp:sp>
    <dsp:sp modelId="{9402B224-E1D0-402A-B31E-4B7723CD2458}">
      <dsp:nvSpPr>
        <dsp:cNvPr id="0" name=""/>
        <dsp:cNvSpPr/>
      </dsp:nvSpPr>
      <dsp:spPr>
        <a:xfrm>
          <a:off x="113156" y="2573562"/>
          <a:ext cx="1141673" cy="1145534"/>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Anticipazione del prezzo</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280350" y="2741322"/>
        <a:ext cx="807285" cy="810014"/>
      </dsp:txXfrm>
    </dsp:sp>
    <dsp:sp modelId="{3C85E8CC-90F0-447F-BCE0-AE2C1CC31FEF}">
      <dsp:nvSpPr>
        <dsp:cNvPr id="0" name=""/>
        <dsp:cNvSpPr/>
      </dsp:nvSpPr>
      <dsp:spPr>
        <a:xfrm rot="10862519">
          <a:off x="1454555" y="2140073"/>
          <a:ext cx="1618203" cy="11292"/>
        </a:xfrm>
        <a:custGeom>
          <a:avLst/>
          <a:gdLst/>
          <a:ahLst/>
          <a:cxnLst/>
          <a:rect l="0" t="0" r="0" b="0"/>
          <a:pathLst>
            <a:path>
              <a:moveTo>
                <a:pt x="0" y="5646"/>
              </a:moveTo>
              <a:lnTo>
                <a:pt x="1618203"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223202" y="2105265"/>
        <a:ext cx="80910" cy="80910"/>
      </dsp:txXfrm>
    </dsp:sp>
    <dsp:sp modelId="{32B589AA-0A49-4A2F-B53B-0D96540DC7C3}">
      <dsp:nvSpPr>
        <dsp:cNvPr id="0" name=""/>
        <dsp:cNvSpPr/>
      </dsp:nvSpPr>
      <dsp:spPr>
        <a:xfrm>
          <a:off x="570871" y="1699338"/>
          <a:ext cx="883897" cy="847263"/>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Collegio Consultivo Tecnico</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700315" y="1823417"/>
        <a:ext cx="625009" cy="599105"/>
      </dsp:txXfrm>
    </dsp:sp>
    <dsp:sp modelId="{6697069F-C1EF-43E2-8AA5-A6DFF963DB48}">
      <dsp:nvSpPr>
        <dsp:cNvPr id="0" name=""/>
        <dsp:cNvSpPr/>
      </dsp:nvSpPr>
      <dsp:spPr>
        <a:xfrm rot="12362055">
          <a:off x="2033735" y="1478122"/>
          <a:ext cx="1320644" cy="11292"/>
        </a:xfrm>
        <a:custGeom>
          <a:avLst/>
          <a:gdLst/>
          <a:ahLst/>
          <a:cxnLst/>
          <a:rect l="0" t="0" r="0" b="0"/>
          <a:pathLst>
            <a:path>
              <a:moveTo>
                <a:pt x="0" y="5646"/>
              </a:moveTo>
              <a:lnTo>
                <a:pt x="1320644"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661041" y="1450752"/>
        <a:ext cx="66032" cy="66032"/>
      </dsp:txXfrm>
    </dsp:sp>
    <dsp:sp modelId="{9B43EAA5-D7CE-43D7-994C-E3A5636164B1}">
      <dsp:nvSpPr>
        <dsp:cNvPr id="0" name=""/>
        <dsp:cNvSpPr/>
      </dsp:nvSpPr>
      <dsp:spPr>
        <a:xfrm>
          <a:off x="1338934" y="605182"/>
          <a:ext cx="800418" cy="824273"/>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Settori Speciali</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1456153" y="725894"/>
        <a:ext cx="565980" cy="582849"/>
      </dsp:txXfrm>
    </dsp:sp>
    <dsp:sp modelId="{F776F47E-0867-407D-BB14-EB57915D7210}">
      <dsp:nvSpPr>
        <dsp:cNvPr id="0" name=""/>
        <dsp:cNvSpPr/>
      </dsp:nvSpPr>
      <dsp:spPr>
        <a:xfrm rot="11265226">
          <a:off x="1968354" y="1958140"/>
          <a:ext cx="1132015" cy="11292"/>
        </a:xfrm>
        <a:custGeom>
          <a:avLst/>
          <a:gdLst/>
          <a:ahLst/>
          <a:cxnLst/>
          <a:rect l="0" t="0" r="0" b="0"/>
          <a:pathLst>
            <a:path>
              <a:moveTo>
                <a:pt x="0" y="5646"/>
              </a:moveTo>
              <a:lnTo>
                <a:pt x="1132015"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506061" y="1935486"/>
        <a:ext cx="56600" cy="56600"/>
      </dsp:txXfrm>
    </dsp:sp>
    <dsp:sp modelId="{E1FA6392-1A64-4A98-9669-30606C330AF6}">
      <dsp:nvSpPr>
        <dsp:cNvPr id="0" name=""/>
        <dsp:cNvSpPr/>
      </dsp:nvSpPr>
      <dsp:spPr>
        <a:xfrm>
          <a:off x="1459798" y="1594563"/>
          <a:ext cx="516090" cy="516090"/>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PPP</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1535378" y="1670143"/>
        <a:ext cx="364930" cy="364930"/>
      </dsp:txXfrm>
    </dsp:sp>
    <dsp:sp modelId="{086BAC31-631F-4441-83DF-10A4B6648379}">
      <dsp:nvSpPr>
        <dsp:cNvPr id="0" name=""/>
        <dsp:cNvSpPr/>
      </dsp:nvSpPr>
      <dsp:spPr>
        <a:xfrm rot="11883272">
          <a:off x="1122226" y="1542130"/>
          <a:ext cx="2116429" cy="11292"/>
        </a:xfrm>
        <a:custGeom>
          <a:avLst/>
          <a:gdLst/>
          <a:ahLst/>
          <a:cxnLst/>
          <a:rect l="0" t="0" r="0" b="0"/>
          <a:pathLst>
            <a:path>
              <a:moveTo>
                <a:pt x="0" y="5646"/>
              </a:moveTo>
              <a:lnTo>
                <a:pt x="2116429"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2127529" y="1494866"/>
        <a:ext cx="105821" cy="105821"/>
      </dsp:txXfrm>
    </dsp:sp>
    <dsp:sp modelId="{0F57CDA8-4F98-4AA3-8127-9BDC3E07C6D3}">
      <dsp:nvSpPr>
        <dsp:cNvPr id="0" name=""/>
        <dsp:cNvSpPr/>
      </dsp:nvSpPr>
      <dsp:spPr>
        <a:xfrm>
          <a:off x="92058" y="493075"/>
          <a:ext cx="1109588" cy="1109588"/>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Contratti collettivi e clausole sociali</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254553" y="655570"/>
        <a:ext cx="784598" cy="784598"/>
      </dsp:txXfrm>
    </dsp:sp>
    <dsp:sp modelId="{5EF181A0-631D-46A1-BB02-ED46C69209CD}">
      <dsp:nvSpPr>
        <dsp:cNvPr id="0" name=""/>
        <dsp:cNvSpPr/>
      </dsp:nvSpPr>
      <dsp:spPr>
        <a:xfrm rot="13484327">
          <a:off x="3100051" y="1426445"/>
          <a:ext cx="528004" cy="11292"/>
        </a:xfrm>
        <a:custGeom>
          <a:avLst/>
          <a:gdLst/>
          <a:ahLst/>
          <a:cxnLst/>
          <a:rect l="0" t="0" r="0" b="0"/>
          <a:pathLst>
            <a:path>
              <a:moveTo>
                <a:pt x="0" y="5646"/>
              </a:moveTo>
              <a:lnTo>
                <a:pt x="528004" y="5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350853" y="1418891"/>
        <a:ext cx="26400" cy="26400"/>
      </dsp:txXfrm>
    </dsp:sp>
    <dsp:sp modelId="{CDB2C958-A4EE-419E-B5C9-4BB729267962}">
      <dsp:nvSpPr>
        <dsp:cNvPr id="0" name=""/>
        <dsp:cNvSpPr/>
      </dsp:nvSpPr>
      <dsp:spPr>
        <a:xfrm>
          <a:off x="2131293" y="216354"/>
          <a:ext cx="1227021" cy="1204218"/>
        </a:xfrm>
        <a:prstGeom prst="ellipse">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FFFFFF"/>
              </a:solidFill>
              <a:latin typeface="Segoe UI" panose="020B0502040204020203" pitchFamily="34" charset="0"/>
              <a:cs typeface="Segoe UI" panose="020B0502040204020203"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Semplificazione e regolamenti</a:t>
          </a:r>
          <a:endParaRPr lang="it-IT" sz="1200" b="1" kern="1200" dirty="0">
            <a:solidFill>
              <a:srgbClr val="FFFFFF"/>
            </a:solidFill>
            <a:latin typeface="Segoe UI" panose="020B0502040204020203" pitchFamily="34" charset="0"/>
            <a:cs typeface="Segoe UI" panose="020B0502040204020203" pitchFamily="34" charset="0"/>
          </a:endParaRPr>
        </a:p>
      </dsp:txBody>
      <dsp:txXfrm>
        <a:off x="2310986" y="392708"/>
        <a:ext cx="867635" cy="8515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DE02EF0-046D-4B7D-9D2E-8A736FCEB4BC}"/>
              </a:ext>
            </a:extLst>
          </p:cNvPr>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it-IT"/>
          </a:p>
        </p:txBody>
      </p:sp>
      <p:sp>
        <p:nvSpPr>
          <p:cNvPr id="3" name="Segnaposto data 2">
            <a:extLst>
              <a:ext uri="{FF2B5EF4-FFF2-40B4-BE49-F238E27FC236}">
                <a16:creationId xmlns:a16="http://schemas.microsoft.com/office/drawing/2014/main" id="{AAB7CDF9-B2AC-42B3-B0F3-9E59E6AD5F3B}"/>
              </a:ext>
            </a:extLst>
          </p:cNvPr>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86D49F98-5EC9-456B-9DC5-C89B61AF6947}" type="datetimeFigureOut">
              <a:rPr lang="it-IT" smtClean="0"/>
              <a:t>24/02/2025</a:t>
            </a:fld>
            <a:endParaRPr lang="it-IT"/>
          </a:p>
        </p:txBody>
      </p:sp>
      <p:sp>
        <p:nvSpPr>
          <p:cNvPr id="4" name="Segnaposto piè di pagina 3">
            <a:extLst>
              <a:ext uri="{FF2B5EF4-FFF2-40B4-BE49-F238E27FC236}">
                <a16:creationId xmlns:a16="http://schemas.microsoft.com/office/drawing/2014/main" id="{0D71F29F-FB5A-4600-A44D-2FC767AE6760}"/>
              </a:ext>
            </a:extLst>
          </p:cNvPr>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5BC5D93-5091-46DB-9700-25AD112DD757}"/>
              </a:ext>
            </a:extLst>
          </p:cNvPr>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85DE4456-EA68-4598-B603-22A5715BA154}" type="slidenum">
              <a:rPr lang="it-IT" smtClean="0"/>
              <a:t>‹N›</a:t>
            </a:fld>
            <a:endParaRPr lang="it-IT"/>
          </a:p>
        </p:txBody>
      </p:sp>
    </p:spTree>
    <p:extLst>
      <p:ext uri="{BB962C8B-B14F-4D97-AF65-F5344CB8AC3E}">
        <p14:creationId xmlns:p14="http://schemas.microsoft.com/office/powerpoint/2010/main" val="99621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it-IT"/>
          </a:p>
        </p:txBody>
      </p:sp>
      <p:sp>
        <p:nvSpPr>
          <p:cNvPr id="3" name="Segnaposto data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38A840F0-AB17-4376-9A40-40B2B347A684}" type="datetimeFigureOut">
              <a:rPr lang="it-IT" smtClean="0"/>
              <a:t>24/02/2025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BD0C4A1B-A369-4508-B94F-36AD9AE5946D}" type="slidenum">
              <a:rPr lang="it-IT" smtClean="0"/>
              <a:t>‹N›</a:t>
            </a:fld>
            <a:endParaRPr lang="it-IT"/>
          </a:p>
        </p:txBody>
      </p:sp>
    </p:spTree>
    <p:extLst>
      <p:ext uri="{BB962C8B-B14F-4D97-AF65-F5344CB8AC3E}">
        <p14:creationId xmlns:p14="http://schemas.microsoft.com/office/powerpoint/2010/main" val="110274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rticolo</a:t>
            </a:r>
            <a:r>
              <a:rPr lang="it-IT" dirty="0"/>
              <a:t> 6</a:t>
            </a:r>
          </a:p>
          <a:p>
            <a:r>
              <a:rPr lang="it-IT" dirty="0"/>
              <a:t>Accordi quadro</a:t>
            </a:r>
          </a:p>
          <a:p>
            <a:r>
              <a:rPr lang="it-IT" dirty="0"/>
              <a:t>1. Nel caso di accordi quadro, i documenti iniziali della procedura di affidamento prevedono che l'indice sintetico è individuato al momento della stipula di ciascun contratto di lavori attuativo dell'accordo medesimo, in funzione delle lavorazioni dal medesimo previste, dei relativi importi e degli indici TOL associati.</a:t>
            </a:r>
          </a:p>
          <a:p>
            <a:endParaRPr lang="it-IT" dirty="0"/>
          </a:p>
          <a:p>
            <a:r>
              <a:rPr lang="it-IT" dirty="0"/>
              <a:t>2. Nelle ipotesi di cui al presente articolo, la revisione prezzi è applicata sulla base dei criteri e secondo le modalità di cui agli articoli 4 e 5, fermo restando che:</a:t>
            </a:r>
          </a:p>
          <a:p>
            <a:endParaRPr lang="it-IT" dirty="0"/>
          </a:p>
          <a:p>
            <a:r>
              <a:rPr lang="it-IT" dirty="0"/>
              <a:t>a) l'importo complessivo di cui all'articolo 60, comma 1 è quello risultante dalla stipula del contratto attuativo;</a:t>
            </a:r>
          </a:p>
          <a:p>
            <a:endParaRPr lang="it-IT" dirty="0"/>
          </a:p>
          <a:p>
            <a:r>
              <a:rPr lang="it-IT" dirty="0"/>
              <a:t>b) l'indice sintetico da utilizzare per la revisione dei prezzi è individuato in ciascun contratto attuativo, in funzione delle lavorazioni ivi previste, dei relativi importi e degli indici TOL ad esse associati;</a:t>
            </a:r>
          </a:p>
          <a:p>
            <a:endParaRPr lang="it-IT" dirty="0"/>
          </a:p>
          <a:p>
            <a:r>
              <a:rPr lang="it-IT" dirty="0"/>
              <a:t>c) il valore di riferimento per il calcolo dell'indice sintetico è quello dell'indice sintetico relativo al mese di aggiudicazione della miglior offerta, fatto salvo quanto previsto dall'articolo 4, comma 2, quarto periodo;</a:t>
            </a:r>
          </a:p>
          <a:p>
            <a:endParaRPr lang="it-IT" dirty="0"/>
          </a:p>
          <a:p>
            <a:r>
              <a:rPr lang="it-IT" dirty="0"/>
              <a:t>d) l'importo di ciascun stato di avanzamento dei lavori revisionale è determinato secondo i criteri di cui all'articolo 5, comma 4.</a:t>
            </a:r>
          </a:p>
          <a:p>
            <a:endParaRPr lang="it-IT" dirty="0"/>
          </a:p>
          <a:p>
            <a:r>
              <a:rPr lang="it-IT" dirty="0"/>
              <a:t>Articolo 7</a:t>
            </a:r>
          </a:p>
          <a:p>
            <a:r>
              <a:rPr lang="it-IT" dirty="0"/>
              <a:t>Varianti in corso d'opera</a:t>
            </a:r>
          </a:p>
          <a:p>
            <a:r>
              <a:rPr lang="it-IT" dirty="0"/>
              <a:t>1. Nel caso di varianti in corso d'opera, la stazione appaltante, sentito il progettista, ridefinisce l'indice sintetico di revisione dei prezzi determinato ai sensi dell'articolo 4 nel rispetto dei seguenti criteri:</a:t>
            </a:r>
          </a:p>
          <a:p>
            <a:endParaRPr lang="it-IT" dirty="0"/>
          </a:p>
          <a:p>
            <a:r>
              <a:rPr lang="it-IT" dirty="0"/>
              <a:t>a) in caso di varianti di natura meramente quantitativa, ferme restando le TOL individuate ai sensi dell'articolo 4, comma 3, lettera a), è rideterminato il peso percentuale di ogni TOL di cui all'articolo 4, comma 3, lettera b);</a:t>
            </a:r>
          </a:p>
          <a:p>
            <a:endParaRPr lang="it-IT" dirty="0"/>
          </a:p>
          <a:p>
            <a:r>
              <a:rPr lang="it-IT" dirty="0"/>
              <a:t>b) in caso di varianti di tipo qualitativo, la composizione dell'indice sintetico è modificata con l'integrazione nella scomposizione e classificazione di cui all'articolo 4, comma 3, lettera a) dei TOL relativi alle nuove tipologie di lavorazioni introdotte e con la conseguente rideterminazione dei pesi percentuali ai sensi dell'articolo 4, comma 3, lettera b).</a:t>
            </a:r>
          </a:p>
          <a:p>
            <a:endParaRPr lang="it-IT" dirty="0"/>
          </a:p>
          <a:p>
            <a:r>
              <a:rPr lang="it-IT" dirty="0"/>
              <a:t>2. Il nuovo indice sintetico di revisione prezzi, determinato ai sensi del comma 1, si applica, ai sensi dell'articolo 5, comma 3, agli stati di avanzamento dei lavori successivi all'approvazione della variante. Restano ferme le somme già regolate a valere sui precedenti saldi di lavori revisionali.</a:t>
            </a:r>
          </a:p>
          <a:p>
            <a:endParaRPr lang="it-IT" dirty="0"/>
          </a:p>
          <a:p>
            <a:r>
              <a:rPr lang="it-IT" dirty="0"/>
              <a:t>Articolo 8</a:t>
            </a:r>
          </a:p>
          <a:p>
            <a:r>
              <a:rPr lang="it-IT" dirty="0"/>
              <a:t>Subappalto</a:t>
            </a:r>
          </a:p>
          <a:p>
            <a:r>
              <a:rPr lang="it-IT" dirty="0"/>
              <a:t>1. I contratti di subappalto o i sub-contratti comunicati alla stazione appaltante ai sensi dell'articolo 119, comma 2, del codice disciplinano le clausole di revisione prezzi riferite alle prestazioni oggetto del subappalto o del sub-contratto, che si attivano al verificarsi delle particolari condizioni di natura oggettiva di cui all'articolo 60, comma 2. Le clausole di cui al primo periodo sono definite tra le parti tenuto conto dei meccanismi revisionali e dei limiti di spesa di cui all'articolo 60 del codice, delle specifiche prestazioni oggetto del contratto di subappalto o del sub-contratto e delle modalità di determinazione degli indici sintetici disciplinate dal presente Allegato. L'appaltatore è responsabile della corretta attuazione degli obblighi di cui all'articolo 119, comma 2-bis.</a:t>
            </a:r>
          </a:p>
          <a:p>
            <a:endParaRPr lang="it-IT" dirty="0"/>
          </a:p>
          <a:p>
            <a:r>
              <a:rPr lang="it-IT" dirty="0"/>
              <a:t>2. Per le prestazioni eseguite mediante subappalto o sub-contratto i cui importi sono corrisposti direttamente dalla stazione appaltante al subappaltatore o al titolare del sub-contratto nei casi di cui all'articolo 119, comma 11, la determinazione e il pagamento delle somme, in aumento o in diminuzione, dovute a titolo di revisione dei prezzi sono effettuati in coerenza con l'articolo 5. Negli altri casi l'appaltatore provvede alla determinazione e al pagamento delle somme dovute a titolo di revisione dei prezzi secondo quanto previsto, nel rispetto delle disposizioni di cui all'articolo 60 del codice e al presente Allegato, nel contratto di subappalto o nel sub-contratto.</a:t>
            </a:r>
          </a:p>
          <a:p>
            <a:endParaRPr lang="it-IT" dirty="0"/>
          </a:p>
          <a:p>
            <a:r>
              <a:rPr lang="it-IT" dirty="0"/>
              <a:t>Articolo 9</a:t>
            </a:r>
          </a:p>
          <a:p>
            <a:r>
              <a:rPr lang="it-IT" dirty="0"/>
              <a:t>Appalto integrato</a:t>
            </a:r>
          </a:p>
          <a:p>
            <a:r>
              <a:rPr lang="it-IT" dirty="0"/>
              <a:t>1. In caso di ricorso all'appalto integrato ai sensi dell'articolo 44 del codice, l'indice sintetico di cui all'articolo 4 è individuato in sede di predisposizione del progetto di fattibilità tecnico ed economica posto a base di gara.</a:t>
            </a:r>
          </a:p>
          <a:p>
            <a:endParaRPr lang="it-IT" dirty="0"/>
          </a:p>
          <a:p>
            <a:r>
              <a:rPr lang="it-IT" dirty="0"/>
              <a:t>2. L'indice sintetico individuato ai sensi del comma 1 è ricalcolato in sede di predisposizione del progetto esecutivo, tenuto conto di eventuali variazioni apportate dal medesimo progetto esecutivo. Resta fermo il valore di riferimento per il calcolo dell'indice sintetico di cui all'articolo 4, comma 2, terzo periodo.</a:t>
            </a:r>
          </a:p>
        </p:txBody>
      </p:sp>
      <p:sp>
        <p:nvSpPr>
          <p:cNvPr id="4" name="Segnaposto numero diapositiva 3"/>
          <p:cNvSpPr>
            <a:spLocks noGrp="1"/>
          </p:cNvSpPr>
          <p:nvPr>
            <p:ph type="sldNum" sz="quarter" idx="5"/>
          </p:nvPr>
        </p:nvSpPr>
        <p:spPr/>
        <p:txBody>
          <a:bodyPr/>
          <a:lstStyle/>
          <a:p>
            <a:fld id="{BD0C4A1B-A369-4508-B94F-36AD9AE5946D}" type="slidenum">
              <a:rPr lang="it-IT" smtClean="0"/>
              <a:t>47</a:t>
            </a:fld>
            <a:endParaRPr lang="it-IT"/>
          </a:p>
        </p:txBody>
      </p:sp>
    </p:spTree>
    <p:extLst>
      <p:ext uri="{BB962C8B-B14F-4D97-AF65-F5344CB8AC3E}">
        <p14:creationId xmlns:p14="http://schemas.microsoft.com/office/powerpoint/2010/main" val="9354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4451-B5E7-4D16-15BA-1E63ABA1410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EDF1945-2A2F-7165-FD37-C44B83091A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9D409B-C7A6-3D53-567C-900F28D5A7EB}"/>
              </a:ext>
            </a:extLst>
          </p:cNvPr>
          <p:cNvSpPr>
            <a:spLocks noGrp="1"/>
          </p:cNvSpPr>
          <p:nvPr>
            <p:ph type="body" idx="1"/>
          </p:nvPr>
        </p:nvSpPr>
        <p:spPr/>
        <p:txBody>
          <a:bodyPr/>
          <a:lstStyle/>
          <a:p>
            <a:r>
              <a:rPr lang="it-IT" dirty="0"/>
              <a:t>La scelta della metodologia di calcolo dell’importo revisionale ha natura tecnico-discrezionale. Ciò posto, va evidenziato che il metodo della Tabella B, risultando meno complesso, è stato individuato come metodo preferenziale. Infatti, la metodologia alternativa di cui alla Tabella C, sebbene possa offrire una rappresentazione più accurata delle fluttuazioni dei prezzi, richiede una maggiore capacità organizzativa e di risorse e, pertanto, viene indicata dal legislatore come metodo residuale, il cui utilizzo va adeguatamente motivato. Di grande rilievo è la previsione secondo cui la stazione appaltante deve liquidare l’importo revisionale al momento del pagamento di ciascuno stato di avanzamento, seguendo la cadenza contrattuale stabilita, fermo restando che potrebbero esserci anche importi in diminuzione. In questo modo, viene garantito il costante ed automatico allineamento dell’importo del contratto all’andamento del mercato, per tutta la durata dei lavori. Infine, è importante sottolineare che la verifica sul superamento della soglia del 3% rispetto agli indici vigenti nel mese di aggiudicazione andrà effettuata dalla committente fin dall’adozione del primo SAL contrattuale, anche se la relativa contabilizzazione dovesse avvenire nell’anno solare di presentazione dell’offerta. Ciò, in quanto si tratta di un sistema di indicizzazione dell’importo contrattuale</a:t>
            </a:r>
          </a:p>
        </p:txBody>
      </p:sp>
      <p:sp>
        <p:nvSpPr>
          <p:cNvPr id="4" name="Segnaposto numero diapositiva 3">
            <a:extLst>
              <a:ext uri="{FF2B5EF4-FFF2-40B4-BE49-F238E27FC236}">
                <a16:creationId xmlns:a16="http://schemas.microsoft.com/office/drawing/2014/main" id="{12694AEF-35F1-FFC0-A2C6-813F2EC04F8A}"/>
              </a:ext>
            </a:extLst>
          </p:cNvPr>
          <p:cNvSpPr>
            <a:spLocks noGrp="1"/>
          </p:cNvSpPr>
          <p:nvPr>
            <p:ph type="sldNum" sz="quarter" idx="5"/>
          </p:nvPr>
        </p:nvSpPr>
        <p:spPr/>
        <p:txBody>
          <a:bodyPr/>
          <a:lstStyle/>
          <a:p>
            <a:fld id="{BD0C4A1B-A369-4508-B94F-36AD9AE5946D}" type="slidenum">
              <a:rPr lang="it-IT" smtClean="0"/>
              <a:t>49</a:t>
            </a:fld>
            <a:endParaRPr lang="it-IT"/>
          </a:p>
        </p:txBody>
      </p:sp>
    </p:spTree>
    <p:extLst>
      <p:ext uri="{BB962C8B-B14F-4D97-AF65-F5344CB8AC3E}">
        <p14:creationId xmlns:p14="http://schemas.microsoft.com/office/powerpoint/2010/main" val="81102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2EC7-EE66-1C8B-CD12-FC1AAE20B7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75B4290-D3D1-6509-7F9B-2ED1A15490F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7946ECC-7B19-9BAE-ED5D-9DD563DBDD5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E4923B4-1B0F-19A9-1C15-15D2F6C18B6F}"/>
              </a:ext>
            </a:extLst>
          </p:cNvPr>
          <p:cNvSpPr>
            <a:spLocks noGrp="1"/>
          </p:cNvSpPr>
          <p:nvPr>
            <p:ph type="sldNum" sz="quarter" idx="5"/>
          </p:nvPr>
        </p:nvSpPr>
        <p:spPr/>
        <p:txBody>
          <a:bodyPr/>
          <a:lstStyle/>
          <a:p>
            <a:fld id="{BD0C4A1B-A369-4508-B94F-36AD9AE5946D}" type="slidenum">
              <a:rPr lang="it-IT" smtClean="0"/>
              <a:t>79</a:t>
            </a:fld>
            <a:endParaRPr lang="it-IT"/>
          </a:p>
        </p:txBody>
      </p:sp>
    </p:spTree>
    <p:extLst>
      <p:ext uri="{BB962C8B-B14F-4D97-AF65-F5344CB8AC3E}">
        <p14:creationId xmlns:p14="http://schemas.microsoft.com/office/powerpoint/2010/main" val="65360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46C7-A170-2541-F563-BC1B06F35A4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1660BF6-A3E8-2006-17A5-CE21548D3E5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EF6196F-5820-68F4-7992-9DA9EADBC3C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A146DE3-1D42-B3F4-C80F-F05627164970}"/>
              </a:ext>
            </a:extLst>
          </p:cNvPr>
          <p:cNvSpPr>
            <a:spLocks noGrp="1"/>
          </p:cNvSpPr>
          <p:nvPr>
            <p:ph type="sldNum" sz="quarter" idx="10"/>
          </p:nvPr>
        </p:nvSpPr>
        <p:spPr/>
        <p:txBody>
          <a:bodyPr/>
          <a:lstStyle/>
          <a:p>
            <a:fld id="{BD0C4A1B-A369-4508-B94F-36AD9AE5946D}" type="slidenum">
              <a:rPr lang="it-IT" smtClean="0"/>
              <a:t>101</a:t>
            </a:fld>
            <a:endParaRPr lang="it-IT"/>
          </a:p>
        </p:txBody>
      </p:sp>
    </p:spTree>
    <p:extLst>
      <p:ext uri="{BB962C8B-B14F-4D97-AF65-F5344CB8AC3E}">
        <p14:creationId xmlns:p14="http://schemas.microsoft.com/office/powerpoint/2010/main" val="16036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114B2-A14E-F003-DC0C-1B856FD836EF}"/>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7A27AC7A-489A-0261-D5F6-6531B64FB6B6}"/>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15CBEB26-1F15-12F6-19A5-915CF1425C2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testo 2">
            <a:extLst>
              <a:ext uri="{FF2B5EF4-FFF2-40B4-BE49-F238E27FC236}">
                <a16:creationId xmlns:a16="http://schemas.microsoft.com/office/drawing/2014/main" id="{C79BCBA9-7948-DEFE-9266-AAA0F8BF2DB7}"/>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64817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183A8-5EB0-5395-50DC-ED51AD94ACA0}"/>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D7751B59-7FE7-FDC2-8728-C9CA9C9F9B8D}"/>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3B4F1812-CE80-4509-BDCB-00006926F9EB}"/>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Tree>
    <p:extLst>
      <p:ext uri="{BB962C8B-B14F-4D97-AF65-F5344CB8AC3E}">
        <p14:creationId xmlns:p14="http://schemas.microsoft.com/office/powerpoint/2010/main" val="186510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defRPr>
            </a:lvl1pPr>
          </a:lstStyle>
          <a:p>
            <a:r>
              <a:rPr lang="it-IT" dirty="0"/>
              <a:t>Fare clic per modificare lo stile del titolo</a:t>
            </a:r>
          </a:p>
        </p:txBody>
      </p:sp>
      <p:sp>
        <p:nvSpPr>
          <p:cNvPr id="3" name="Segnaposto contenuto 2"/>
          <p:cNvSpPr>
            <a:spLocks noGrp="1"/>
          </p:cNvSpPr>
          <p:nvPr>
            <p:ph idx="1"/>
          </p:nvPr>
        </p:nvSpPr>
        <p:spPr/>
        <p:txBody>
          <a:bodyPr>
            <a:normAutofit/>
          </a:bodyPr>
          <a:lstStyle>
            <a:lvl1pPr marL="342900" indent="-342900">
              <a:buClr>
                <a:srgbClr val="006600"/>
              </a:buClr>
              <a:buFont typeface="Wingdings" panose="05000000000000000000" pitchFamily="2" charset="2"/>
              <a:buChar char="v"/>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8" name="AutoShape 2">
            <a:extLst>
              <a:ext uri="{FF2B5EF4-FFF2-40B4-BE49-F238E27FC236}">
                <a16:creationId xmlns:a16="http://schemas.microsoft.com/office/drawing/2014/main" id="{71E68F7A-CF83-CFA4-A1E2-4B82C9AD3EEC}"/>
              </a:ext>
            </a:extLst>
          </p:cNvPr>
          <p:cNvSpPr>
            <a:spLocks noChangeAspect="1" noChangeArrowheads="1"/>
          </p:cNvSpPr>
          <p:nvPr userDrawn="1"/>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a:extLst>
              <a:ext uri="{FF2B5EF4-FFF2-40B4-BE49-F238E27FC236}">
                <a16:creationId xmlns:a16="http://schemas.microsoft.com/office/drawing/2014/main" id="{F24B468E-948E-2E50-AC65-7B0FC6DFB26D}"/>
              </a:ext>
            </a:extLst>
          </p:cNvPr>
          <p:cNvSpPr>
            <a:spLocks noChangeAspect="1" noChangeArrowheads="1"/>
          </p:cNvSpPr>
          <p:nvPr userDrawn="1"/>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Segnaposto piè di pagina 6">
            <a:extLst>
              <a:ext uri="{FF2B5EF4-FFF2-40B4-BE49-F238E27FC236}">
                <a16:creationId xmlns:a16="http://schemas.microsoft.com/office/drawing/2014/main" id="{D98AEFAF-AC8A-CDA2-43B9-C9AD8EC54948}"/>
              </a:ext>
            </a:extLst>
          </p:cNvPr>
          <p:cNvSpPr>
            <a:spLocks noGrp="1"/>
          </p:cNvSpPr>
          <p:nvPr>
            <p:ph type="ftr" sz="quarter" idx="3"/>
          </p:nvPr>
        </p:nvSpPr>
        <p:spPr>
          <a:xfrm>
            <a:off x="457200" y="4721856"/>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spTree>
    <p:extLst>
      <p:ext uri="{BB962C8B-B14F-4D97-AF65-F5344CB8AC3E}">
        <p14:creationId xmlns:p14="http://schemas.microsoft.com/office/powerpoint/2010/main" val="129976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FCF62F-BF29-36D5-FBC4-0134D5325A3B}"/>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F5BA17F4-2B31-A567-EE76-B74CFAD42168}"/>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5" name="Segnaposto contenuto 2">
            <a:extLst>
              <a:ext uri="{FF2B5EF4-FFF2-40B4-BE49-F238E27FC236}">
                <a16:creationId xmlns:a16="http://schemas.microsoft.com/office/drawing/2014/main" id="{8EFEDF3B-0E26-95E6-35BF-72722DA812EF}"/>
              </a:ext>
            </a:extLst>
          </p:cNvPr>
          <p:cNvSpPr>
            <a:spLocks noGrp="1"/>
          </p:cNvSpPr>
          <p:nvPr>
            <p:ph idx="1"/>
          </p:nvPr>
        </p:nvSpPr>
        <p:spPr>
          <a:xfrm>
            <a:off x="457200" y="1200151"/>
            <a:ext cx="8229600" cy="3394472"/>
          </a:xfrm>
        </p:spPr>
        <p:txBody>
          <a:bodyPr>
            <a:normAutofit/>
          </a:bodyPr>
          <a:lstStyle>
            <a:lvl1pPr marL="342900" indent="-342900">
              <a:buClr>
                <a:srgbClr val="006600"/>
              </a:buClr>
              <a:buFont typeface="Wingdings" panose="05000000000000000000" pitchFamily="2" charset="2"/>
              <a:buChar char="v"/>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a:defRPr sz="1800">
                <a:latin typeface="Yu Gothic UI Semilight" panose="020B0400000000000000" pitchFamily="34" charset="-128"/>
                <a:ea typeface="Yu Gothic UI Semilight" panose="020B0400000000000000" pitchFamily="34" charset="-128"/>
                <a:cs typeface="Segoe UI Semilight" panose="020B0402040204020203"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6">
            <a:extLst>
              <a:ext uri="{FF2B5EF4-FFF2-40B4-BE49-F238E27FC236}">
                <a16:creationId xmlns:a16="http://schemas.microsoft.com/office/drawing/2014/main" id="{82D9E58C-C6EF-C0C9-59D3-871A2285AADD}"/>
              </a:ext>
            </a:extLst>
          </p:cNvPr>
          <p:cNvSpPr>
            <a:spLocks noGrp="1"/>
          </p:cNvSpPr>
          <p:nvPr>
            <p:ph type="ftr" sz="quarter" idx="3"/>
          </p:nvPr>
        </p:nvSpPr>
        <p:spPr>
          <a:xfrm>
            <a:off x="457200" y="4721856"/>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spTree>
    <p:extLst>
      <p:ext uri="{BB962C8B-B14F-4D97-AF65-F5344CB8AC3E}">
        <p14:creationId xmlns:p14="http://schemas.microsoft.com/office/powerpoint/2010/main" val="66820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defRPr>
            </a:lvl1pPr>
          </a:lstStyle>
          <a:p>
            <a:r>
              <a:rPr lang="it-IT" dirty="0"/>
              <a:t>Fare clic per modificare lo stile del titolo</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pic>
        <p:nvPicPr>
          <p:cNvPr id="3" name="Picture 2" descr="logoance">
            <a:extLst>
              <a:ext uri="{FF2B5EF4-FFF2-40B4-BE49-F238E27FC236}">
                <a16:creationId xmlns:a16="http://schemas.microsoft.com/office/drawing/2014/main" id="{47D55CB7-1EAD-D4EA-5F57-BDC24985047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37803" y="102393"/>
            <a:ext cx="697993" cy="273844"/>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piè di pagina 6">
            <a:extLst>
              <a:ext uri="{FF2B5EF4-FFF2-40B4-BE49-F238E27FC236}">
                <a16:creationId xmlns:a16="http://schemas.microsoft.com/office/drawing/2014/main" id="{10C890FA-7C8A-2DED-38F4-1C50C9C5FFB0}"/>
              </a:ext>
            </a:extLst>
          </p:cNvPr>
          <p:cNvSpPr>
            <a:spLocks noGrp="1"/>
          </p:cNvSpPr>
          <p:nvPr>
            <p:ph type="ftr" sz="quarter" idx="3"/>
          </p:nvPr>
        </p:nvSpPr>
        <p:spPr>
          <a:xfrm>
            <a:off x="457200" y="4721856"/>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spTree>
    <p:extLst>
      <p:ext uri="{BB962C8B-B14F-4D97-AF65-F5344CB8AC3E}">
        <p14:creationId xmlns:p14="http://schemas.microsoft.com/office/powerpoint/2010/main" val="428966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5" name="Segnaposto piè di pagina 6">
            <a:extLst>
              <a:ext uri="{FF2B5EF4-FFF2-40B4-BE49-F238E27FC236}">
                <a16:creationId xmlns:a16="http://schemas.microsoft.com/office/drawing/2014/main" id="{463A7FDA-DAEC-709A-1936-D09B68266912}"/>
              </a:ext>
            </a:extLst>
          </p:cNvPr>
          <p:cNvSpPr>
            <a:spLocks noGrp="1"/>
          </p:cNvSpPr>
          <p:nvPr>
            <p:ph type="ftr" sz="quarter" idx="3"/>
          </p:nvPr>
        </p:nvSpPr>
        <p:spPr>
          <a:xfrm>
            <a:off x="457200" y="4721856"/>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spTree>
    <p:extLst>
      <p:ext uri="{BB962C8B-B14F-4D97-AF65-F5344CB8AC3E}">
        <p14:creationId xmlns:p14="http://schemas.microsoft.com/office/powerpoint/2010/main" val="880774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rgbClr val="1F487C"/>
                </a:solidFill>
                <a:latin typeface="Calibri"/>
                <a:cs typeface="Calibri"/>
              </a:defRPr>
            </a:lvl1pPr>
          </a:lstStyle>
          <a:p>
            <a:pPr marL="9524">
              <a:lnSpc>
                <a:spcPts val="930"/>
              </a:lnSpc>
            </a:pPr>
            <a:r>
              <a:rPr lang="it-IT" spc="-23"/>
              <a:t>Avv.</a:t>
            </a:r>
            <a:r>
              <a:rPr lang="it-IT" spc="-15"/>
              <a:t> </a:t>
            </a:r>
            <a:r>
              <a:rPr lang="it-IT" spc="-8"/>
              <a:t>Francesca</a:t>
            </a:r>
            <a:r>
              <a:rPr lang="it-IT" spc="-4"/>
              <a:t> </a:t>
            </a:r>
            <a:r>
              <a:rPr lang="it-IT" spc="-8"/>
              <a:t>Ottavi</a:t>
            </a:r>
            <a:r>
              <a:rPr lang="it-IT" spc="-23"/>
              <a:t> </a:t>
            </a:r>
            <a:r>
              <a:rPr lang="it-IT"/>
              <a:t>-</a:t>
            </a:r>
            <a:r>
              <a:rPr lang="it-IT" spc="8"/>
              <a:t> </a:t>
            </a:r>
            <a:r>
              <a:rPr lang="it-IT" spc="-4"/>
              <a:t>Direzione</a:t>
            </a:r>
            <a:r>
              <a:rPr lang="it-IT" spc="-8"/>
              <a:t> </a:t>
            </a:r>
            <a:r>
              <a:rPr lang="it-IT" spc="-4"/>
              <a:t>Opere Pubbliche</a:t>
            </a:r>
            <a:endParaRPr lang="it-IT" spc="-4"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28574">
              <a:lnSpc>
                <a:spcPts val="930"/>
              </a:lnSpc>
            </a:pPr>
            <a:fld id="{81D60167-4931-47E6-BA6A-407CBD079E47}" type="slidenum">
              <a:rPr lang="it-IT" smtClean="0"/>
              <a:pPr marL="28574">
                <a:lnSpc>
                  <a:spcPts val="930"/>
                </a:lnSpc>
              </a:pPr>
              <a:t>‹N›</a:t>
            </a:fld>
            <a:endParaRPr lang="it-IT" dirty="0"/>
          </a:p>
        </p:txBody>
      </p:sp>
    </p:spTree>
    <p:extLst>
      <p:ext uri="{BB962C8B-B14F-4D97-AF65-F5344CB8AC3E}">
        <p14:creationId xmlns:p14="http://schemas.microsoft.com/office/powerpoint/2010/main" val="196705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114B2-A14E-F003-DC0C-1B856FD836EF}"/>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7A27AC7A-489A-0261-D5F6-6531B64FB6B6}"/>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15CBEB26-1F15-12F6-19A5-915CF1425C2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testo 2">
            <a:extLst>
              <a:ext uri="{FF2B5EF4-FFF2-40B4-BE49-F238E27FC236}">
                <a16:creationId xmlns:a16="http://schemas.microsoft.com/office/drawing/2014/main" id="{C79BCBA9-7948-DEFE-9266-AAA0F8BF2DB7}"/>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19257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8494BB-D346-9D72-F7DF-BD4364CF10DF}"/>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66EE3D61-8AD7-6BBF-B22B-88D91AC954FB}"/>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841B369A-5BDB-D207-9FCC-BEF0E0538EB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Tree>
    <p:extLst>
      <p:ext uri="{BB962C8B-B14F-4D97-AF65-F5344CB8AC3E}">
        <p14:creationId xmlns:p14="http://schemas.microsoft.com/office/powerpoint/2010/main" val="422091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6EE3D61-8AD7-6BBF-B22B-88D91AC954FB}"/>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841B369A-5BDB-D207-9FCC-BEF0E0538EB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Tree>
    <p:extLst>
      <p:ext uri="{BB962C8B-B14F-4D97-AF65-F5344CB8AC3E}">
        <p14:creationId xmlns:p14="http://schemas.microsoft.com/office/powerpoint/2010/main" val="10414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553BCB-3DCF-DDC6-B8DB-D108A73CBE6E}"/>
              </a:ext>
            </a:extLst>
          </p:cNvPr>
          <p:cNvSpPr>
            <a:spLocks noGrp="1"/>
          </p:cNvSpPr>
          <p:nvPr>
            <p:ph type="title"/>
          </p:nvPr>
        </p:nvSpPr>
        <p:spPr/>
        <p:txBody>
          <a:bodyPr/>
          <a:lstStyle/>
          <a:p>
            <a:r>
              <a:rPr lang="it-IT" dirty="0"/>
              <a:t>Fare clic per modificare lo stile del titolo dello schema</a:t>
            </a:r>
          </a:p>
        </p:txBody>
      </p:sp>
      <p:sp>
        <p:nvSpPr>
          <p:cNvPr id="3" name="Segnaposto numero diapositiva 2">
            <a:extLst>
              <a:ext uri="{FF2B5EF4-FFF2-40B4-BE49-F238E27FC236}">
                <a16:creationId xmlns:a16="http://schemas.microsoft.com/office/drawing/2014/main" id="{DC227509-E9A6-ED48-EE17-8F2862E875A2}"/>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8A1BADC8-CC45-0521-B928-C606BE4C21A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testo 2">
            <a:extLst>
              <a:ext uri="{FF2B5EF4-FFF2-40B4-BE49-F238E27FC236}">
                <a16:creationId xmlns:a16="http://schemas.microsoft.com/office/drawing/2014/main" id="{6E8F405A-0C63-784B-9116-C3EEC4526D74}"/>
              </a:ext>
            </a:extLst>
          </p:cNvPr>
          <p:cNvSpPr>
            <a:spLocks noGrp="1"/>
          </p:cNvSpPr>
          <p:nvPr>
            <p:ph type="body" idx="1"/>
          </p:nvPr>
        </p:nvSpPr>
        <p:spPr>
          <a:xfrm>
            <a:off x="457200" y="1151335"/>
            <a:ext cx="4040188" cy="479822"/>
          </a:xfrm>
        </p:spPr>
        <p:txBody>
          <a:bodyPr anchor="b">
            <a:noAutofit/>
          </a:bodyPr>
          <a:lstStyle>
            <a:lvl1pPr marL="0" indent="0">
              <a:buNone/>
              <a:defRPr sz="1800" b="1">
                <a:effectLst>
                  <a:outerShdw blurRad="38100" dist="38100" dir="2700000" algn="tl">
                    <a:srgbClr val="000000">
                      <a:alpha val="43137"/>
                    </a:srgbClr>
                  </a:outerShdw>
                </a:effectLst>
                <a:latin typeface="Aptos Black"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3">
            <a:extLst>
              <a:ext uri="{FF2B5EF4-FFF2-40B4-BE49-F238E27FC236}">
                <a16:creationId xmlns:a16="http://schemas.microsoft.com/office/drawing/2014/main" id="{1238BFCC-7E22-8722-0314-F2E2C375871D}"/>
              </a:ext>
            </a:extLst>
          </p:cNvPr>
          <p:cNvSpPr>
            <a:spLocks noGrp="1"/>
          </p:cNvSpPr>
          <p:nvPr>
            <p:ph sz="half" idx="2"/>
          </p:nvPr>
        </p:nvSpPr>
        <p:spPr>
          <a:xfrm>
            <a:off x="457200" y="1631156"/>
            <a:ext cx="4040188" cy="2963466"/>
          </a:xfrm>
        </p:spPr>
        <p:txBody>
          <a:bodyPr vert="horz" lIns="91440" tIns="45720" rIns="91440" bIns="45720" rtlCol="0">
            <a:normAutofit/>
          </a:bodyPr>
          <a:lstStyle>
            <a:lvl1pPr>
              <a:defRPr lang="it-IT"/>
            </a:lvl1pPr>
            <a:lvl2pPr>
              <a:defRPr lang="it-IT"/>
            </a:lvl2pPr>
            <a:lvl3pPr>
              <a:defRPr lang="it-IT"/>
            </a:lvl3pPr>
            <a:lvl4pPr>
              <a:defRPr lang="it-IT"/>
            </a:lvl4pPr>
            <a:lvl5pPr>
              <a:defRPr lang="it-IT"/>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4">
            <a:extLst>
              <a:ext uri="{FF2B5EF4-FFF2-40B4-BE49-F238E27FC236}">
                <a16:creationId xmlns:a16="http://schemas.microsoft.com/office/drawing/2014/main" id="{A6CFA535-E9A7-CA73-F73B-B6288ABED79B}"/>
              </a:ext>
            </a:extLst>
          </p:cNvPr>
          <p:cNvSpPr>
            <a:spLocks noGrp="1"/>
          </p:cNvSpPr>
          <p:nvPr>
            <p:ph type="body" sz="quarter" idx="3"/>
          </p:nvPr>
        </p:nvSpPr>
        <p:spPr>
          <a:xfrm>
            <a:off x="4645026" y="1151335"/>
            <a:ext cx="4041775" cy="479822"/>
          </a:xfrm>
        </p:spPr>
        <p:txBody>
          <a:bodyPr vert="horz" lIns="91440" tIns="45720" rIns="91440" bIns="45720" rtlCol="0" anchor="b">
            <a:noAutofit/>
          </a:bodyPr>
          <a:lstStyle>
            <a:lvl1pPr>
              <a:defRPr lang="it-IT" b="1">
                <a:effectLst>
                  <a:outerShdw blurRad="38100" dist="38100" dir="2700000" algn="tl">
                    <a:srgbClr val="000000">
                      <a:alpha val="43137"/>
                    </a:srgbClr>
                  </a:outerShdw>
                </a:effectLst>
                <a:latin typeface="Aptos Black" panose="020F0502020204030204" pitchFamily="34" charset="0"/>
              </a:defRPr>
            </a:lvl1pPr>
          </a:lstStyle>
          <a:p>
            <a:pPr marL="0" lvl="0" indent="0">
              <a:buNone/>
            </a:pPr>
            <a:r>
              <a:rPr lang="it-IT" dirty="0"/>
              <a:t>Fare clic per modificare stili del testo dello schema</a:t>
            </a:r>
          </a:p>
        </p:txBody>
      </p:sp>
      <p:sp>
        <p:nvSpPr>
          <p:cNvPr id="8" name="Segnaposto contenuto 5">
            <a:extLst>
              <a:ext uri="{FF2B5EF4-FFF2-40B4-BE49-F238E27FC236}">
                <a16:creationId xmlns:a16="http://schemas.microsoft.com/office/drawing/2014/main" id="{21D1F2EE-7691-510A-7DE8-089D19049C5E}"/>
              </a:ext>
            </a:extLst>
          </p:cNvPr>
          <p:cNvSpPr>
            <a:spLocks noGrp="1"/>
          </p:cNvSpPr>
          <p:nvPr>
            <p:ph sz="quarter" idx="4"/>
          </p:nvPr>
        </p:nvSpPr>
        <p:spPr>
          <a:xfrm>
            <a:off x="4645026" y="1631156"/>
            <a:ext cx="4041775" cy="2963466"/>
          </a:xfrm>
        </p:spPr>
        <p:txBody>
          <a:bodyPr/>
          <a:lstStyle>
            <a:lvl1pPr>
              <a:defRPr lang="it-IT"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0266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553BCB-3DCF-DDC6-B8DB-D108A73CBE6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DC227509-E9A6-ED48-EE17-8F2862E875A2}"/>
              </a:ext>
            </a:extLst>
          </p:cNvPr>
          <p:cNvSpPr>
            <a:spLocks noGrp="1"/>
          </p:cNvSpPr>
          <p:nvPr>
            <p:ph type="sldNum" sz="quarter" idx="10"/>
          </p:nvPr>
        </p:nvSpPr>
        <p:spPr/>
        <p:txBody>
          <a:bodyPr/>
          <a:lstStyle/>
          <a:p>
            <a:fld id="{A88A401D-FA7D-467D-AFBB-0B3BA40DF614}" type="slidenum">
              <a:rPr lang="it-IT" smtClean="0"/>
              <a:pPr/>
              <a:t>‹N›</a:t>
            </a:fld>
            <a:endParaRPr lang="it-IT" dirty="0"/>
          </a:p>
        </p:txBody>
      </p:sp>
      <p:sp>
        <p:nvSpPr>
          <p:cNvPr id="4" name="Segnaposto piè di pagina 3">
            <a:extLst>
              <a:ext uri="{FF2B5EF4-FFF2-40B4-BE49-F238E27FC236}">
                <a16:creationId xmlns:a16="http://schemas.microsoft.com/office/drawing/2014/main" id="{8A1BADC8-CC45-0521-B928-C606BE4C21A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6" name="Segnaposto contenuto 3">
            <a:extLst>
              <a:ext uri="{FF2B5EF4-FFF2-40B4-BE49-F238E27FC236}">
                <a16:creationId xmlns:a16="http://schemas.microsoft.com/office/drawing/2014/main" id="{1238BFCC-7E22-8722-0314-F2E2C375871D}"/>
              </a:ext>
            </a:extLst>
          </p:cNvPr>
          <p:cNvSpPr>
            <a:spLocks noGrp="1"/>
          </p:cNvSpPr>
          <p:nvPr>
            <p:ph sz="half" idx="2"/>
          </p:nvPr>
        </p:nvSpPr>
        <p:spPr>
          <a:xfrm>
            <a:off x="457200" y="1190463"/>
            <a:ext cx="5842992" cy="340415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contenuto 5">
            <a:extLst>
              <a:ext uri="{FF2B5EF4-FFF2-40B4-BE49-F238E27FC236}">
                <a16:creationId xmlns:a16="http://schemas.microsoft.com/office/drawing/2014/main" id="{21D1F2EE-7691-510A-7DE8-089D19049C5E}"/>
              </a:ext>
            </a:extLst>
          </p:cNvPr>
          <p:cNvSpPr>
            <a:spLocks noGrp="1"/>
          </p:cNvSpPr>
          <p:nvPr>
            <p:ph sz="quarter" idx="4"/>
          </p:nvPr>
        </p:nvSpPr>
        <p:spPr>
          <a:xfrm>
            <a:off x="6444208" y="1190463"/>
            <a:ext cx="2242593" cy="3404159"/>
          </a:xfrm>
        </p:spPr>
        <p:txBody>
          <a:bodyPr>
            <a:noAutofit/>
          </a:bodyPr>
          <a:lstStyle>
            <a:lvl1pPr marL="0" indent="0">
              <a:buNone/>
              <a:defRPr sz="1600">
                <a:latin typeface="Aptos" panose="020B0004020202020204" pitchFamily="34" charset="0"/>
              </a:defRPr>
            </a:lvl1pPr>
            <a:lvl2pPr marL="457200" indent="0">
              <a:buNone/>
              <a:defRPr sz="1600">
                <a:latin typeface="Aptos" panose="020B0004020202020204" pitchFamily="34" charset="0"/>
              </a:defRPr>
            </a:lvl2pPr>
            <a:lvl3pPr marL="914400" indent="0">
              <a:buNone/>
              <a:defRPr sz="1600">
                <a:latin typeface="Aptos" panose="020B0004020202020204" pitchFamily="34" charset="0"/>
              </a:defRPr>
            </a:lvl3pPr>
            <a:lvl4pPr marL="1371600" indent="0">
              <a:buNone/>
              <a:defRPr sz="1600">
                <a:latin typeface="Aptos" panose="020B0004020202020204" pitchFamily="34" charset="0"/>
              </a:defRPr>
            </a:lvl4pPr>
            <a:lvl5pPr marL="1828800" indent="0">
              <a:buNone/>
              <a:defRPr sz="1600">
                <a:latin typeface="Aptos" panose="020B0004020202020204" pitchFamily="34" charset="0"/>
              </a:defRPr>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86349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igura a mano libera: forma 3">
            <a:extLst>
              <a:ext uri="{FF2B5EF4-FFF2-40B4-BE49-F238E27FC236}">
                <a16:creationId xmlns:a16="http://schemas.microsoft.com/office/drawing/2014/main" id="{E8DFB049-E3C1-2F3F-0AC5-87E8B150CDFD}"/>
              </a:ext>
            </a:extLst>
          </p:cNvPr>
          <p:cNvSpPr>
            <a:spLocks noChangeAspect="1"/>
          </p:cNvSpPr>
          <p:nvPr userDrawn="1"/>
        </p:nvSpPr>
        <p:spPr bwMode="auto">
          <a:xfrm>
            <a:off x="-19287" y="10844"/>
            <a:ext cx="2741480" cy="5132656"/>
          </a:xfrm>
          <a:custGeom>
            <a:avLst/>
            <a:gdLst>
              <a:gd name="T0" fmla="+- 0 4505 2"/>
              <a:gd name="T1" fmla="*/ T0 w 9244"/>
              <a:gd name="T2" fmla="*/ 0 h 14309"/>
              <a:gd name="T3" fmla="+- 0 6 2"/>
              <a:gd name="T4" fmla="*/ T3 w 9244"/>
              <a:gd name="T5" fmla="*/ 0 h 14309"/>
              <a:gd name="T6" fmla="+- 0 1631 2"/>
              <a:gd name="T7" fmla="*/ T6 w 9244"/>
              <a:gd name="T8" fmla="*/ 5129 h 14309"/>
              <a:gd name="T9" fmla="+- 0 2 2"/>
              <a:gd name="T10" fmla="*/ T9 w 9244"/>
              <a:gd name="T11" fmla="*/ 5129 h 14309"/>
              <a:gd name="T12" fmla="+- 0 2 2"/>
              <a:gd name="T13" fmla="*/ T12 w 9244"/>
              <a:gd name="T14" fmla="*/ 9549 h 14309"/>
              <a:gd name="T15" fmla="+- 0 2889 2"/>
              <a:gd name="T16" fmla="*/ T15 w 9244"/>
              <a:gd name="T17" fmla="*/ 9549 h 14309"/>
              <a:gd name="T18" fmla="+- 0 4316 2"/>
              <a:gd name="T19" fmla="*/ T18 w 9244"/>
              <a:gd name="T20" fmla="*/ 14308 h 14309"/>
              <a:gd name="T21" fmla="+- 0 9246 2"/>
              <a:gd name="T22" fmla="*/ T21 w 9244"/>
              <a:gd name="T23" fmla="*/ 14308 h 14309"/>
              <a:gd name="T24" fmla="+- 0 4505 2"/>
              <a:gd name="T25" fmla="*/ T24 w 9244"/>
              <a:gd name="T26" fmla="*/ 0 h 1430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Lst>
            <a:rect l="0" t="0" r="r" b="b"/>
            <a:pathLst>
              <a:path w="9244" h="14309">
                <a:moveTo>
                  <a:pt x="4503" y="0"/>
                </a:moveTo>
                <a:lnTo>
                  <a:pt x="4" y="0"/>
                </a:lnTo>
                <a:lnTo>
                  <a:pt x="1629" y="5129"/>
                </a:lnTo>
                <a:lnTo>
                  <a:pt x="0" y="5129"/>
                </a:lnTo>
                <a:lnTo>
                  <a:pt x="0" y="9549"/>
                </a:lnTo>
                <a:lnTo>
                  <a:pt x="2887" y="9549"/>
                </a:lnTo>
                <a:lnTo>
                  <a:pt x="4314" y="14308"/>
                </a:lnTo>
                <a:lnTo>
                  <a:pt x="9244" y="14308"/>
                </a:lnTo>
                <a:lnTo>
                  <a:pt x="4503" y="0"/>
                </a:lnTo>
                <a:close/>
              </a:path>
            </a:pathLst>
          </a:custGeom>
          <a:solidFill>
            <a:srgbClr val="DFE1E7"/>
          </a:solidFill>
          <a:ln>
            <a:noFill/>
          </a:ln>
        </p:spPr>
        <p:txBody>
          <a:bodyPr rot="0" vert="horz" wrap="square" lIns="91440" tIns="45720" rIns="91440" bIns="45720" anchor="t" anchorCtr="0" upright="1">
            <a:noAutofit/>
          </a:bodyPr>
          <a:lstStyle/>
          <a:p>
            <a:endParaRPr lang="it-IT"/>
          </a:p>
        </p:txBody>
      </p:sp>
      <p:sp>
        <p:nvSpPr>
          <p:cNvPr id="8" name="object 4"/>
          <p:cNvSpPr/>
          <p:nvPr userDrawn="1"/>
        </p:nvSpPr>
        <p:spPr>
          <a:xfrm>
            <a:off x="4427984" y="0"/>
            <a:ext cx="4714789" cy="5161765"/>
          </a:xfrm>
          <a:custGeom>
            <a:avLst/>
            <a:gdLst>
              <a:gd name="connsiteX0" fmla="*/ 3358644 w 3359014"/>
              <a:gd name="connsiteY0" fmla="*/ 9548 h 4679149"/>
              <a:gd name="connsiteX1" fmla="*/ 192491 w 3359014"/>
              <a:gd name="connsiteY1" fmla="*/ 0 h 4679149"/>
              <a:gd name="connsiteX2" fmla="*/ 602304 w 3359014"/>
              <a:gd name="connsiteY2" fmla="*/ 1356375 h 4679149"/>
              <a:gd name="connsiteX3" fmla="*/ 0 w 3359014"/>
              <a:gd name="connsiteY3" fmla="*/ 1356375 h 4679149"/>
              <a:gd name="connsiteX4" fmla="*/ 0 w 3359014"/>
              <a:gd name="connsiteY4" fmla="*/ 2956206 h 4679149"/>
              <a:gd name="connsiteX5" fmla="*/ 1057726 w 3359014"/>
              <a:gd name="connsiteY5" fmla="*/ 2956206 h 4679149"/>
              <a:gd name="connsiteX6" fmla="*/ 1574539 w 3359014"/>
              <a:gd name="connsiteY6" fmla="*/ 4679149 h 4679149"/>
              <a:gd name="connsiteX7" fmla="*/ 3359014 w 3359014"/>
              <a:gd name="connsiteY7" fmla="*/ 4679149 h 4679149"/>
              <a:gd name="connsiteX8" fmla="*/ 3358644 w 3359014"/>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6950210 w 9251498"/>
              <a:gd name="connsiteY5" fmla="*/ 2956206 h 4679149"/>
              <a:gd name="connsiteX6" fmla="*/ 0 w 9251498"/>
              <a:gd name="connsiteY6" fmla="*/ 4679149 h 4679149"/>
              <a:gd name="connsiteX7" fmla="*/ 9251498 w 9251498"/>
              <a:gd name="connsiteY7" fmla="*/ 4679149 h 4679149"/>
              <a:gd name="connsiteX8" fmla="*/ 9251128 w 9251498"/>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0 w 9251498"/>
              <a:gd name="connsiteY5" fmla="*/ 4679149 h 4679149"/>
              <a:gd name="connsiteX6" fmla="*/ 9251498 w 9251498"/>
              <a:gd name="connsiteY6" fmla="*/ 4679149 h 4679149"/>
              <a:gd name="connsiteX7" fmla="*/ 9251128 w 9251498"/>
              <a:gd name="connsiteY7"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2956206 h 4679149"/>
              <a:gd name="connsiteX4" fmla="*/ 0 w 9251498"/>
              <a:gd name="connsiteY4" fmla="*/ 4679149 h 4679149"/>
              <a:gd name="connsiteX5" fmla="*/ 9251498 w 9251498"/>
              <a:gd name="connsiteY5" fmla="*/ 4679149 h 4679149"/>
              <a:gd name="connsiteX6" fmla="*/ 9251128 w 9251498"/>
              <a:gd name="connsiteY6" fmla="*/ 9548 h 4679149"/>
              <a:gd name="connsiteX0" fmla="*/ 9251128 w 9251498"/>
              <a:gd name="connsiteY0" fmla="*/ 9548 h 4679149"/>
              <a:gd name="connsiteX1" fmla="*/ 6084975 w 9251498"/>
              <a:gd name="connsiteY1" fmla="*/ 0 h 4679149"/>
              <a:gd name="connsiteX2" fmla="*/ 5892484 w 9251498"/>
              <a:gd name="connsiteY2" fmla="*/ 2956206 h 4679149"/>
              <a:gd name="connsiteX3" fmla="*/ 0 w 9251498"/>
              <a:gd name="connsiteY3" fmla="*/ 4679149 h 4679149"/>
              <a:gd name="connsiteX4" fmla="*/ 9251498 w 9251498"/>
              <a:gd name="connsiteY4" fmla="*/ 4679149 h 4679149"/>
              <a:gd name="connsiteX5" fmla="*/ 9251128 w 9251498"/>
              <a:gd name="connsiteY5" fmla="*/ 9548 h 4679149"/>
              <a:gd name="connsiteX0" fmla="*/ 9251128 w 9251498"/>
              <a:gd name="connsiteY0" fmla="*/ 0 h 4669601"/>
              <a:gd name="connsiteX1" fmla="*/ 5892484 w 9251498"/>
              <a:gd name="connsiteY1" fmla="*/ 2946658 h 4669601"/>
              <a:gd name="connsiteX2" fmla="*/ 0 w 9251498"/>
              <a:gd name="connsiteY2" fmla="*/ 4669601 h 4669601"/>
              <a:gd name="connsiteX3" fmla="*/ 9251498 w 9251498"/>
              <a:gd name="connsiteY3" fmla="*/ 4669601 h 4669601"/>
              <a:gd name="connsiteX4" fmla="*/ 9251128 w 9251498"/>
              <a:gd name="connsiteY4" fmla="*/ 0 h 4669601"/>
              <a:gd name="connsiteX0" fmla="*/ 9232031 w 9251498"/>
              <a:gd name="connsiteY0" fmla="*/ 0 h 2740943"/>
              <a:gd name="connsiteX1" fmla="*/ 5892484 w 9251498"/>
              <a:gd name="connsiteY1" fmla="*/ 1018000 h 2740943"/>
              <a:gd name="connsiteX2" fmla="*/ 0 w 9251498"/>
              <a:gd name="connsiteY2" fmla="*/ 2740943 h 2740943"/>
              <a:gd name="connsiteX3" fmla="*/ 9251498 w 9251498"/>
              <a:gd name="connsiteY3" fmla="*/ 2740943 h 2740943"/>
              <a:gd name="connsiteX4" fmla="*/ 9232031 w 9251498"/>
              <a:gd name="connsiteY4" fmla="*/ 0 h 2740943"/>
              <a:gd name="connsiteX0" fmla="*/ 9232031 w 9251498"/>
              <a:gd name="connsiteY0" fmla="*/ 0 h 2740943"/>
              <a:gd name="connsiteX1" fmla="*/ 0 w 9251498"/>
              <a:gd name="connsiteY1" fmla="*/ 2740943 h 2740943"/>
              <a:gd name="connsiteX2" fmla="*/ 9251498 w 9251498"/>
              <a:gd name="connsiteY2" fmla="*/ 2740943 h 2740943"/>
              <a:gd name="connsiteX3" fmla="*/ 9232031 w 9251498"/>
              <a:gd name="connsiteY3" fmla="*/ 0 h 2740943"/>
            </a:gdLst>
            <a:ahLst/>
            <a:cxnLst>
              <a:cxn ang="0">
                <a:pos x="connsiteX0" y="connsiteY0"/>
              </a:cxn>
              <a:cxn ang="0">
                <a:pos x="connsiteX1" y="connsiteY1"/>
              </a:cxn>
              <a:cxn ang="0">
                <a:pos x="connsiteX2" y="connsiteY2"/>
              </a:cxn>
              <a:cxn ang="0">
                <a:pos x="connsiteX3" y="connsiteY3"/>
              </a:cxn>
            </a:cxnLst>
            <a:rect l="l" t="t" r="r" b="b"/>
            <a:pathLst>
              <a:path w="9251498" h="2740943">
                <a:moveTo>
                  <a:pt x="9232031" y="0"/>
                </a:moveTo>
                <a:lnTo>
                  <a:pt x="0" y="2740943"/>
                </a:lnTo>
                <a:lnTo>
                  <a:pt x="9251498" y="2740943"/>
                </a:lnTo>
                <a:cubicBezTo>
                  <a:pt x="9251375" y="1184409"/>
                  <a:pt x="9232154" y="1556534"/>
                  <a:pt x="9232031" y="0"/>
                </a:cubicBezTo>
                <a:close/>
              </a:path>
            </a:pathLst>
          </a:custGeom>
          <a:blipFill dpi="0" rotWithShape="1">
            <a:blip r:embed="rId2" cstate="email">
              <a:alphaModFix amt="80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p>
        </p:txBody>
      </p:sp>
      <p:sp>
        <p:nvSpPr>
          <p:cNvPr id="2" name="Titolo 1"/>
          <p:cNvSpPr>
            <a:spLocks noGrp="1"/>
          </p:cNvSpPr>
          <p:nvPr>
            <p:ph type="ctrTitle"/>
          </p:nvPr>
        </p:nvSpPr>
        <p:spPr>
          <a:xfrm>
            <a:off x="971600" y="1597819"/>
            <a:ext cx="5616624" cy="1102519"/>
          </a:xfrm>
        </p:spPr>
        <p:txBody>
          <a:bodyPr/>
          <a:lstStyle/>
          <a:p>
            <a:r>
              <a:rPr lang="it-IT" dirty="0"/>
              <a:t>Fare clic per modificare lo stile del titolo</a:t>
            </a:r>
          </a:p>
        </p:txBody>
      </p:sp>
      <p:sp>
        <p:nvSpPr>
          <p:cNvPr id="3" name="Sottotitolo 2"/>
          <p:cNvSpPr>
            <a:spLocks noGrp="1"/>
          </p:cNvSpPr>
          <p:nvPr>
            <p:ph type="subTitle" idx="1"/>
          </p:nvPr>
        </p:nvSpPr>
        <p:spPr>
          <a:xfrm>
            <a:off x="971600" y="2914650"/>
            <a:ext cx="4176464"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7" name="Segnaposto piè di pagina 6">
            <a:extLst>
              <a:ext uri="{FF2B5EF4-FFF2-40B4-BE49-F238E27FC236}">
                <a16:creationId xmlns:a16="http://schemas.microsoft.com/office/drawing/2014/main" id="{52E9C0C0-1B88-9B5B-586F-9E05EF3BEA27}"/>
              </a:ext>
            </a:extLst>
          </p:cNvPr>
          <p:cNvSpPr>
            <a:spLocks noGrp="1"/>
          </p:cNvSpPr>
          <p:nvPr>
            <p:ph type="ftr" sz="quarter" idx="3"/>
          </p:nvPr>
        </p:nvSpPr>
        <p:spPr>
          <a:xfrm>
            <a:off x="444806" y="4767263"/>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pic>
        <p:nvPicPr>
          <p:cNvPr id="5" name="Picture 2" descr="ANCE - Associazione Nazionale dei Costruttori Edili - ANCE ...">
            <a:extLst>
              <a:ext uri="{FF2B5EF4-FFF2-40B4-BE49-F238E27FC236}">
                <a16:creationId xmlns:a16="http://schemas.microsoft.com/office/drawing/2014/main" id="{1A4A5F3C-599D-D7F9-657C-44011FA6474B}"/>
              </a:ext>
            </a:extLst>
          </p:cNvPr>
          <p:cNvPicPr>
            <a:picLocks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79512" y="126999"/>
            <a:ext cx="1080120" cy="27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521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15" name="Figura a mano libera: forma 14">
            <a:extLst>
              <a:ext uri="{FF2B5EF4-FFF2-40B4-BE49-F238E27FC236}">
                <a16:creationId xmlns:a16="http://schemas.microsoft.com/office/drawing/2014/main" id="{13479D4A-6C1D-394B-1851-7586C325DAA0}"/>
              </a:ext>
            </a:extLst>
          </p:cNvPr>
          <p:cNvSpPr>
            <a:spLocks noChangeAspect="1"/>
          </p:cNvSpPr>
          <p:nvPr userDrawn="1"/>
        </p:nvSpPr>
        <p:spPr bwMode="auto">
          <a:xfrm>
            <a:off x="-19287" y="10844"/>
            <a:ext cx="2741480" cy="5132656"/>
          </a:xfrm>
          <a:custGeom>
            <a:avLst/>
            <a:gdLst>
              <a:gd name="T0" fmla="+- 0 4505 2"/>
              <a:gd name="T1" fmla="*/ T0 w 9244"/>
              <a:gd name="T2" fmla="*/ 0 h 14309"/>
              <a:gd name="T3" fmla="+- 0 6 2"/>
              <a:gd name="T4" fmla="*/ T3 w 9244"/>
              <a:gd name="T5" fmla="*/ 0 h 14309"/>
              <a:gd name="T6" fmla="+- 0 1631 2"/>
              <a:gd name="T7" fmla="*/ T6 w 9244"/>
              <a:gd name="T8" fmla="*/ 5129 h 14309"/>
              <a:gd name="T9" fmla="+- 0 2 2"/>
              <a:gd name="T10" fmla="*/ T9 w 9244"/>
              <a:gd name="T11" fmla="*/ 5129 h 14309"/>
              <a:gd name="T12" fmla="+- 0 2 2"/>
              <a:gd name="T13" fmla="*/ T12 w 9244"/>
              <a:gd name="T14" fmla="*/ 9549 h 14309"/>
              <a:gd name="T15" fmla="+- 0 2889 2"/>
              <a:gd name="T16" fmla="*/ T15 w 9244"/>
              <a:gd name="T17" fmla="*/ 9549 h 14309"/>
              <a:gd name="T18" fmla="+- 0 4316 2"/>
              <a:gd name="T19" fmla="*/ T18 w 9244"/>
              <a:gd name="T20" fmla="*/ 14308 h 14309"/>
              <a:gd name="T21" fmla="+- 0 9246 2"/>
              <a:gd name="T22" fmla="*/ T21 w 9244"/>
              <a:gd name="T23" fmla="*/ 14308 h 14309"/>
              <a:gd name="T24" fmla="+- 0 4505 2"/>
              <a:gd name="T25" fmla="*/ T24 w 9244"/>
              <a:gd name="T26" fmla="*/ 0 h 1430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Lst>
            <a:rect l="0" t="0" r="r" b="b"/>
            <a:pathLst>
              <a:path w="9244" h="14309">
                <a:moveTo>
                  <a:pt x="4503" y="0"/>
                </a:moveTo>
                <a:lnTo>
                  <a:pt x="4" y="0"/>
                </a:lnTo>
                <a:lnTo>
                  <a:pt x="1629" y="5129"/>
                </a:lnTo>
                <a:lnTo>
                  <a:pt x="0" y="5129"/>
                </a:lnTo>
                <a:lnTo>
                  <a:pt x="0" y="9549"/>
                </a:lnTo>
                <a:lnTo>
                  <a:pt x="2887" y="9549"/>
                </a:lnTo>
                <a:lnTo>
                  <a:pt x="4314" y="14308"/>
                </a:lnTo>
                <a:lnTo>
                  <a:pt x="9244" y="14308"/>
                </a:lnTo>
                <a:lnTo>
                  <a:pt x="4503" y="0"/>
                </a:lnTo>
                <a:close/>
              </a:path>
            </a:pathLst>
          </a:custGeom>
          <a:solidFill>
            <a:srgbClr val="DFE1E7"/>
          </a:solidFill>
          <a:ln>
            <a:noFill/>
          </a:ln>
        </p:spPr>
        <p:txBody>
          <a:bodyPr rot="0" vert="horz" wrap="square" lIns="91440" tIns="45720" rIns="91440" bIns="45720" anchor="t" anchorCtr="0" upright="1">
            <a:noAutofit/>
          </a:bodyPr>
          <a:lstStyle/>
          <a:p>
            <a:endParaRPr lang="it-IT"/>
          </a:p>
        </p:txBody>
      </p:sp>
      <p:sp>
        <p:nvSpPr>
          <p:cNvPr id="2" name="Titolo 1"/>
          <p:cNvSpPr>
            <a:spLocks noGrp="1"/>
          </p:cNvSpPr>
          <p:nvPr>
            <p:ph type="ctrTitle"/>
          </p:nvPr>
        </p:nvSpPr>
        <p:spPr>
          <a:xfrm>
            <a:off x="539552" y="1236613"/>
            <a:ext cx="7772400" cy="1102519"/>
          </a:xfrm>
        </p:spPr>
        <p:txBody>
          <a:bodyPr/>
          <a:lstStyle/>
          <a:p>
            <a:r>
              <a:rPr lang="it-IT" dirty="0"/>
              <a:t>Fare clic per modificare lo stile del titolo</a:t>
            </a:r>
          </a:p>
        </p:txBody>
      </p:sp>
      <p:sp>
        <p:nvSpPr>
          <p:cNvPr id="3" name="Sottotitolo 2"/>
          <p:cNvSpPr>
            <a:spLocks noGrp="1"/>
          </p:cNvSpPr>
          <p:nvPr>
            <p:ph type="subTitle" idx="1"/>
          </p:nvPr>
        </p:nvSpPr>
        <p:spPr>
          <a:xfrm>
            <a:off x="1225352" y="2553444"/>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14" name="object 6">
            <a:extLst>
              <a:ext uri="{FF2B5EF4-FFF2-40B4-BE49-F238E27FC236}">
                <a16:creationId xmlns:a16="http://schemas.microsoft.com/office/drawing/2014/main" id="{76592D1C-BE45-2053-EA57-25562F5BF53A}"/>
              </a:ext>
            </a:extLst>
          </p:cNvPr>
          <p:cNvSpPr/>
          <p:nvPr userDrawn="1"/>
        </p:nvSpPr>
        <p:spPr>
          <a:xfrm>
            <a:off x="1331640" y="10844"/>
            <a:ext cx="4258043" cy="535120"/>
          </a:xfrm>
          <a:custGeom>
            <a:avLst/>
            <a:gdLst>
              <a:gd name="connsiteX0" fmla="*/ 0 w 6350227"/>
              <a:gd name="connsiteY0" fmla="*/ 5046 h 349262"/>
              <a:gd name="connsiteX1" fmla="*/ 382458 w 6350227"/>
              <a:gd name="connsiteY1" fmla="*/ 349262 h 349262"/>
              <a:gd name="connsiteX2" fmla="*/ 6350226 w 6350227"/>
              <a:gd name="connsiteY2" fmla="*/ 348881 h 349262"/>
              <a:gd name="connsiteX3" fmla="*/ 6231316 w 6350227"/>
              <a:gd name="connsiteY3" fmla="*/ 0 h 349262"/>
              <a:gd name="connsiteX4" fmla="*/ 0 w 6350227"/>
              <a:gd name="connsiteY4" fmla="*/ 5046 h 349262"/>
              <a:gd name="connsiteX0" fmla="*/ 0 w 6350226"/>
              <a:gd name="connsiteY0" fmla="*/ 5046 h 384336"/>
              <a:gd name="connsiteX1" fmla="*/ 229347 w 6350226"/>
              <a:gd name="connsiteY1" fmla="*/ 384336 h 384336"/>
              <a:gd name="connsiteX2" fmla="*/ 6350226 w 6350226"/>
              <a:gd name="connsiteY2" fmla="*/ 348881 h 384336"/>
              <a:gd name="connsiteX3" fmla="*/ 6231316 w 6350226"/>
              <a:gd name="connsiteY3" fmla="*/ 0 h 384336"/>
              <a:gd name="connsiteX4" fmla="*/ 0 w 6350226"/>
              <a:gd name="connsiteY4" fmla="*/ 5046 h 384336"/>
              <a:gd name="connsiteX0" fmla="*/ 0 w 6350226"/>
              <a:gd name="connsiteY0" fmla="*/ 5046 h 413564"/>
              <a:gd name="connsiteX1" fmla="*/ 194014 w 6350226"/>
              <a:gd name="connsiteY1" fmla="*/ 413564 h 413564"/>
              <a:gd name="connsiteX2" fmla="*/ 6350226 w 6350226"/>
              <a:gd name="connsiteY2" fmla="*/ 348881 h 413564"/>
              <a:gd name="connsiteX3" fmla="*/ 6231316 w 6350226"/>
              <a:gd name="connsiteY3" fmla="*/ 0 h 413564"/>
              <a:gd name="connsiteX4" fmla="*/ 0 w 6350226"/>
              <a:gd name="connsiteY4" fmla="*/ 5046 h 413564"/>
              <a:gd name="connsiteX0" fmla="*/ 0 w 6362004"/>
              <a:gd name="connsiteY0" fmla="*/ 16736 h 413564"/>
              <a:gd name="connsiteX1" fmla="*/ 205792 w 6362004"/>
              <a:gd name="connsiteY1" fmla="*/ 413564 h 413564"/>
              <a:gd name="connsiteX2" fmla="*/ 6362004 w 6362004"/>
              <a:gd name="connsiteY2" fmla="*/ 348881 h 413564"/>
              <a:gd name="connsiteX3" fmla="*/ 6243094 w 6362004"/>
              <a:gd name="connsiteY3" fmla="*/ 0 h 413564"/>
              <a:gd name="connsiteX4" fmla="*/ 0 w 6362004"/>
              <a:gd name="connsiteY4" fmla="*/ 16736 h 413564"/>
              <a:gd name="connsiteX0" fmla="*/ 0 w 6362004"/>
              <a:gd name="connsiteY0" fmla="*/ 0 h 396828"/>
              <a:gd name="connsiteX1" fmla="*/ 205792 w 6362004"/>
              <a:gd name="connsiteY1" fmla="*/ 396828 h 396828"/>
              <a:gd name="connsiteX2" fmla="*/ 6362004 w 6362004"/>
              <a:gd name="connsiteY2" fmla="*/ 332145 h 396828"/>
              <a:gd name="connsiteX3" fmla="*/ 6172428 w 6362004"/>
              <a:gd name="connsiteY3" fmla="*/ 801 h 396828"/>
              <a:gd name="connsiteX4" fmla="*/ 0 w 6362004"/>
              <a:gd name="connsiteY4" fmla="*/ 0 h 39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004" h="396828">
                <a:moveTo>
                  <a:pt x="0" y="0"/>
                </a:moveTo>
                <a:lnTo>
                  <a:pt x="205792" y="396828"/>
                </a:lnTo>
                <a:lnTo>
                  <a:pt x="6362004" y="332145"/>
                </a:lnTo>
                <a:lnTo>
                  <a:pt x="6172428" y="801"/>
                </a:lnTo>
                <a:lnTo>
                  <a:pt x="0" y="0"/>
                </a:lnTo>
                <a:close/>
              </a:path>
            </a:pathLst>
          </a:custGeom>
          <a:solidFill>
            <a:schemeClr val="accent1">
              <a:lumMod val="40000"/>
              <a:lumOff val="60000"/>
            </a:schemeClr>
          </a:solidFill>
        </p:spPr>
        <p:txBody>
          <a:bodyPr wrap="square" lIns="0" tIns="0" rIns="0" bIns="0" rtlCol="0"/>
          <a:lstStyle/>
          <a:p>
            <a:endParaRPr/>
          </a:p>
        </p:txBody>
      </p:sp>
      <p:sp>
        <p:nvSpPr>
          <p:cNvPr id="16" name="object 11">
            <a:extLst>
              <a:ext uri="{FF2B5EF4-FFF2-40B4-BE49-F238E27FC236}">
                <a16:creationId xmlns:a16="http://schemas.microsoft.com/office/drawing/2014/main" id="{134F6901-120E-1D42-22F8-F0EC33741131}"/>
              </a:ext>
            </a:extLst>
          </p:cNvPr>
          <p:cNvSpPr/>
          <p:nvPr userDrawn="1"/>
        </p:nvSpPr>
        <p:spPr>
          <a:xfrm>
            <a:off x="0" y="4281726"/>
            <a:ext cx="5720314" cy="861774"/>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chemeClr val="accent2">
              <a:lumMod val="40000"/>
              <a:lumOff val="60000"/>
              <a:alpha val="89999"/>
            </a:schemeClr>
          </a:solidFill>
        </p:spPr>
        <p:txBody>
          <a:bodyPr wrap="square" lIns="0" tIns="0" rIns="0" bIns="0" rtlCol="0"/>
          <a:lstStyle/>
          <a:p>
            <a:endParaRPr>
              <a:solidFill>
                <a:srgbClr val="103676"/>
              </a:solidFill>
            </a:endParaRPr>
          </a:p>
        </p:txBody>
      </p:sp>
      <p:grpSp>
        <p:nvGrpSpPr>
          <p:cNvPr id="9" name="Gruppo 8">
            <a:extLst>
              <a:ext uri="{FF2B5EF4-FFF2-40B4-BE49-F238E27FC236}">
                <a16:creationId xmlns:a16="http://schemas.microsoft.com/office/drawing/2014/main" id="{7FEEEE1B-1DC2-6FFB-D975-EECB550D5921}"/>
              </a:ext>
            </a:extLst>
          </p:cNvPr>
          <p:cNvGrpSpPr/>
          <p:nvPr/>
        </p:nvGrpSpPr>
        <p:grpSpPr>
          <a:xfrm>
            <a:off x="5181120" y="1706409"/>
            <a:ext cx="3962880" cy="3229164"/>
            <a:chOff x="5616305" y="2028423"/>
            <a:chExt cx="3350623" cy="2908395"/>
          </a:xfrm>
          <a:solidFill>
            <a:schemeClr val="accent2">
              <a:lumMod val="40000"/>
              <a:lumOff val="60000"/>
            </a:schemeClr>
          </a:solidFill>
          <a:scene3d>
            <a:camera prst="perspectiveRelaxed">
              <a:rot lat="19149996" lon="20104178" rev="1577324"/>
            </a:camera>
            <a:lightRig rig="soft" dir="t"/>
            <a:backdrop>
              <a:anchor x="0" y="0" z="-210000"/>
              <a:norm dx="0" dy="0" dz="914400"/>
              <a:up dx="0" dy="914400" dz="0"/>
            </a:backdrop>
          </a:scene3d>
        </p:grpSpPr>
        <p:sp>
          <p:nvSpPr>
            <p:cNvPr id="10" name="Cornice 9">
              <a:extLst>
                <a:ext uri="{FF2B5EF4-FFF2-40B4-BE49-F238E27FC236}">
                  <a16:creationId xmlns:a16="http://schemas.microsoft.com/office/drawing/2014/main" id="{E3A2FB17-707C-F606-26CD-CD7B7B54D21D}"/>
                </a:ext>
              </a:extLst>
            </p:cNvPr>
            <p:cNvSpPr/>
            <p:nvPr/>
          </p:nvSpPr>
          <p:spPr>
            <a:xfrm>
              <a:off x="5616305" y="2028423"/>
              <a:ext cx="2236880" cy="1591789"/>
            </a:xfrm>
            <a:prstGeom prst="rtTriangle">
              <a:avLst/>
            </a:prstGeom>
            <a:grpFill/>
            <a:sp3d z="-227350" prstMaterial="matte"/>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Rettangolo 10">
              <a:extLst>
                <a:ext uri="{FF2B5EF4-FFF2-40B4-BE49-F238E27FC236}">
                  <a16:creationId xmlns:a16="http://schemas.microsoft.com/office/drawing/2014/main" id="{70863C2A-3326-9901-4C0C-BE0E869830AA}"/>
                </a:ext>
              </a:extLst>
            </p:cNvPr>
            <p:cNvSpPr/>
            <p:nvPr/>
          </p:nvSpPr>
          <p:spPr>
            <a:xfrm>
              <a:off x="6250842" y="3431125"/>
              <a:ext cx="2150874" cy="1505693"/>
            </a:xfrm>
            <a:prstGeom prst="rtTriangle">
              <a:avLst/>
            </a:prstGeom>
            <a: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a:blipFill>
            <a:sp3d extrusionH="152250" prstMaterial="matte">
              <a:bevelT w="165100" prst="coolSlant"/>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igura a mano libera: forma 11">
              <a:extLst>
                <a:ext uri="{FF2B5EF4-FFF2-40B4-BE49-F238E27FC236}">
                  <a16:creationId xmlns:a16="http://schemas.microsoft.com/office/drawing/2014/main" id="{B0FA8A37-4143-E646-B29D-A356CA9B8B3E}"/>
                </a:ext>
              </a:extLst>
            </p:cNvPr>
            <p:cNvSpPr/>
            <p:nvPr/>
          </p:nvSpPr>
          <p:spPr>
            <a:xfrm>
              <a:off x="5703756" y="3343923"/>
              <a:ext cx="2063423" cy="188947"/>
            </a:xfrm>
            <a:prstGeom prst="rtTriangle">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30480" rIns="81280" bIns="30480" numCol="1" spcCol="1270" anchor="ctr" anchorCtr="0">
              <a:noAutofit/>
              <a:sp3d extrusionH="28000" prstMaterial="matte"/>
            </a:bodyPr>
            <a:lstStyle/>
            <a:p>
              <a:pPr marL="0" lvl="0" indent="0" algn="l" defTabSz="355600">
                <a:lnSpc>
                  <a:spcPct val="90000"/>
                </a:lnSpc>
                <a:spcBef>
                  <a:spcPct val="0"/>
                </a:spcBef>
                <a:spcAft>
                  <a:spcPct val="35000"/>
                </a:spcAft>
                <a:buNone/>
              </a:pPr>
              <a:endParaRPr lang="it-IT" sz="800" kern="1200"/>
            </a:p>
          </p:txBody>
        </p:sp>
        <p:sp>
          <p:nvSpPr>
            <p:cNvPr id="13" name="Rettangolo 12">
              <a:extLst>
                <a:ext uri="{FF2B5EF4-FFF2-40B4-BE49-F238E27FC236}">
                  <a16:creationId xmlns:a16="http://schemas.microsoft.com/office/drawing/2014/main" id="{0554E49C-B66A-5E6A-4687-79C14F47BB83}"/>
                </a:ext>
              </a:extLst>
            </p:cNvPr>
            <p:cNvSpPr/>
            <p:nvPr/>
          </p:nvSpPr>
          <p:spPr>
            <a:xfrm>
              <a:off x="7944251" y="2028423"/>
              <a:ext cx="1022677" cy="1591789"/>
            </a:xfrm>
            <a:prstGeom prst="rtTriangle">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5" name="CasellaDiTesto 4">
            <a:extLst>
              <a:ext uri="{FF2B5EF4-FFF2-40B4-BE49-F238E27FC236}">
                <a16:creationId xmlns:a16="http://schemas.microsoft.com/office/drawing/2014/main" id="{085A2A21-5E6A-488A-3AA6-9D723304CCF7}"/>
              </a:ext>
            </a:extLst>
          </p:cNvPr>
          <p:cNvSpPr txBox="1"/>
          <p:nvPr userDrawn="1"/>
        </p:nvSpPr>
        <p:spPr>
          <a:xfrm>
            <a:off x="-60260" y="4465504"/>
            <a:ext cx="5616623" cy="584775"/>
          </a:xfrm>
          <a:prstGeom prst="rect">
            <a:avLst/>
          </a:prstGeom>
          <a:noFill/>
        </p:spPr>
        <p:txBody>
          <a:bodyPr wrap="square" rtlCol="0">
            <a:spAutoFit/>
          </a:bodyPr>
          <a:lstStyle/>
          <a:p>
            <a:r>
              <a:rPr lang="it-IT" sz="1600" b="1" i="0" dirty="0">
                <a:solidFill>
                  <a:schemeClr val="tx1"/>
                </a:solidFill>
                <a:effectLst/>
                <a:latin typeface="Aptos" panose="020B0004020202020204" pitchFamily="34" charset="0"/>
              </a:rPr>
              <a:t>Sezione Autonoma ANCE Rovigo Treviso</a:t>
            </a:r>
          </a:p>
          <a:p>
            <a:r>
              <a:rPr lang="it-IT" sz="1600" b="1" i="0" dirty="0">
                <a:solidFill>
                  <a:schemeClr val="tx1"/>
                </a:solidFill>
                <a:effectLst/>
                <a:latin typeface="Aptos" panose="020B0004020202020204" pitchFamily="34" charset="0"/>
              </a:rPr>
              <a:t>Piazza delle Istituzioni, 11 - 31100 Treviso - Tel. 0422-549246</a:t>
            </a:r>
            <a:endParaRPr lang="it-IT" sz="1400" b="1" i="1" dirty="0">
              <a:solidFill>
                <a:schemeClr val="tx1"/>
              </a:solidFill>
              <a:latin typeface="Aptos" panose="020B0004020202020204" pitchFamily="34" charset="0"/>
              <a:ea typeface="Yu Gothic Light" panose="020B0300000000000000" pitchFamily="34" charset="-128"/>
            </a:endParaRPr>
          </a:p>
        </p:txBody>
      </p:sp>
      <p:pic>
        <p:nvPicPr>
          <p:cNvPr id="8" name="Picture 2" descr="ANCE - Associazione Nazionale dei Costruttori Edili - ANCE ...">
            <a:extLst>
              <a:ext uri="{FF2B5EF4-FFF2-40B4-BE49-F238E27FC236}">
                <a16:creationId xmlns:a16="http://schemas.microsoft.com/office/drawing/2014/main" id="{F6723C48-63FE-E78D-2CCA-4799AB70E1AE}"/>
              </a:ext>
            </a:extLst>
          </p:cNvPr>
          <p:cNvPicPr>
            <a:picLocks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51520" y="126999"/>
            <a:ext cx="895636" cy="23710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nce Treviso">
            <a:extLst>
              <a:ext uri="{FF2B5EF4-FFF2-40B4-BE49-F238E27FC236}">
                <a16:creationId xmlns:a16="http://schemas.microsoft.com/office/drawing/2014/main" id="{30C98A54-EBBC-DC8C-B2D3-5F7E7BDD9EE2}"/>
              </a:ext>
            </a:extLst>
          </p:cNvPr>
          <p:cNvSpPr>
            <a:spLocks noChangeAspect="1" noChangeArrowheads="1"/>
          </p:cNvSpPr>
          <p:nvPr userDrawn="1"/>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4" descr="Ance Treviso">
            <a:extLst>
              <a:ext uri="{FF2B5EF4-FFF2-40B4-BE49-F238E27FC236}">
                <a16:creationId xmlns:a16="http://schemas.microsoft.com/office/drawing/2014/main" id="{CD082021-95E6-C62D-BD64-BCA1D74BFD64}"/>
              </a:ext>
            </a:extLst>
          </p:cNvPr>
          <p:cNvSpPr>
            <a:spLocks noChangeAspect="1" noChangeArrowheads="1"/>
          </p:cNvSpPr>
          <p:nvPr userDrawn="1"/>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6" descr="Ance Treviso">
            <a:extLst>
              <a:ext uri="{FF2B5EF4-FFF2-40B4-BE49-F238E27FC236}">
                <a16:creationId xmlns:a16="http://schemas.microsoft.com/office/drawing/2014/main" id="{3C6DBE66-9514-9957-B519-62D587202DCD}"/>
              </a:ext>
            </a:extLst>
          </p:cNvPr>
          <p:cNvSpPr>
            <a:spLocks noChangeAspect="1" noChangeArrowheads="1"/>
          </p:cNvSpPr>
          <p:nvPr userDrawn="1"/>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8" name="Immagine 17">
            <a:extLst>
              <a:ext uri="{FF2B5EF4-FFF2-40B4-BE49-F238E27FC236}">
                <a16:creationId xmlns:a16="http://schemas.microsoft.com/office/drawing/2014/main" id="{0CB57AFC-AC79-EBBC-95F1-48AF5271CCF5}"/>
              </a:ext>
            </a:extLst>
          </p:cNvPr>
          <p:cNvPicPr>
            <a:picLocks noChangeAspect="1"/>
          </p:cNvPicPr>
          <p:nvPr userDrawn="1"/>
        </p:nvPicPr>
        <p:blipFill>
          <a:blip r:embed="rId5"/>
          <a:stretch>
            <a:fillRect/>
          </a:stretch>
        </p:blipFill>
        <p:spPr>
          <a:xfrm>
            <a:off x="5774167" y="-16589"/>
            <a:ext cx="3369833" cy="707665"/>
          </a:xfrm>
          <a:prstGeom prst="rect">
            <a:avLst/>
          </a:prstGeom>
          <a:solidFill>
            <a:schemeClr val="accent1">
              <a:lumMod val="75000"/>
            </a:schemeClr>
          </a:solidFill>
        </p:spPr>
      </p:pic>
    </p:spTree>
    <p:extLst>
      <p:ext uri="{BB962C8B-B14F-4D97-AF65-F5344CB8AC3E}">
        <p14:creationId xmlns:p14="http://schemas.microsoft.com/office/powerpoint/2010/main" val="33652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Diapositiva titolo">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7FF3EC32-296E-0984-5D0D-3C3E30535C1E}"/>
              </a:ext>
            </a:extLst>
          </p:cNvPr>
          <p:cNvSpPr>
            <a:spLocks noChangeAspect="1"/>
          </p:cNvSpPr>
          <p:nvPr userDrawn="1"/>
        </p:nvSpPr>
        <p:spPr bwMode="auto">
          <a:xfrm>
            <a:off x="-19287" y="10844"/>
            <a:ext cx="2741480" cy="5132656"/>
          </a:xfrm>
          <a:custGeom>
            <a:avLst/>
            <a:gdLst>
              <a:gd name="T0" fmla="+- 0 4505 2"/>
              <a:gd name="T1" fmla="*/ T0 w 9244"/>
              <a:gd name="T2" fmla="*/ 0 h 14309"/>
              <a:gd name="T3" fmla="+- 0 6 2"/>
              <a:gd name="T4" fmla="*/ T3 w 9244"/>
              <a:gd name="T5" fmla="*/ 0 h 14309"/>
              <a:gd name="T6" fmla="+- 0 1631 2"/>
              <a:gd name="T7" fmla="*/ T6 w 9244"/>
              <a:gd name="T8" fmla="*/ 5129 h 14309"/>
              <a:gd name="T9" fmla="+- 0 2 2"/>
              <a:gd name="T10" fmla="*/ T9 w 9244"/>
              <a:gd name="T11" fmla="*/ 5129 h 14309"/>
              <a:gd name="T12" fmla="+- 0 2 2"/>
              <a:gd name="T13" fmla="*/ T12 w 9244"/>
              <a:gd name="T14" fmla="*/ 9549 h 14309"/>
              <a:gd name="T15" fmla="+- 0 2889 2"/>
              <a:gd name="T16" fmla="*/ T15 w 9244"/>
              <a:gd name="T17" fmla="*/ 9549 h 14309"/>
              <a:gd name="T18" fmla="+- 0 4316 2"/>
              <a:gd name="T19" fmla="*/ T18 w 9244"/>
              <a:gd name="T20" fmla="*/ 14308 h 14309"/>
              <a:gd name="T21" fmla="+- 0 9246 2"/>
              <a:gd name="T22" fmla="*/ T21 w 9244"/>
              <a:gd name="T23" fmla="*/ 14308 h 14309"/>
              <a:gd name="T24" fmla="+- 0 4505 2"/>
              <a:gd name="T25" fmla="*/ T24 w 9244"/>
              <a:gd name="T26" fmla="*/ 0 h 14309"/>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Lst>
            <a:rect l="0" t="0" r="r" b="b"/>
            <a:pathLst>
              <a:path w="9244" h="14309">
                <a:moveTo>
                  <a:pt x="4503" y="0"/>
                </a:moveTo>
                <a:lnTo>
                  <a:pt x="4" y="0"/>
                </a:lnTo>
                <a:lnTo>
                  <a:pt x="1629" y="5129"/>
                </a:lnTo>
                <a:lnTo>
                  <a:pt x="0" y="5129"/>
                </a:lnTo>
                <a:lnTo>
                  <a:pt x="0" y="9549"/>
                </a:lnTo>
                <a:lnTo>
                  <a:pt x="2887" y="9549"/>
                </a:lnTo>
                <a:lnTo>
                  <a:pt x="4314" y="14308"/>
                </a:lnTo>
                <a:lnTo>
                  <a:pt x="9244" y="14308"/>
                </a:lnTo>
                <a:lnTo>
                  <a:pt x="4503" y="0"/>
                </a:lnTo>
                <a:close/>
              </a:path>
            </a:pathLst>
          </a:custGeom>
          <a:solidFill>
            <a:srgbClr val="DFE1E7"/>
          </a:solidFill>
          <a:ln>
            <a:noFill/>
          </a:ln>
        </p:spPr>
        <p:txBody>
          <a:bodyPr rot="0" vert="horz" wrap="square" lIns="91440" tIns="45720" rIns="91440" bIns="45720" anchor="t" anchorCtr="0" upright="1">
            <a:noAutofit/>
          </a:bodyPr>
          <a:lstStyle/>
          <a:p>
            <a:endParaRPr lang="it-IT"/>
          </a:p>
        </p:txBody>
      </p:sp>
      <p:sp>
        <p:nvSpPr>
          <p:cNvPr id="2" name="Titolo 1"/>
          <p:cNvSpPr>
            <a:spLocks noGrp="1"/>
          </p:cNvSpPr>
          <p:nvPr>
            <p:ph type="ctrTitle"/>
          </p:nvPr>
        </p:nvSpPr>
        <p:spPr>
          <a:xfrm>
            <a:off x="685800" y="1597819"/>
            <a:ext cx="7772400" cy="1102519"/>
          </a:xfrm>
        </p:spPr>
        <p:txBody>
          <a:bodyPr/>
          <a:lstStyle/>
          <a:p>
            <a:r>
              <a:rPr lang="it-IT" dirty="0"/>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A88A401D-FA7D-467D-AFBB-0B3BA40DF614}" type="slidenum">
              <a:rPr lang="it-IT" smtClean="0"/>
              <a:t>‹N›</a:t>
            </a:fld>
            <a:endParaRPr lang="it-IT"/>
          </a:p>
        </p:txBody>
      </p:sp>
      <p:sp>
        <p:nvSpPr>
          <p:cNvPr id="14" name="object 6">
            <a:extLst>
              <a:ext uri="{FF2B5EF4-FFF2-40B4-BE49-F238E27FC236}">
                <a16:creationId xmlns:a16="http://schemas.microsoft.com/office/drawing/2014/main" id="{76592D1C-BE45-2053-EA57-25562F5BF53A}"/>
              </a:ext>
            </a:extLst>
          </p:cNvPr>
          <p:cNvSpPr/>
          <p:nvPr userDrawn="1"/>
        </p:nvSpPr>
        <p:spPr>
          <a:xfrm>
            <a:off x="1268083" y="-17225"/>
            <a:ext cx="6256245" cy="356727"/>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chemeClr val="accent1">
              <a:lumMod val="40000"/>
              <a:lumOff val="60000"/>
            </a:schemeClr>
          </a:solidFill>
        </p:spPr>
        <p:txBody>
          <a:bodyPr wrap="square" lIns="0" tIns="0" rIns="0" bIns="0" rtlCol="0"/>
          <a:lstStyle/>
          <a:p>
            <a:pPr lvl="0"/>
            <a:endParaRPr/>
          </a:p>
        </p:txBody>
      </p:sp>
      <p:sp>
        <p:nvSpPr>
          <p:cNvPr id="7" name="CasellaDiTesto 6">
            <a:extLst>
              <a:ext uri="{FF2B5EF4-FFF2-40B4-BE49-F238E27FC236}">
                <a16:creationId xmlns:a16="http://schemas.microsoft.com/office/drawing/2014/main" id="{07EFE7EE-D9A9-F569-45CA-F3FD7E7ED878}"/>
              </a:ext>
            </a:extLst>
          </p:cNvPr>
          <p:cNvSpPr txBox="1"/>
          <p:nvPr userDrawn="1"/>
        </p:nvSpPr>
        <p:spPr>
          <a:xfrm>
            <a:off x="187963" y="4462740"/>
            <a:ext cx="5616624" cy="861774"/>
          </a:xfrm>
          <a:prstGeom prst="rect">
            <a:avLst/>
          </a:prstGeom>
          <a:noFill/>
        </p:spPr>
        <p:txBody>
          <a:bodyPr wrap="square" rtlCol="0">
            <a:spAutoFit/>
          </a:bodyPr>
          <a:lstStyle/>
          <a:p>
            <a:r>
              <a:rPr lang="it-IT" sz="1600" b="1" i="1" dirty="0">
                <a:effectLst>
                  <a:outerShdw blurRad="38100" dist="38100" dir="2700000" algn="tl">
                    <a:srgbClr val="000000">
                      <a:alpha val="43137"/>
                    </a:srgbClr>
                  </a:outerShdw>
                </a:effectLst>
                <a:latin typeface="Leelawadee" panose="020B0502040204020203" pitchFamily="34" charset="-34"/>
                <a:ea typeface="Yu Gothic Light" panose="020B0300000000000000" pitchFamily="34" charset="-128"/>
                <a:cs typeface="Leelawadee" panose="020B0502040204020203" pitchFamily="34" charset="-34"/>
              </a:rPr>
              <a:t>Gap </a:t>
            </a:r>
            <a:r>
              <a:rPr lang="it-IT" sz="1600" b="1" i="1" dirty="0" err="1">
                <a:effectLst>
                  <a:outerShdw blurRad="38100" dist="38100" dir="2700000" algn="tl">
                    <a:srgbClr val="000000">
                      <a:alpha val="43137"/>
                    </a:srgbClr>
                  </a:outerShdw>
                </a:effectLst>
                <a:latin typeface="Leelawadee" panose="020B0502040204020203" pitchFamily="34" charset="-34"/>
                <a:ea typeface="Yu Gothic Light" panose="020B0300000000000000" pitchFamily="34" charset="-128"/>
                <a:cs typeface="Leelawadee" panose="020B0502040204020203" pitchFamily="34" charset="-34"/>
              </a:rPr>
              <a:t>Srl</a:t>
            </a:r>
            <a:endParaRPr lang="it-IT" sz="1600" b="1" i="1" dirty="0">
              <a:effectLst>
                <a:outerShdw blurRad="38100" dist="38100" dir="2700000" algn="tl">
                  <a:srgbClr val="000000">
                    <a:alpha val="43137"/>
                  </a:srgbClr>
                </a:outerShdw>
              </a:effectLst>
              <a:latin typeface="Leelawadee" panose="020B0502040204020203" pitchFamily="34" charset="-34"/>
              <a:ea typeface="Yu Gothic Light" panose="020B0300000000000000" pitchFamily="34" charset="-128"/>
              <a:cs typeface="Leelawadee" panose="020B0502040204020203" pitchFamily="34" charset="-34"/>
            </a:endParaRPr>
          </a:p>
          <a:p>
            <a:r>
              <a:rPr lang="it-IT" sz="1400" i="1" dirty="0">
                <a:effectLst>
                  <a:outerShdw blurRad="38100" dist="38100" dir="2700000" algn="tl">
                    <a:srgbClr val="000000">
                      <a:alpha val="43137"/>
                    </a:srgbClr>
                  </a:outerShdw>
                </a:effectLst>
                <a:latin typeface="Leelawadee" panose="020B0502040204020203" pitchFamily="34" charset="-34"/>
                <a:ea typeface="Yu Gothic Light" panose="020B0300000000000000" pitchFamily="34" charset="-128"/>
                <a:cs typeface="Leelawadee" panose="020B0502040204020203" pitchFamily="34" charset="-34"/>
              </a:rPr>
              <a:t>Piazza Deffenu 9 - 09125 – Cagliari -  Tel. 3337044907</a:t>
            </a:r>
          </a:p>
          <a:p>
            <a:endParaRPr lang="it-IT" dirty="0">
              <a:latin typeface="Yu Gothic Light" panose="020B0300000000000000" pitchFamily="34" charset="-128"/>
              <a:ea typeface="Yu Gothic Light" panose="020B0300000000000000" pitchFamily="34" charset="-128"/>
            </a:endParaRPr>
          </a:p>
        </p:txBody>
      </p:sp>
      <p:pic>
        <p:nvPicPr>
          <p:cNvPr id="4" name="Image 0" descr="preencoded.png">
            <a:extLst>
              <a:ext uri="{FF2B5EF4-FFF2-40B4-BE49-F238E27FC236}">
                <a16:creationId xmlns:a16="http://schemas.microsoft.com/office/drawing/2014/main" id="{62D8E5E3-DF8B-4E82-C349-A364D3D844CA}"/>
              </a:ext>
            </a:extLst>
          </p:cNvPr>
          <p:cNvPicPr>
            <a:picLocks noChangeAspect="1"/>
          </p:cNvPicPr>
          <p:nvPr userDrawn="1"/>
        </p:nvPicPr>
        <p:blipFill>
          <a:blip r:embed="rId2" cstate="email">
            <a:alphaModFix amt="66000"/>
            <a:extLst>
              <a:ext uri="{28A0092B-C50C-407E-A947-70E740481C1C}">
                <a14:useLocalDpi xmlns:a14="http://schemas.microsoft.com/office/drawing/2010/main"/>
              </a:ext>
            </a:extLst>
          </a:blip>
          <a:stretch>
            <a:fillRect/>
          </a:stretch>
        </p:blipFill>
        <p:spPr>
          <a:xfrm>
            <a:off x="11414" y="3882274"/>
            <a:ext cx="9144000" cy="1277094"/>
          </a:xfrm>
          <a:prstGeom prst="rect">
            <a:avLst/>
          </a:prstGeom>
          <a:solidFill>
            <a:schemeClr val="accent2">
              <a:lumMod val="40000"/>
              <a:lumOff val="60000"/>
            </a:schemeClr>
          </a:solidFill>
        </p:spPr>
      </p:pic>
      <p:sp>
        <p:nvSpPr>
          <p:cNvPr id="8" name="object 11">
            <a:extLst>
              <a:ext uri="{FF2B5EF4-FFF2-40B4-BE49-F238E27FC236}">
                <a16:creationId xmlns:a16="http://schemas.microsoft.com/office/drawing/2014/main" id="{7A1369A3-FD19-9889-A51E-83AF743117E8}"/>
              </a:ext>
            </a:extLst>
          </p:cNvPr>
          <p:cNvSpPr/>
          <p:nvPr userDrawn="1"/>
        </p:nvSpPr>
        <p:spPr>
          <a:xfrm>
            <a:off x="0" y="4199676"/>
            <a:ext cx="5652120" cy="964362"/>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chemeClr val="accent2">
              <a:lumMod val="40000"/>
              <a:lumOff val="60000"/>
              <a:alpha val="89999"/>
            </a:schemeClr>
          </a:solidFill>
        </p:spPr>
        <p:txBody>
          <a:bodyPr wrap="square" lIns="0" tIns="0" rIns="0" bIns="0" rtlCol="0"/>
          <a:lstStyle/>
          <a:p>
            <a:endParaRPr>
              <a:solidFill>
                <a:srgbClr val="103676"/>
              </a:solidFill>
            </a:endParaRPr>
          </a:p>
        </p:txBody>
      </p:sp>
      <p:sp>
        <p:nvSpPr>
          <p:cNvPr id="9" name="CasellaDiTesto 8">
            <a:extLst>
              <a:ext uri="{FF2B5EF4-FFF2-40B4-BE49-F238E27FC236}">
                <a16:creationId xmlns:a16="http://schemas.microsoft.com/office/drawing/2014/main" id="{C8A00078-040D-A372-6452-3684C0267FBD}"/>
              </a:ext>
            </a:extLst>
          </p:cNvPr>
          <p:cNvSpPr txBox="1"/>
          <p:nvPr userDrawn="1"/>
        </p:nvSpPr>
        <p:spPr>
          <a:xfrm>
            <a:off x="11414" y="4501210"/>
            <a:ext cx="5616623" cy="584775"/>
          </a:xfrm>
          <a:prstGeom prst="rect">
            <a:avLst/>
          </a:prstGeom>
          <a:noFill/>
        </p:spPr>
        <p:txBody>
          <a:bodyPr wrap="square" rtlCol="0">
            <a:spAutoFit/>
          </a:bodyPr>
          <a:lstStyle/>
          <a:p>
            <a:r>
              <a:rPr lang="it-IT" sz="1600" b="0" i="1">
                <a:latin typeface="Aptos" panose="020B0004020202020204" pitchFamily="34" charset="0"/>
                <a:ea typeface="Yu Gothic Light" panose="020B0300000000000000" pitchFamily="34" charset="-128"/>
              </a:rPr>
              <a:t>Ance Associazione Nazionale Costruttori Edili Via Guattani 16 00161 Roma tel.: 06845671 e-mail: info@ance.it. </a:t>
            </a:r>
            <a:endParaRPr lang="it-IT" sz="1600" b="0" i="1" dirty="0">
              <a:latin typeface="Aptos" panose="020B0004020202020204" pitchFamily="34" charset="0"/>
              <a:ea typeface="Yu Gothic Light" panose="020B0300000000000000" pitchFamily="34" charset="-128"/>
            </a:endParaRPr>
          </a:p>
        </p:txBody>
      </p:sp>
      <p:pic>
        <p:nvPicPr>
          <p:cNvPr id="5" name="Picture 2" descr="ANCE - Associazione Nazionale dei Costruttori Edili - ANCE ...">
            <a:extLst>
              <a:ext uri="{FF2B5EF4-FFF2-40B4-BE49-F238E27FC236}">
                <a16:creationId xmlns:a16="http://schemas.microsoft.com/office/drawing/2014/main" id="{609FFE2B-C15E-786D-34A6-F51F6C8B9C40}"/>
              </a:ext>
            </a:extLst>
          </p:cNvPr>
          <p:cNvPicPr>
            <a:picLocks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1520" y="126999"/>
            <a:ext cx="895636" cy="23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6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bg1"/>
            </a:gs>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800" b="1">
                <a:solidFill>
                  <a:schemeClr val="tx2">
                    <a:lumMod val="75000"/>
                  </a:schemeClr>
                </a:solidFill>
                <a:effectLst>
                  <a:outerShdw blurRad="38100" dist="38100" dir="2700000" algn="tl">
                    <a:srgbClr val="000000">
                      <a:alpha val="43137"/>
                    </a:srgbClr>
                  </a:outerShdw>
                </a:effectLst>
              </a:defRPr>
            </a:lvl1pPr>
          </a:lstStyle>
          <a:p>
            <a:fld id="{A88A401D-FA7D-467D-AFBB-0B3BA40DF614}" type="slidenum">
              <a:rPr lang="it-IT" smtClean="0"/>
              <a:pPr/>
              <a:t>‹N›</a:t>
            </a:fld>
            <a:endParaRPr lang="it-IT" dirty="0"/>
          </a:p>
        </p:txBody>
      </p:sp>
      <p:sp>
        <p:nvSpPr>
          <p:cNvPr id="4" name="Segnaposto piè di pagina 6">
            <a:extLst>
              <a:ext uri="{FF2B5EF4-FFF2-40B4-BE49-F238E27FC236}">
                <a16:creationId xmlns:a16="http://schemas.microsoft.com/office/drawing/2014/main" id="{D6ADE2B5-3110-B35C-E458-0A774001FB05}"/>
              </a:ext>
            </a:extLst>
          </p:cNvPr>
          <p:cNvSpPr>
            <a:spLocks noGrp="1"/>
          </p:cNvSpPr>
          <p:nvPr>
            <p:ph type="ftr" sz="quarter" idx="3"/>
          </p:nvPr>
        </p:nvSpPr>
        <p:spPr>
          <a:xfrm>
            <a:off x="444806" y="4767263"/>
            <a:ext cx="5482952"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pic>
        <p:nvPicPr>
          <p:cNvPr id="7" name="Picture 2" descr="ANCE - Associazione Nazionale dei Costruttori Edili - ANCE ...">
            <a:extLst>
              <a:ext uri="{FF2B5EF4-FFF2-40B4-BE49-F238E27FC236}">
                <a16:creationId xmlns:a16="http://schemas.microsoft.com/office/drawing/2014/main" id="{655E3347-13F9-9F0C-AE67-129269A2C82C}"/>
              </a:ext>
            </a:extLst>
          </p:cNvPr>
          <p:cNvPicPr>
            <a:picLocks noChangeArrowheads="1"/>
          </p:cNvPicPr>
          <p:nvPr userDrawn="1"/>
        </p:nvPicPr>
        <p:blipFill rotWithShape="1">
          <a:blip r:embed="rId17" cstate="email">
            <a:extLst>
              <a:ext uri="{28A0092B-C50C-407E-A947-70E740481C1C}">
                <a14:useLocalDpi xmlns:a14="http://schemas.microsoft.com/office/drawing/2010/main"/>
              </a:ext>
            </a:extLst>
          </a:blip>
          <a:srcRect/>
          <a:stretch/>
        </p:blipFill>
        <p:spPr bwMode="auto">
          <a:xfrm>
            <a:off x="107504" y="83849"/>
            <a:ext cx="1080120" cy="2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319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23" r:id="rId3"/>
    <p:sldLayoutId id="2147483724" r:id="rId4"/>
    <p:sldLayoutId id="2147483725" r:id="rId5"/>
    <p:sldLayoutId id="2147483727" r:id="rId6"/>
    <p:sldLayoutId id="2147483709" r:id="rId7"/>
    <p:sldLayoutId id="2147483712" r:id="rId8"/>
    <p:sldLayoutId id="2147483710" r:id="rId9"/>
    <p:sldLayoutId id="2147483726" r:id="rId10"/>
    <p:sldLayoutId id="2147483705" r:id="rId11"/>
    <p:sldLayoutId id="2147483706" r:id="rId12"/>
    <p:sldLayoutId id="2147483707" r:id="rId13"/>
    <p:sldLayoutId id="2147483708" r:id="rId14"/>
    <p:sldLayoutId id="2147483722" r:id="rId15"/>
  </p:sldLayoutIdLst>
  <p:hf hdr="0" dt="0"/>
  <p:txStyles>
    <p:titleStyle>
      <a:lvl1pPr algn="ctr" defTabSz="914400" rtl="0" eaLnBrk="1" latinLnBrk="0" hangingPunct="1">
        <a:spcBef>
          <a:spcPct val="0"/>
        </a:spcBef>
        <a:buNone/>
        <a:defRPr sz="3600" kern="1200">
          <a:solidFill>
            <a:schemeClr val="tx2">
              <a:lumMod val="75000"/>
            </a:schemeClr>
          </a:solidFill>
          <a:effectLst>
            <a:outerShdw blurRad="38100" dist="38100" dir="2700000" algn="tl">
              <a:srgbClr val="000000">
                <a:alpha val="43137"/>
              </a:srgbClr>
            </a:outerShdw>
          </a:effectLst>
          <a:latin typeface="Segoe UI Semibold" panose="020B0702040204020203" pitchFamily="34" charset="0"/>
          <a:ea typeface="+mj-ea"/>
          <a:cs typeface="Segoe UI Semibold" panose="020B0702040204020203" pitchFamily="34" charset="0"/>
        </a:defRPr>
      </a:lvl1pPr>
    </p:titleStyle>
    <p:body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2.docx"/><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25619-4213-0143-E0CA-A158AB7824F7}"/>
              </a:ext>
            </a:extLst>
          </p:cNvPr>
          <p:cNvSpPr>
            <a:spLocks noGrp="1"/>
          </p:cNvSpPr>
          <p:nvPr>
            <p:ph type="ctrTitle"/>
          </p:nvPr>
        </p:nvSpPr>
        <p:spPr>
          <a:xfrm>
            <a:off x="323528" y="1236613"/>
            <a:ext cx="8496944" cy="1047105"/>
          </a:xfrm>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p:txBody>
      </p:sp>
      <p:sp>
        <p:nvSpPr>
          <p:cNvPr id="4" name="Segnaposto numero diapositiva 3">
            <a:extLst>
              <a:ext uri="{FF2B5EF4-FFF2-40B4-BE49-F238E27FC236}">
                <a16:creationId xmlns:a16="http://schemas.microsoft.com/office/drawing/2014/main" id="{3D84A91C-60E2-9A40-C284-4949315260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A401D-FA7D-467D-AFBB-0B3BA40DF614}" type="slidenum">
              <a:rPr kumimoji="0" lang="it-IT" sz="1800" b="1" i="0" u="none" strike="noStrike" kern="1200" cap="none" spc="0" normalizeH="0" baseline="0" noProof="0" smtClean="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800" b="1" i="0" u="none" strike="noStrike" kern="1200" cap="none" spc="0" normalizeH="0" baseline="0" noProof="0">
              <a:ln>
                <a:noFill/>
              </a:ln>
              <a:solidFill>
                <a:srgbClr val="1F497D">
                  <a:lumMod val="75000"/>
                </a:srgbClr>
              </a:solidFill>
              <a:effectLst>
                <a:outerShdw blurRad="38100" dist="38100" dir="2700000" algn="tl">
                  <a:srgbClr val="000000">
                    <a:alpha val="43137"/>
                  </a:srgbClr>
                </a:outerShdw>
              </a:effectLst>
              <a:uLnTx/>
              <a:uFillTx/>
              <a:latin typeface="Calibri"/>
              <a:ea typeface="+mn-ea"/>
              <a:cs typeface="+mn-cs"/>
            </a:endParaRPr>
          </a:p>
        </p:txBody>
      </p:sp>
      <p:sp>
        <p:nvSpPr>
          <p:cNvPr id="7" name="CasellaDiTesto 6">
            <a:extLst>
              <a:ext uri="{FF2B5EF4-FFF2-40B4-BE49-F238E27FC236}">
                <a16:creationId xmlns:a16="http://schemas.microsoft.com/office/drawing/2014/main" id="{15CBAF09-294E-90EE-494C-FB2522A20190}"/>
              </a:ext>
            </a:extLst>
          </p:cNvPr>
          <p:cNvSpPr txBox="1"/>
          <p:nvPr/>
        </p:nvSpPr>
        <p:spPr>
          <a:xfrm>
            <a:off x="2286000" y="2160728"/>
            <a:ext cx="4572000" cy="646331"/>
          </a:xfrm>
          <a:prstGeom prst="rect">
            <a:avLst/>
          </a:prstGeom>
          <a:noFill/>
        </p:spPr>
        <p:txBody>
          <a:bodyPr wrap="square">
            <a:spAutoFit/>
          </a:bodyPr>
          <a:lstStyle/>
          <a:p>
            <a:pPr algn="ctr"/>
            <a:r>
              <a:rPr lang="it-IT" b="1" i="1" dirty="0">
                <a:solidFill>
                  <a:schemeClr val="bg1">
                    <a:lumMod val="65000"/>
                  </a:schemeClr>
                </a:solidFill>
                <a:effectLst>
                  <a:outerShdw blurRad="38100" dist="38100" dir="2700000" algn="tl">
                    <a:srgbClr val="000000">
                      <a:alpha val="43137"/>
                    </a:srgbClr>
                  </a:outerShdw>
                </a:effectLst>
              </a:rPr>
              <a:t>- D.lgs. n. 36/2023 come modificato dal d.lgs. 209/2024 - </a:t>
            </a:r>
          </a:p>
        </p:txBody>
      </p:sp>
    </p:spTree>
    <p:extLst>
      <p:ext uri="{BB962C8B-B14F-4D97-AF65-F5344CB8AC3E}">
        <p14:creationId xmlns:p14="http://schemas.microsoft.com/office/powerpoint/2010/main" val="8220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A225-135D-3137-F04E-B6375691A31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569BC50-9C1D-7023-35AA-E3BCACE4358E}"/>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CCNL subappaltatore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(33x11.2bis e 41.1bx119.12)</a:t>
            </a:r>
            <a:endParaRPr lang="it-IT"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F444BE4A-483F-83C2-2E1E-9F5C6DD3BBD4}"/>
              </a:ext>
            </a:extLst>
          </p:cNvPr>
          <p:cNvSpPr>
            <a:spLocks noGrp="1"/>
          </p:cNvSpPr>
          <p:nvPr>
            <p:ph idx="1"/>
          </p:nvPr>
        </p:nvSpPr>
        <p:spPr>
          <a:xfrm>
            <a:off x="457200" y="1200151"/>
            <a:ext cx="5770984" cy="3394472"/>
          </a:xfrm>
          <a:solidFill>
            <a:schemeClr val="bg1"/>
          </a:solidFill>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Quando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nei documenti di gara è indicato il CCNL applicabile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 personale dipendente impiegato nell'attività oggetto dell'appalto o della concessione svolta dall'impresa:</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subappaltatore</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per le prestazioni affidate in subappalto,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è tenuto ad applicare il contratto collettivo di lavoro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individuato (11.2-bis), ovvero </a:t>
            </a:r>
          </a:p>
          <a:p>
            <a:pPr lvl="1" algn="just"/>
            <a:r>
              <a:rPr lang="it-IT" i="1" dirty="0">
                <a:latin typeface="Segoe UI Semilight" panose="020B0402040204020203" pitchFamily="34" charset="0"/>
                <a:ea typeface="Yu Gothic UI" panose="020B0500000000000000" pitchFamily="34" charset="-128"/>
                <a:cs typeface="Segoe UI Semilight" panose="020B0402040204020203" pitchFamily="34" charset="0"/>
              </a:rPr>
              <a:t>un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differente</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contratto</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collettivo</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purché garantisca ai dipendenti 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stesse tutele economiche e normative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del contratto individuato ai sensi del predetto comma 2-bis</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4" name="Segnaposto numero diapositiva 3">
            <a:extLst>
              <a:ext uri="{FF2B5EF4-FFF2-40B4-BE49-F238E27FC236}">
                <a16:creationId xmlns:a16="http://schemas.microsoft.com/office/drawing/2014/main" id="{56CAD780-A329-1CE6-BF80-4DDFA0497164}"/>
              </a:ext>
            </a:extLst>
          </p:cNvPr>
          <p:cNvSpPr>
            <a:spLocks noGrp="1"/>
          </p:cNvSpPr>
          <p:nvPr>
            <p:ph type="sldNum" sz="quarter" idx="12"/>
          </p:nvPr>
        </p:nvSpPr>
        <p:spPr/>
        <p:txBody>
          <a:bodyPr/>
          <a:lstStyle/>
          <a:p>
            <a:fld id="{A88A401D-FA7D-467D-AFBB-0B3BA40DF614}" type="slidenum">
              <a:rPr lang="it-IT" smtClean="0"/>
              <a:t>10</a:t>
            </a:fld>
            <a:endParaRPr lang="it-IT"/>
          </a:p>
        </p:txBody>
      </p:sp>
      <p:sp>
        <p:nvSpPr>
          <p:cNvPr id="5" name="Segnaposto piè di pagina 4">
            <a:extLst>
              <a:ext uri="{FF2B5EF4-FFF2-40B4-BE49-F238E27FC236}">
                <a16:creationId xmlns:a16="http://schemas.microsoft.com/office/drawing/2014/main" id="{6C34D76D-ECAB-AF04-14AA-ECFB871E0A82}"/>
              </a:ext>
            </a:extLst>
          </p:cNvPr>
          <p:cNvSpPr>
            <a:spLocks noGrp="1"/>
          </p:cNvSpPr>
          <p:nvPr>
            <p:ph type="ftr" sz="quarter" idx="3"/>
          </p:nvPr>
        </p:nvSpPr>
        <p:spPr>
          <a:xfrm>
            <a:off x="456308" y="4731990"/>
            <a:ext cx="4420492" cy="273844"/>
          </a:xfrm>
        </p:spPr>
        <p:txBody>
          <a:bodyPr/>
          <a:lstStyle/>
          <a:p>
            <a:r>
              <a:rPr lang="it-IT"/>
              <a:t>Avv. Bruno Urbani – L’esecuzione dei contratti pubblici nel d.lgs. 36 del 2023 «Codice Appalti»</a:t>
            </a:r>
            <a:endParaRPr lang="it-IT" dirty="0"/>
          </a:p>
        </p:txBody>
      </p:sp>
      <p:sp>
        <p:nvSpPr>
          <p:cNvPr id="7" name="CasellaDiTesto 6">
            <a:extLst>
              <a:ext uri="{FF2B5EF4-FFF2-40B4-BE49-F238E27FC236}">
                <a16:creationId xmlns:a16="http://schemas.microsoft.com/office/drawing/2014/main" id="{265B06B8-9A03-2BF9-5124-5EC596773279}"/>
              </a:ext>
            </a:extLst>
          </p:cNvPr>
          <p:cNvSpPr txBox="1"/>
          <p:nvPr/>
        </p:nvSpPr>
        <p:spPr>
          <a:xfrm>
            <a:off x="6559083" y="1373893"/>
            <a:ext cx="1962944" cy="3046988"/>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Nel caso in cui l'esecuzione delle prestazioni affidate in subappalto sia oggetto di </a:t>
            </a:r>
            <a:r>
              <a:rPr lang="it-IT" b="1" dirty="0">
                <a:effectLst>
                  <a:outerShdw blurRad="38100" dist="38100" dir="2700000" algn="tl">
                    <a:srgbClr val="000000">
                      <a:alpha val="43137"/>
                    </a:srgbClr>
                  </a:outerShdw>
                </a:effectLst>
              </a:rPr>
              <a:t>ulteriore subappalto </a:t>
            </a:r>
            <a:r>
              <a:rPr lang="it-IT" dirty="0"/>
              <a:t>si applicano a quest'ultimo le stesse norme (incusa quella del CCNL) del subappaltatore.</a:t>
            </a:r>
          </a:p>
        </p:txBody>
      </p:sp>
    </p:spTree>
    <p:extLst>
      <p:ext uri="{BB962C8B-B14F-4D97-AF65-F5344CB8AC3E}">
        <p14:creationId xmlns:p14="http://schemas.microsoft.com/office/powerpoint/2010/main" val="7724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FCFF-7BA1-60C0-20FB-A1FE24E04D7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DCD16CF-2FBE-27CC-B6B4-F61BD3F11D57}"/>
              </a:ext>
            </a:extLst>
          </p:cNvPr>
          <p:cNvSpPr>
            <a:spLocks noGrp="1"/>
          </p:cNvSpPr>
          <p:nvPr>
            <p:ph type="title"/>
          </p:nvPr>
        </p:nvSpPr>
        <p:spPr/>
        <p:txBody>
          <a:bodyPr/>
          <a:lstStyle/>
          <a:p>
            <a:r>
              <a:rPr lang="it-IT" dirty="0"/>
              <a:t>Differenze penali </a:t>
            </a:r>
            <a:r>
              <a:rPr lang="it-IT" sz="2800" i="1" dirty="0"/>
              <a:t>(45.1ax126.1)</a:t>
            </a:r>
            <a:endParaRPr lang="it-IT" i="1" dirty="0"/>
          </a:p>
        </p:txBody>
      </p:sp>
      <p:sp>
        <p:nvSpPr>
          <p:cNvPr id="3" name="Segnaposto numero diapositiva 2">
            <a:extLst>
              <a:ext uri="{FF2B5EF4-FFF2-40B4-BE49-F238E27FC236}">
                <a16:creationId xmlns:a16="http://schemas.microsoft.com/office/drawing/2014/main" id="{E95C20C8-E6F3-A68E-3793-2C6E2285BA70}"/>
              </a:ext>
            </a:extLst>
          </p:cNvPr>
          <p:cNvSpPr>
            <a:spLocks noGrp="1"/>
          </p:cNvSpPr>
          <p:nvPr>
            <p:ph type="sldNum" sz="quarter" idx="12"/>
          </p:nvPr>
        </p:nvSpPr>
        <p:spPr/>
        <p:txBody>
          <a:bodyPr/>
          <a:lstStyle/>
          <a:p>
            <a:fld id="{A88A401D-FA7D-467D-AFBB-0B3BA40DF614}" type="slidenum">
              <a:rPr lang="it-IT" smtClean="0"/>
              <a:t>100</a:t>
            </a:fld>
            <a:endParaRPr lang="it-IT"/>
          </a:p>
        </p:txBody>
      </p:sp>
      <p:sp>
        <p:nvSpPr>
          <p:cNvPr id="4" name="Segnaposto piè di pagina 3">
            <a:extLst>
              <a:ext uri="{FF2B5EF4-FFF2-40B4-BE49-F238E27FC236}">
                <a16:creationId xmlns:a16="http://schemas.microsoft.com/office/drawing/2014/main" id="{84479A91-9CB7-CF86-4CB2-15A7AA06A6CA}"/>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graphicFrame>
        <p:nvGraphicFramePr>
          <p:cNvPr id="7" name="Tabella 6">
            <a:extLst>
              <a:ext uri="{FF2B5EF4-FFF2-40B4-BE49-F238E27FC236}">
                <a16:creationId xmlns:a16="http://schemas.microsoft.com/office/drawing/2014/main" id="{7DB12DCE-4528-8C13-06D9-2470FBCCF59C}"/>
              </a:ext>
            </a:extLst>
          </p:cNvPr>
          <p:cNvGraphicFramePr>
            <a:graphicFrameLocks noGrp="1"/>
          </p:cNvGraphicFramePr>
          <p:nvPr/>
        </p:nvGraphicFramePr>
        <p:xfrm>
          <a:off x="457200" y="1251267"/>
          <a:ext cx="8229600" cy="3291840"/>
        </p:xfrm>
        <a:graphic>
          <a:graphicData uri="http://schemas.openxmlformats.org/drawingml/2006/table">
            <a:tbl>
              <a:tblPr/>
              <a:tblGrid>
                <a:gridCol w="2743200">
                  <a:extLst>
                    <a:ext uri="{9D8B030D-6E8A-4147-A177-3AD203B41FA5}">
                      <a16:colId xmlns:a16="http://schemas.microsoft.com/office/drawing/2014/main" val="3062368225"/>
                    </a:ext>
                  </a:extLst>
                </a:gridCol>
                <a:gridCol w="2743200">
                  <a:extLst>
                    <a:ext uri="{9D8B030D-6E8A-4147-A177-3AD203B41FA5}">
                      <a16:colId xmlns:a16="http://schemas.microsoft.com/office/drawing/2014/main" val="376325733"/>
                    </a:ext>
                  </a:extLst>
                </a:gridCol>
                <a:gridCol w="2743200">
                  <a:extLst>
                    <a:ext uri="{9D8B030D-6E8A-4147-A177-3AD203B41FA5}">
                      <a16:colId xmlns:a16="http://schemas.microsoft.com/office/drawing/2014/main" val="1761757160"/>
                    </a:ext>
                  </a:extLst>
                </a:gridCol>
              </a:tblGrid>
              <a:tr h="0">
                <a:tc>
                  <a:txBody>
                    <a:bodyPr/>
                    <a:lstStyle/>
                    <a:p>
                      <a:r>
                        <a:rPr lang="it-IT" b="1" dirty="0">
                          <a:latin typeface="Aptos" panose="020B0004020202020204" pitchFamily="34" charset="0"/>
                        </a:rPr>
                        <a:t>Aspetto</a:t>
                      </a:r>
                      <a:endParaRPr lang="it-IT" dirty="0">
                        <a:latin typeface="Aptos" panose="020B0004020202020204" pitchFamily="34" charset="0"/>
                      </a:endParaRPr>
                    </a:p>
                  </a:txBody>
                  <a:tcPr anchor="ctr">
                    <a:lnL>
                      <a:noFill/>
                    </a:lnL>
                    <a:lnR>
                      <a:noFill/>
                    </a:lnR>
                    <a:lnT>
                      <a:noFill/>
                    </a:lnT>
                    <a:lnB>
                      <a:noFill/>
                    </a:lnB>
                    <a:solidFill>
                      <a:schemeClr val="bg2">
                        <a:lumMod val="90000"/>
                      </a:schemeClr>
                    </a:solidFill>
                  </a:tcPr>
                </a:tc>
                <a:tc>
                  <a:txBody>
                    <a:bodyPr/>
                    <a:lstStyle/>
                    <a:p>
                      <a:r>
                        <a:rPr lang="it-IT" b="1" dirty="0">
                          <a:latin typeface="Aptos" panose="020B0004020202020204" pitchFamily="34" charset="0"/>
                        </a:rPr>
                        <a:t>Vecchio testo</a:t>
                      </a:r>
                      <a:endParaRPr lang="it-IT" dirty="0">
                        <a:latin typeface="Aptos" panose="020B0004020202020204" pitchFamily="34" charset="0"/>
                      </a:endParaRPr>
                    </a:p>
                  </a:txBody>
                  <a:tcPr anchor="ctr">
                    <a:lnL>
                      <a:noFill/>
                    </a:lnL>
                    <a:lnR>
                      <a:noFill/>
                    </a:lnR>
                    <a:lnT>
                      <a:noFill/>
                    </a:lnT>
                    <a:lnB>
                      <a:noFill/>
                    </a:lnB>
                    <a:solidFill>
                      <a:schemeClr val="accent1">
                        <a:lumMod val="40000"/>
                        <a:lumOff val="60000"/>
                      </a:schemeClr>
                    </a:solidFill>
                  </a:tcPr>
                </a:tc>
                <a:tc>
                  <a:txBody>
                    <a:bodyPr/>
                    <a:lstStyle/>
                    <a:p>
                      <a:r>
                        <a:rPr lang="it-IT" b="1" dirty="0">
                          <a:latin typeface="Aptos" panose="020B0004020202020204" pitchFamily="34" charset="0"/>
                        </a:rPr>
                        <a:t>Nuovo testo</a:t>
                      </a:r>
                      <a:endParaRPr lang="it-IT" dirty="0">
                        <a:latin typeface="Aptos" panose="020B0004020202020204" pitchFamily="34" charset="0"/>
                      </a:endParaRPr>
                    </a:p>
                  </a:txBody>
                  <a:tcPr anchor="ctr">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469570947"/>
                  </a:ext>
                </a:extLst>
              </a:tr>
              <a:tr h="0">
                <a:tc>
                  <a:txBody>
                    <a:bodyPr/>
                    <a:lstStyle/>
                    <a:p>
                      <a:r>
                        <a:rPr lang="it-IT" b="1" dirty="0">
                          <a:latin typeface="Aptos" panose="020B0004020202020204" pitchFamily="34" charset="0"/>
                        </a:rPr>
                        <a:t>Penali giornaliere</a:t>
                      </a:r>
                      <a:endParaRPr lang="it-IT" dirty="0">
                        <a:latin typeface="Aptos" panose="020B0004020202020204" pitchFamily="34" charset="0"/>
                      </a:endParaRPr>
                    </a:p>
                  </a:txBody>
                  <a:tcPr anchor="ctr">
                    <a:lnL>
                      <a:noFill/>
                    </a:lnL>
                    <a:lnR>
                      <a:noFill/>
                    </a:lnR>
                    <a:lnT>
                      <a:noFill/>
                    </a:lnT>
                    <a:lnB>
                      <a:noFill/>
                    </a:lnB>
                    <a:solidFill>
                      <a:schemeClr val="bg2"/>
                    </a:solidFill>
                  </a:tcPr>
                </a:tc>
                <a:tc>
                  <a:txBody>
                    <a:bodyPr/>
                    <a:lstStyle/>
                    <a:p>
                      <a:r>
                        <a:rPr lang="it-IT" dirty="0">
                          <a:latin typeface="Aptos" panose="020B0004020202020204" pitchFamily="34" charset="0"/>
                        </a:rPr>
                        <a:t>0,3 ‰ - 1 ‰</a:t>
                      </a:r>
                    </a:p>
                  </a:txBody>
                  <a:tcPr anchor="ctr">
                    <a:lnL>
                      <a:noFill/>
                    </a:lnL>
                    <a:lnR>
                      <a:noFill/>
                    </a:lnR>
                    <a:lnT>
                      <a:noFill/>
                    </a:lnT>
                    <a:lnB>
                      <a:noFill/>
                    </a:lnB>
                    <a:solidFill>
                      <a:schemeClr val="accent1">
                        <a:lumMod val="20000"/>
                        <a:lumOff val="80000"/>
                      </a:schemeClr>
                    </a:solidFill>
                  </a:tcPr>
                </a:tc>
                <a:tc>
                  <a:txBody>
                    <a:bodyPr/>
                    <a:lstStyle/>
                    <a:p>
                      <a:r>
                        <a:rPr lang="it-IT" dirty="0">
                          <a:latin typeface="Aptos" panose="020B0004020202020204" pitchFamily="34" charset="0"/>
                        </a:rPr>
                        <a:t>0,5 ‰ - 1,5 ‰</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964123698"/>
                  </a:ext>
                </a:extLst>
              </a:tr>
              <a:tr h="0">
                <a:tc>
                  <a:txBody>
                    <a:bodyPr/>
                    <a:lstStyle/>
                    <a:p>
                      <a:r>
                        <a:rPr lang="it-IT" b="1" dirty="0">
                          <a:latin typeface="Aptos" panose="020B0004020202020204" pitchFamily="34" charset="0"/>
                        </a:rPr>
                        <a:t>Premi di accelerazione</a:t>
                      </a:r>
                      <a:endParaRPr lang="it-IT" dirty="0">
                        <a:latin typeface="Aptos" panose="020B0004020202020204" pitchFamily="34" charset="0"/>
                      </a:endParaRPr>
                    </a:p>
                  </a:txBody>
                  <a:tcPr anchor="ctr">
                    <a:lnL>
                      <a:noFill/>
                    </a:lnL>
                    <a:lnR>
                      <a:noFill/>
                    </a:lnR>
                    <a:lnT>
                      <a:noFill/>
                    </a:lnT>
                    <a:lnB>
                      <a:noFill/>
                    </a:lnB>
                    <a:solidFill>
                      <a:schemeClr val="bg2"/>
                    </a:solidFill>
                  </a:tcPr>
                </a:tc>
                <a:tc>
                  <a:txBody>
                    <a:bodyPr/>
                    <a:lstStyle/>
                    <a:p>
                      <a:r>
                        <a:rPr lang="it-IT" dirty="0">
                          <a:latin typeface="Aptos" panose="020B0004020202020204" pitchFamily="34" charset="0"/>
                        </a:rPr>
                        <a:t>Facoltativi ("può prevedere").</a:t>
                      </a:r>
                    </a:p>
                  </a:txBody>
                  <a:tcPr anchor="ctr">
                    <a:lnL>
                      <a:noFill/>
                    </a:lnL>
                    <a:lnR>
                      <a:noFill/>
                    </a:lnR>
                    <a:lnT>
                      <a:noFill/>
                    </a:lnT>
                    <a:lnB>
                      <a:noFill/>
                    </a:lnB>
                    <a:solidFill>
                      <a:schemeClr val="accent1">
                        <a:lumMod val="20000"/>
                        <a:lumOff val="80000"/>
                      </a:schemeClr>
                    </a:solidFill>
                  </a:tcPr>
                </a:tc>
                <a:tc>
                  <a:txBody>
                    <a:bodyPr/>
                    <a:lstStyle/>
                    <a:p>
                      <a:r>
                        <a:rPr lang="it-IT" dirty="0">
                          <a:latin typeface="Aptos" panose="020B0004020202020204" pitchFamily="34" charset="0"/>
                        </a:rPr>
                        <a:t>Obbligatori ("prevede").</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886260910"/>
                  </a:ext>
                </a:extLst>
              </a:tr>
              <a:tr h="0">
                <a:tc>
                  <a:txBody>
                    <a:bodyPr/>
                    <a:lstStyle/>
                    <a:p>
                      <a:r>
                        <a:rPr lang="it-IT" b="1" dirty="0">
                          <a:latin typeface="Aptos" panose="020B0004020202020204" pitchFamily="34" charset="0"/>
                        </a:rPr>
                        <a:t>Soglie progressive</a:t>
                      </a:r>
                      <a:endParaRPr lang="it-IT" dirty="0">
                        <a:latin typeface="Aptos" panose="020B0004020202020204" pitchFamily="34" charset="0"/>
                      </a:endParaRPr>
                    </a:p>
                  </a:txBody>
                  <a:tcPr anchor="ctr">
                    <a:lnL>
                      <a:noFill/>
                    </a:lnL>
                    <a:lnR>
                      <a:noFill/>
                    </a:lnR>
                    <a:lnT>
                      <a:noFill/>
                    </a:lnT>
                    <a:lnB>
                      <a:noFill/>
                    </a:lnB>
                    <a:solidFill>
                      <a:schemeClr val="bg2"/>
                    </a:solidFill>
                  </a:tcPr>
                </a:tc>
                <a:tc>
                  <a:txBody>
                    <a:bodyPr/>
                    <a:lstStyle/>
                    <a:p>
                      <a:r>
                        <a:rPr lang="it-IT" dirty="0">
                          <a:latin typeface="Aptos" panose="020B0004020202020204" pitchFamily="34" charset="0"/>
                        </a:rPr>
                        <a:t>Non previste.</a:t>
                      </a:r>
                    </a:p>
                  </a:txBody>
                  <a:tcPr anchor="ctr">
                    <a:lnL>
                      <a:noFill/>
                    </a:lnL>
                    <a:lnR>
                      <a:noFill/>
                    </a:lnR>
                    <a:lnT>
                      <a:noFill/>
                    </a:lnT>
                    <a:lnB>
                      <a:noFill/>
                    </a:lnB>
                    <a:solidFill>
                      <a:schemeClr val="accent1">
                        <a:lumMod val="20000"/>
                        <a:lumOff val="80000"/>
                      </a:schemeClr>
                    </a:solidFill>
                  </a:tcPr>
                </a:tc>
                <a:tc>
                  <a:txBody>
                    <a:bodyPr/>
                    <a:lstStyle/>
                    <a:p>
                      <a:r>
                        <a:rPr lang="it-IT" dirty="0">
                          <a:latin typeface="Aptos" panose="020B0004020202020204" pitchFamily="34" charset="0"/>
                        </a:rPr>
                        <a:t>Previste, con scaglioni temporali.</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498698321"/>
                  </a:ext>
                </a:extLst>
              </a:tr>
              <a:tr h="0">
                <a:tc>
                  <a:txBody>
                    <a:bodyPr/>
                    <a:lstStyle/>
                    <a:p>
                      <a:r>
                        <a:rPr lang="it-IT" b="1" dirty="0">
                          <a:latin typeface="Aptos" panose="020B0004020202020204" pitchFamily="34" charset="0"/>
                        </a:rPr>
                        <a:t>Requisiti di sicurezza</a:t>
                      </a:r>
                      <a:endParaRPr lang="it-IT" dirty="0">
                        <a:latin typeface="Aptos" panose="020B0004020202020204" pitchFamily="34" charset="0"/>
                      </a:endParaRPr>
                    </a:p>
                  </a:txBody>
                  <a:tcPr anchor="ctr">
                    <a:lnL>
                      <a:noFill/>
                    </a:lnL>
                    <a:lnR>
                      <a:noFill/>
                    </a:lnR>
                    <a:lnT>
                      <a:noFill/>
                    </a:lnT>
                    <a:lnB>
                      <a:noFill/>
                    </a:lnB>
                    <a:solidFill>
                      <a:schemeClr val="bg2"/>
                    </a:solidFill>
                  </a:tcPr>
                </a:tc>
                <a:tc>
                  <a:txBody>
                    <a:bodyPr/>
                    <a:lstStyle/>
                    <a:p>
                      <a:r>
                        <a:rPr lang="it-IT" dirty="0">
                          <a:latin typeface="Aptos" panose="020B0004020202020204" pitchFamily="34" charset="0"/>
                        </a:rPr>
                        <a:t>Non menzionati.</a:t>
                      </a:r>
                    </a:p>
                  </a:txBody>
                  <a:tcPr anchor="ctr">
                    <a:lnL>
                      <a:noFill/>
                    </a:lnL>
                    <a:lnR>
                      <a:noFill/>
                    </a:lnR>
                    <a:lnT>
                      <a:noFill/>
                    </a:lnT>
                    <a:lnB>
                      <a:noFill/>
                    </a:lnB>
                    <a:solidFill>
                      <a:schemeClr val="accent1">
                        <a:lumMod val="20000"/>
                        <a:lumOff val="80000"/>
                      </a:schemeClr>
                    </a:solidFill>
                  </a:tcPr>
                </a:tc>
                <a:tc>
                  <a:txBody>
                    <a:bodyPr/>
                    <a:lstStyle/>
                    <a:p>
                      <a:r>
                        <a:rPr lang="it-IT" dirty="0">
                          <a:latin typeface="Aptos" panose="020B0004020202020204" pitchFamily="34" charset="0"/>
                        </a:rPr>
                        <a:t>Obbligatori per l’erogazione del premio.</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61871989"/>
                  </a:ext>
                </a:extLst>
              </a:tr>
              <a:tr h="0">
                <a:tc>
                  <a:txBody>
                    <a:bodyPr/>
                    <a:lstStyle/>
                    <a:p>
                      <a:r>
                        <a:rPr lang="it-IT" b="1" dirty="0">
                          <a:latin typeface="Aptos" panose="020B0004020202020204" pitchFamily="34" charset="0"/>
                        </a:rPr>
                        <a:t>Servizi e forniture</a:t>
                      </a:r>
                      <a:endParaRPr lang="it-IT" dirty="0">
                        <a:latin typeface="Aptos" panose="020B0004020202020204" pitchFamily="34" charset="0"/>
                      </a:endParaRPr>
                    </a:p>
                  </a:txBody>
                  <a:tcPr anchor="ctr">
                    <a:lnL>
                      <a:noFill/>
                    </a:lnL>
                    <a:lnR>
                      <a:noFill/>
                    </a:lnR>
                    <a:lnT>
                      <a:noFill/>
                    </a:lnT>
                    <a:lnB>
                      <a:noFill/>
                    </a:lnB>
                    <a:solidFill>
                      <a:schemeClr val="bg2"/>
                    </a:solidFill>
                  </a:tcPr>
                </a:tc>
                <a:tc>
                  <a:txBody>
                    <a:bodyPr/>
                    <a:lstStyle/>
                    <a:p>
                      <a:r>
                        <a:rPr lang="it-IT" dirty="0">
                          <a:latin typeface="Aptos" panose="020B0004020202020204" pitchFamily="34" charset="0"/>
                        </a:rPr>
                        <a:t>Non previsti.</a:t>
                      </a:r>
                    </a:p>
                  </a:txBody>
                  <a:tcPr anchor="ctr">
                    <a:lnL>
                      <a:noFill/>
                    </a:lnL>
                    <a:lnR>
                      <a:noFill/>
                    </a:lnR>
                    <a:lnT>
                      <a:noFill/>
                    </a:lnT>
                    <a:lnB>
                      <a:noFill/>
                    </a:lnB>
                    <a:solidFill>
                      <a:schemeClr val="accent1">
                        <a:lumMod val="20000"/>
                        <a:lumOff val="80000"/>
                      </a:schemeClr>
                    </a:solidFill>
                  </a:tcPr>
                </a:tc>
                <a:tc>
                  <a:txBody>
                    <a:bodyPr/>
                    <a:lstStyle/>
                    <a:p>
                      <a:r>
                        <a:rPr lang="it-IT" dirty="0">
                          <a:latin typeface="Aptos" panose="020B0004020202020204" pitchFamily="34" charset="0"/>
                        </a:rPr>
                        <a:t>Premi estesi anche a servizi e forniture.</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186478164"/>
                  </a:ext>
                </a:extLst>
              </a:tr>
            </a:tbl>
          </a:graphicData>
        </a:graphic>
      </p:graphicFrame>
    </p:spTree>
    <p:extLst>
      <p:ext uri="{BB962C8B-B14F-4D97-AF65-F5344CB8AC3E}">
        <p14:creationId xmlns:p14="http://schemas.microsoft.com/office/powerpoint/2010/main" val="5292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8F7F6-E6AD-A1A5-91C2-0C4B3166EC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2A4E9D6-23B8-DB73-5869-B97811FA4C84}"/>
              </a:ext>
            </a:extLst>
          </p:cNvPr>
          <p:cNvSpPr>
            <a:spLocks noGrp="1"/>
          </p:cNvSpPr>
          <p:nvPr>
            <p:ph type="ctrTitle"/>
          </p:nvPr>
        </p:nvSpPr>
        <p:spPr/>
        <p:txBody>
          <a:bodyPr>
            <a:normAutofit/>
          </a:bodyPr>
          <a:lstStyle/>
          <a:p>
            <a:r>
              <a:rPr lang="it-IT" dirty="0"/>
              <a:t>Quesiti</a:t>
            </a:r>
          </a:p>
        </p:txBody>
      </p:sp>
      <p:sp>
        <p:nvSpPr>
          <p:cNvPr id="5" name="Sottotitolo 4">
            <a:extLst>
              <a:ext uri="{FF2B5EF4-FFF2-40B4-BE49-F238E27FC236}">
                <a16:creationId xmlns:a16="http://schemas.microsoft.com/office/drawing/2014/main" id="{C55E4C8A-1664-E4A6-1BD1-4EBE6672DFCB}"/>
              </a:ext>
            </a:extLst>
          </p:cNvPr>
          <p:cNvSpPr txBox="1">
            <a:spLocks noGrp="1"/>
          </p:cNvSpPr>
          <p:nvPr>
            <p:ph type="subTitle" idx="1"/>
          </p:nvPr>
        </p:nvSpPr>
        <p:spPr>
          <a:prstGeom prst="rect">
            <a:avLst/>
          </a:prstGeom>
          <a:noFill/>
        </p:spPr>
        <p:txBody>
          <a:bodyPr wrap="square" rtlCol="0">
            <a:spAutoFit/>
          </a:bodyPr>
          <a:lstStyle/>
          <a:p>
            <a:r>
              <a:rPr lang="it-IT" sz="2400" b="1" dirty="0">
                <a:solidFill>
                  <a:srgbClr val="FF0000"/>
                </a:solidFill>
                <a:effectLst>
                  <a:outerShdw blurRad="38100" dist="38100" dir="2700000" algn="tl">
                    <a:srgbClr val="000000">
                      <a:alpha val="43137"/>
                    </a:srgbClr>
                  </a:outerShdw>
                </a:effectLst>
              </a:rPr>
              <a:t>Grazie per l’attenzione</a:t>
            </a:r>
          </a:p>
        </p:txBody>
      </p:sp>
      <p:sp>
        <p:nvSpPr>
          <p:cNvPr id="4" name="Segnaposto numero diapositiva 3">
            <a:extLst>
              <a:ext uri="{FF2B5EF4-FFF2-40B4-BE49-F238E27FC236}">
                <a16:creationId xmlns:a16="http://schemas.microsoft.com/office/drawing/2014/main" id="{9338BF23-646D-BBBF-9FE1-07B778544E64}"/>
              </a:ext>
            </a:extLst>
          </p:cNvPr>
          <p:cNvSpPr>
            <a:spLocks noGrp="1"/>
          </p:cNvSpPr>
          <p:nvPr>
            <p:ph type="sldNum" sz="quarter" idx="12"/>
          </p:nvPr>
        </p:nvSpPr>
        <p:spPr/>
        <p:txBody>
          <a:bodyPr/>
          <a:lstStyle/>
          <a:p>
            <a:fld id="{A88A401D-FA7D-467D-AFBB-0B3BA40DF614}" type="slidenum">
              <a:rPr lang="it-IT" smtClean="0"/>
              <a:t>101</a:t>
            </a:fld>
            <a:endParaRPr lang="it-IT"/>
          </a:p>
        </p:txBody>
      </p:sp>
      <p:sp>
        <p:nvSpPr>
          <p:cNvPr id="8" name="Segnaposto piè di pagina 4">
            <a:extLst>
              <a:ext uri="{FF2B5EF4-FFF2-40B4-BE49-F238E27FC236}">
                <a16:creationId xmlns:a16="http://schemas.microsoft.com/office/drawing/2014/main" id="{B96B41AE-F31B-AF4B-0229-AC563B4D38EA}"/>
              </a:ext>
            </a:extLst>
          </p:cNvPr>
          <p:cNvSpPr txBox="1">
            <a:spLocks/>
          </p:cNvSpPr>
          <p:nvPr/>
        </p:nvSpPr>
        <p:spPr>
          <a:xfrm>
            <a:off x="5364088" y="4637800"/>
            <a:ext cx="3568216" cy="273844"/>
          </a:xfrm>
          <a:prstGeom prst="rect">
            <a:avLst/>
          </a:prstGeom>
        </p:spPr>
        <p:txBody>
          <a:bodyPr vert="horz" lIns="91440" tIns="45720" rIns="91440" bIns="45720" rtlCol="0" anchor="ctr"/>
          <a:lstStyle>
            <a:defPPr>
              <a:defRPr lang="it-IT"/>
            </a:defPPr>
            <a:lvl1pPr marL="0" algn="l" defTabSz="914400" rtl="0" eaLnBrk="1" latinLnBrk="0" hangingPunct="1">
              <a:defRPr lang="it-IT" sz="1099"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Avv. Bruno Urbani – Direzione Opere Pubbliche ANCE</a:t>
            </a:r>
          </a:p>
        </p:txBody>
      </p:sp>
    </p:spTree>
    <p:extLst>
      <p:ext uri="{BB962C8B-B14F-4D97-AF65-F5344CB8AC3E}">
        <p14:creationId xmlns:p14="http://schemas.microsoft.com/office/powerpoint/2010/main" val="38557923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E8D3-C78A-1AD8-F411-63C3607BB95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67B8873-D806-F467-2663-6CD15D8AA00D}"/>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102</a:t>
            </a:fld>
            <a:endParaRPr lang="it-IT" dirty="0">
              <a:effectLst/>
            </a:endParaRPr>
          </a:p>
        </p:txBody>
      </p:sp>
      <p:grpSp>
        <p:nvGrpSpPr>
          <p:cNvPr id="10" name="Gruppo 9">
            <a:extLst>
              <a:ext uri="{FF2B5EF4-FFF2-40B4-BE49-F238E27FC236}">
                <a16:creationId xmlns:a16="http://schemas.microsoft.com/office/drawing/2014/main" id="{05BFDF40-563A-43F2-8064-B43C4F29BFFB}"/>
              </a:ext>
            </a:extLst>
          </p:cNvPr>
          <p:cNvGrpSpPr/>
          <p:nvPr/>
        </p:nvGrpSpPr>
        <p:grpSpPr>
          <a:xfrm>
            <a:off x="395510" y="366211"/>
            <a:ext cx="8352980" cy="3826640"/>
            <a:chOff x="527347" y="680305"/>
            <a:chExt cx="11137306" cy="5102186"/>
          </a:xfrm>
        </p:grpSpPr>
        <p:sp>
          <p:nvSpPr>
            <p:cNvPr id="6" name="CasellaDiTesto 5">
              <a:extLst>
                <a:ext uri="{FF2B5EF4-FFF2-40B4-BE49-F238E27FC236}">
                  <a16:creationId xmlns:a16="http://schemas.microsoft.com/office/drawing/2014/main" id="{D28E2666-1D65-A00E-3D12-E6B2E8F3A381}"/>
                </a:ext>
              </a:extLst>
            </p:cNvPr>
            <p:cNvSpPr txBox="1"/>
            <p:nvPr/>
          </p:nvSpPr>
          <p:spPr>
            <a:xfrm>
              <a:off x="527347" y="1766429"/>
              <a:ext cx="11137306" cy="3385542"/>
            </a:xfrm>
            <a:prstGeom prst="rect">
              <a:avLst/>
            </a:prstGeom>
            <a:noFill/>
          </p:spPr>
          <p:txBody>
            <a:bodyPr wrap="square">
              <a:spAutoFit/>
            </a:bodyPr>
            <a:lstStyle/>
            <a:p>
              <a:pPr algn="just" defTabSz="685800">
                <a:spcAft>
                  <a:spcPts val="900"/>
                </a:spcAft>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In tema di PPP, viene riscritta la disciplina per l’affidamento in concessione di lavori o servizi mediante </a:t>
              </a:r>
              <a:r>
                <a:rPr lang="it-IT" sz="1200" b="1" dirty="0">
                  <a:solidFill>
                    <a:srgbClr val="376092"/>
                  </a:solidFill>
                  <a:latin typeface="Segoe UI" panose="020B0502040204020203" pitchFamily="34" charset="0"/>
                  <a:ea typeface="Times New Roman" panose="02020603050405020304" pitchFamily="18" charset="0"/>
                  <a:cs typeface="Segoe UI" panose="020B0502040204020203" pitchFamily="34" charset="0"/>
                </a:rPr>
                <a:t>finanza di progetto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(art. 57, Correttivo e art. 193, Codice). Il nuovo testo rende più immediata la distinzione tra la finanza di progetto su iniziativa privata e quella su iniziativa dell’ente concedente. Tuttavia, appare notevolmente aumentata la complessità della procedura, soprattutto nella fase di valutazione delle proposte da parte degli Enti concedenti.</a:t>
              </a:r>
            </a:p>
            <a:p>
              <a:pPr algn="just" defTabSz="685800">
                <a:spcAft>
                  <a:spcPts val="900"/>
                </a:spcAft>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Tra le principali novità si evidenzia:</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l’introduzione di un </a:t>
              </a:r>
              <a:r>
                <a:rPr lang="it-IT" sz="1200" b="1" dirty="0">
                  <a:solidFill>
                    <a:srgbClr val="376092"/>
                  </a:solidFill>
                  <a:latin typeface="Segoe UI" panose="020B0502040204020203" pitchFamily="34" charset="0"/>
                  <a:cs typeface="Segoe UI" panose="020B0502040204020203" pitchFamily="34" charset="0"/>
                </a:rPr>
                <a:t>progetto di fattibilità a contenuto ridotto per la finanza di progetto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a:t>
              </a:r>
              <a:r>
                <a:rPr lang="it-IT" sz="1200" dirty="0" err="1">
                  <a:solidFill>
                    <a:prstClr val="black"/>
                  </a:solidFill>
                  <a:latin typeface="Segoe UI" panose="020B0502040204020203" pitchFamily="34" charset="0"/>
                  <a:ea typeface="Times New Roman" panose="02020603050405020304" pitchFamily="18" charset="0"/>
                  <a:cs typeface="Segoe UI" panose="020B0502040204020203" pitchFamily="34" charset="0"/>
                </a:rPr>
                <a:t>All</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I.7, art. 6 bis), al fine di alleggerire gli importanti oneri iniziali della proposta e rendere più agevole avanzare idee progettuali;</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la previsione, in caso di iniziativa privata, di una </a:t>
              </a:r>
              <a:r>
                <a:rPr lang="it-IT" sz="1200" b="1" dirty="0">
                  <a:solidFill>
                    <a:srgbClr val="376092"/>
                  </a:solidFill>
                  <a:latin typeface="Segoe UI" panose="020B0502040204020203" pitchFamily="34" charset="0"/>
                  <a:cs typeface="Segoe UI" panose="020B0502040204020203" pitchFamily="34" charset="0"/>
                </a:rPr>
                <a:t>manifestazione preliminare di interesse</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con la quale gli “aspiranti” promotori possono richiedere all’ente concedente informazioni e dati necessari per la predisposizione della proposta;</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la previsione di una </a:t>
              </a:r>
              <a:r>
                <a:rPr lang="it-IT" sz="1200" b="1" dirty="0">
                  <a:solidFill>
                    <a:srgbClr val="376092"/>
                  </a:solidFill>
                  <a:latin typeface="Segoe UI" panose="020B0502040204020203" pitchFamily="34" charset="0"/>
                  <a:cs typeface="Segoe UI" panose="020B0502040204020203" pitchFamily="34" charset="0"/>
                </a:rPr>
                <a:t>fase preliminare di valutazione comparativa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tra la proposta del promotore e quelle pervenute da altri operatori;</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cs typeface="Segoe UI" panose="020B0502040204020203" pitchFamily="34" charset="0"/>
                </a:rPr>
                <a:t>l’</a:t>
              </a:r>
              <a:r>
                <a:rPr lang="it-IT" sz="1200" b="1" dirty="0">
                  <a:solidFill>
                    <a:srgbClr val="376092"/>
                  </a:solidFill>
                  <a:latin typeface="Segoe UI" panose="020B0502040204020203" pitchFamily="34" charset="0"/>
                  <a:cs typeface="Segoe UI" panose="020B0502040204020203" pitchFamily="34" charset="0"/>
                </a:rPr>
                <a:t>estensione del diritto di prelazione</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tradizionalmente riservato al promotore, anche agli altri proponenti.</a:t>
              </a:r>
            </a:p>
          </p:txBody>
        </p:sp>
        <p:sp>
          <p:nvSpPr>
            <p:cNvPr id="3" name="Rettangolo 2">
              <a:extLst>
                <a:ext uri="{FF2B5EF4-FFF2-40B4-BE49-F238E27FC236}">
                  <a16:creationId xmlns:a16="http://schemas.microsoft.com/office/drawing/2014/main" id="{DD7DE947-1F70-B0F3-009F-9B5B3FAF5C49}"/>
                </a:ext>
              </a:extLst>
            </p:cNvPr>
            <p:cNvSpPr/>
            <p:nvPr/>
          </p:nvSpPr>
          <p:spPr>
            <a:xfrm>
              <a:off x="527347" y="1166949"/>
              <a:ext cx="11137306" cy="4615542"/>
            </a:xfrm>
            <a:prstGeom prst="rect">
              <a:avLst/>
            </a:prstGeom>
            <a:noFill/>
            <a:ln w="25400">
              <a:solidFill>
                <a:srgbClr val="376092"/>
              </a:solidFill>
            </a:ln>
          </p:spPr>
          <p:txBody>
            <a:bodyPr wrap="square" lIns="0" tIns="0" rIns="0" bIns="0" rtlCol="0" anchor="ctr"/>
            <a:lstStyle/>
            <a:p>
              <a:pPr algn="ctr"/>
              <a:endParaRPr lang="it-IT" sz="1350"/>
            </a:p>
          </p:txBody>
        </p:sp>
        <p:sp>
          <p:nvSpPr>
            <p:cNvPr id="7" name="Rettangolo con angoli arrotondati 6">
              <a:extLst>
                <a:ext uri="{FF2B5EF4-FFF2-40B4-BE49-F238E27FC236}">
                  <a16:creationId xmlns:a16="http://schemas.microsoft.com/office/drawing/2014/main" id="{BA0EAAF3-1E1F-806D-4AA6-FECE8CDFE574}"/>
                </a:ext>
              </a:extLst>
            </p:cNvPr>
            <p:cNvSpPr/>
            <p:nvPr/>
          </p:nvSpPr>
          <p:spPr>
            <a:xfrm>
              <a:off x="706074" y="680305"/>
              <a:ext cx="2496312" cy="786384"/>
            </a:xfrm>
            <a:prstGeom prst="roundRect">
              <a:avLst/>
            </a:prstGeom>
            <a:solidFill>
              <a:srgbClr val="C6D9F1"/>
            </a:solidFill>
          </p:spPr>
          <p:txBody>
            <a:bodyPr wrap="square" lIns="0" tIns="0" rIns="0" bIns="0" rtlCol="0" anchor="ctr"/>
            <a:lstStyle/>
            <a:p>
              <a:pPr algn="ctr"/>
              <a:r>
                <a:rPr lang="it-IT" sz="1350" b="1" dirty="0">
                  <a:solidFill>
                    <a:srgbClr val="376092"/>
                  </a:solidFill>
                  <a:latin typeface="Segoe UI" panose="020B0502040204020203" pitchFamily="34" charset="0"/>
                  <a:cs typeface="Segoe UI" panose="020B0502040204020203" pitchFamily="34" charset="0"/>
                </a:rPr>
                <a:t>PPP</a:t>
              </a:r>
              <a:endParaRPr lang="it-IT" sz="1350" dirty="0"/>
            </a:p>
          </p:txBody>
        </p:sp>
      </p:grpSp>
    </p:spTree>
    <p:extLst>
      <p:ext uri="{BB962C8B-B14F-4D97-AF65-F5344CB8AC3E}">
        <p14:creationId xmlns:p14="http://schemas.microsoft.com/office/powerpoint/2010/main" val="40960718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7891-A7F4-5F15-A629-E6451D71623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5D8498C-3226-9E3D-BD0A-7EB5AF0769E5}"/>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103</a:t>
            </a:fld>
            <a:endParaRPr lang="it-IT" dirty="0">
              <a:effectLst/>
            </a:endParaRPr>
          </a:p>
        </p:txBody>
      </p:sp>
      <p:grpSp>
        <p:nvGrpSpPr>
          <p:cNvPr id="10" name="Gruppo 9">
            <a:extLst>
              <a:ext uri="{FF2B5EF4-FFF2-40B4-BE49-F238E27FC236}">
                <a16:creationId xmlns:a16="http://schemas.microsoft.com/office/drawing/2014/main" id="{C2D56AA3-11EA-8124-3594-B77C0CD944C0}"/>
              </a:ext>
            </a:extLst>
          </p:cNvPr>
          <p:cNvGrpSpPr/>
          <p:nvPr/>
        </p:nvGrpSpPr>
        <p:grpSpPr>
          <a:xfrm>
            <a:off x="395511" y="366211"/>
            <a:ext cx="8440672" cy="4394808"/>
            <a:chOff x="527347" y="680305"/>
            <a:chExt cx="11254229" cy="5859745"/>
          </a:xfrm>
        </p:grpSpPr>
        <p:sp>
          <p:nvSpPr>
            <p:cNvPr id="6" name="CasellaDiTesto 5">
              <a:extLst>
                <a:ext uri="{FF2B5EF4-FFF2-40B4-BE49-F238E27FC236}">
                  <a16:creationId xmlns:a16="http://schemas.microsoft.com/office/drawing/2014/main" id="{F069E35F-8FAA-C51D-6F89-C53CF4E28396}"/>
                </a:ext>
              </a:extLst>
            </p:cNvPr>
            <p:cNvSpPr txBox="1"/>
            <p:nvPr/>
          </p:nvSpPr>
          <p:spPr>
            <a:xfrm>
              <a:off x="527347" y="1492514"/>
              <a:ext cx="11057854" cy="5047536"/>
            </a:xfrm>
            <a:prstGeom prst="rect">
              <a:avLst/>
            </a:prstGeom>
            <a:noFill/>
          </p:spPr>
          <p:txBody>
            <a:bodyPr wrap="square">
              <a:spAutoFit/>
            </a:bodyPr>
            <a:lstStyle/>
            <a:p>
              <a:pPr marL="214313" indent="-214313" algn="just" defTabSz="685800">
                <a:spcAft>
                  <a:spcPts val="900"/>
                </a:spcAft>
                <a:buClr>
                  <a:srgbClr val="376092"/>
                </a:buClr>
                <a:buFont typeface="Wingdings" panose="05000000000000000000" pitchFamily="2" charset="2"/>
                <a:buChar char="§"/>
                <a:defRPr/>
              </a:pPr>
              <a:r>
                <a:rPr lang="it-IT" sz="1200" dirty="0">
                  <a:solidFill>
                    <a:prstClr val="black"/>
                  </a:solidFill>
                  <a:latin typeface="Segoe UI" panose="020B0502040204020203" pitchFamily="34" charset="0"/>
                  <a:cs typeface="Segoe UI" panose="020B0502040204020203" pitchFamily="34" charset="0"/>
                </a:rPr>
                <a:t>In relazione a tale istituto, viene</a:t>
              </a:r>
            </a:p>
            <a:p>
              <a:pPr marL="557213" lvl="1" indent="-214313" algn="just" defTabSz="685800">
                <a:spcAft>
                  <a:spcPts val="900"/>
                </a:spcAft>
                <a:buFontTx/>
                <a:buChar char="-"/>
                <a:defRPr/>
              </a:pPr>
              <a:r>
                <a:rPr lang="it-IT" sz="975" dirty="0">
                  <a:solidFill>
                    <a:prstClr val="black"/>
                  </a:solidFill>
                  <a:latin typeface="Segoe UI" panose="020B0502040204020203" pitchFamily="34" charset="0"/>
                  <a:cs typeface="Segoe UI" panose="020B0502040204020203" pitchFamily="34" charset="0"/>
                </a:rPr>
                <a:t>c</a:t>
              </a:r>
              <a:r>
                <a:rPr lang="it-IT" sz="975" dirty="0" err="1">
                  <a:solidFill>
                    <a:prstClr val="black"/>
                  </a:solidFill>
                  <a:latin typeface="Segoe UI" panose="020B0502040204020203" pitchFamily="34" charset="0"/>
                  <a:cs typeface="Segoe UI" panose="020B0502040204020203" pitchFamily="34" charset="0"/>
                </a:rPr>
                <a:t>hiarita</a:t>
              </a:r>
              <a:r>
                <a:rPr lang="it-IT" sz="975" dirty="0">
                  <a:solidFill>
                    <a:prstClr val="black"/>
                  </a:solidFill>
                  <a:latin typeface="Segoe UI" panose="020B0502040204020203" pitchFamily="34" charset="0"/>
                  <a:cs typeface="Segoe UI" panose="020B0502040204020203" pitchFamily="34" charset="0"/>
                </a:rPr>
                <a:t> la sua applicazione </a:t>
              </a:r>
              <a:r>
                <a:rPr lang="it-IT" sz="975" dirty="0">
                  <a:latin typeface="Segoe UI" panose="020B0502040204020203" pitchFamily="34" charset="0"/>
                  <a:cs typeface="Segoe UI" panose="020B0502040204020203" pitchFamily="34" charset="0"/>
                </a:rPr>
                <a:t>ad appalti e </a:t>
              </a:r>
              <a:r>
                <a:rPr lang="it-IT" sz="975" b="1" dirty="0">
                  <a:solidFill>
                    <a:srgbClr val="376092"/>
                  </a:solidFill>
                  <a:latin typeface="Segoe UI" panose="020B0502040204020203" pitchFamily="34" charset="0"/>
                  <a:cs typeface="Segoe UI" panose="020B0502040204020203" pitchFamily="34" charset="0"/>
                </a:rPr>
                <a:t>concessioni </a:t>
              </a:r>
              <a:r>
                <a:rPr lang="it-IT" sz="975" dirty="0">
                  <a:solidFill>
                    <a:prstClr val="black"/>
                  </a:solidFill>
                  <a:latin typeface="Segoe UI" panose="020B0502040204020203" pitchFamily="34" charset="0"/>
                  <a:cs typeface="Segoe UI" panose="020B0502040204020203" pitchFamily="34" charset="0"/>
                </a:rPr>
                <a:t>(art. 62, Correttivo e art. 215, co 1, Codice); </a:t>
              </a:r>
            </a:p>
            <a:p>
              <a:pPr marL="557213" lvl="1" indent="-214313" algn="just">
                <a:spcAft>
                  <a:spcPts val="900"/>
                </a:spcAft>
                <a:buFontTx/>
                <a:buChar char="-"/>
                <a:defRPr/>
              </a:pPr>
              <a:r>
                <a:rPr lang="it-IT" sz="975" dirty="0">
                  <a:solidFill>
                    <a:prstClr val="black"/>
                  </a:solidFill>
                  <a:latin typeface="Segoe UI" panose="020B0502040204020203" pitchFamily="34" charset="0"/>
                  <a:cs typeface="Segoe UI" panose="020B0502040204020203" pitchFamily="34" charset="0"/>
                </a:rPr>
                <a:t>disposto che il CCT garantisca </a:t>
              </a:r>
              <a:r>
                <a:rPr lang="it-IT" sz="975" b="1" dirty="0">
                  <a:solidFill>
                    <a:srgbClr val="376092"/>
                  </a:solidFill>
                  <a:latin typeface="Segoe UI" panose="020B0502040204020203" pitchFamily="34" charset="0"/>
                  <a:cs typeface="Segoe UI" panose="020B0502040204020203" pitchFamily="34" charset="0"/>
                </a:rPr>
                <a:t>«indipendenza di giudizio e valutazione» </a:t>
              </a:r>
              <a:r>
                <a:rPr lang="it-IT" sz="975" dirty="0">
                  <a:solidFill>
                    <a:prstClr val="black"/>
                  </a:solidFill>
                  <a:latin typeface="Segoe UI" panose="020B0502040204020203" pitchFamily="34" charset="0"/>
                  <a:cs typeface="Segoe UI" panose="020B0502040204020203" pitchFamily="34" charset="0"/>
                </a:rPr>
                <a:t>(art. 62, Correttivo e art. 215, co 1, Codice); </a:t>
              </a:r>
            </a:p>
            <a:p>
              <a:pPr marL="557213" lvl="1" indent="-214313" algn="just">
                <a:spcAft>
                  <a:spcPts val="900"/>
                </a:spcAft>
                <a:buFontTx/>
                <a:buChar char="-"/>
                <a:defRPr/>
              </a:pPr>
              <a:r>
                <a:rPr lang="it-IT" sz="975" dirty="0">
                  <a:solidFill>
                    <a:prstClr val="black"/>
                  </a:solidFill>
                  <a:latin typeface="Segoe UI" panose="020B0502040204020203" pitchFamily="34" charset="0"/>
                  <a:cs typeface="Segoe UI" panose="020B0502040204020203" pitchFamily="34" charset="0"/>
                </a:rPr>
                <a:t>chiarito che il collegio «esprime pareri o adotta determinazioni eventualmente aventi valore di lodo contrattuale ai sensi dell’articolo 808-ter del codice di procedura civile»</a:t>
              </a:r>
            </a:p>
            <a:p>
              <a:pPr marL="557213" lvl="1" indent="-214313" algn="just">
                <a:spcAft>
                  <a:spcPts val="900"/>
                </a:spcAft>
                <a:buFontTx/>
                <a:buChar char="-"/>
                <a:defRPr/>
              </a:pPr>
              <a:r>
                <a:rPr lang="it-IT" sz="975" dirty="0">
                  <a:solidFill>
                    <a:prstClr val="black"/>
                  </a:solidFill>
                  <a:latin typeface="Segoe UI" panose="020B0502040204020203" pitchFamily="34" charset="0"/>
                  <a:cs typeface="Segoe UI" panose="020B0502040204020203" pitchFamily="34" charset="0"/>
                </a:rPr>
                <a:t>previsto l’obbligo di acquisizione del parere o, su concorde richiesta delle parti, di una determinazione del Collegio nei casi di iscrizione di </a:t>
              </a:r>
              <a:r>
                <a:rPr lang="it-IT" sz="975" b="1" dirty="0">
                  <a:solidFill>
                    <a:srgbClr val="376092"/>
                  </a:solidFill>
                  <a:latin typeface="Segoe UI" panose="020B0502040204020203" pitchFamily="34" charset="0"/>
                  <a:cs typeface="Segoe UI" panose="020B0502040204020203" pitchFamily="34" charset="0"/>
                </a:rPr>
                <a:t>riserve, di proposte di variante e in relazione ad ogni altra disputa tecnica o controversia che insorga durante l’esecuzione di un contratto di lavori “sopra-soglia</a:t>
              </a:r>
              <a:r>
                <a:rPr lang="it-IT" sz="975" dirty="0">
                  <a:solidFill>
                    <a:srgbClr val="376092"/>
                  </a:solidFill>
                  <a:latin typeface="Segoe UI" panose="020B0502040204020203" pitchFamily="34" charset="0"/>
                  <a:cs typeface="Segoe UI" panose="020B0502040204020203" pitchFamily="34" charset="0"/>
                </a:rPr>
                <a:t>”</a:t>
              </a:r>
              <a:r>
                <a:rPr lang="it-IT" sz="975" dirty="0">
                  <a:solidFill>
                    <a:prstClr val="black"/>
                  </a:solidFill>
                  <a:latin typeface="Segoe UI" panose="020B0502040204020203" pitchFamily="34" charset="0"/>
                  <a:cs typeface="Segoe UI" panose="020B0502040204020203" pitchFamily="34" charset="0"/>
                </a:rPr>
                <a:t>, nonché in caso di </a:t>
              </a:r>
              <a:r>
                <a:rPr lang="it-IT" sz="975" b="1" dirty="0">
                  <a:solidFill>
                    <a:srgbClr val="376092"/>
                  </a:solidFill>
                  <a:latin typeface="Segoe UI" panose="020B0502040204020203" pitchFamily="34" charset="0"/>
                  <a:cs typeface="Segoe UI" panose="020B0502040204020203" pitchFamily="34" charset="0"/>
                </a:rPr>
                <a:t>risoluzione contrattuale</a:t>
              </a:r>
              <a:r>
                <a:rPr lang="it-IT" sz="975" dirty="0">
                  <a:solidFill>
                    <a:prstClr val="black"/>
                  </a:solidFill>
                  <a:latin typeface="Segoe UI" panose="020B0502040204020203" pitchFamily="34" charset="0"/>
                  <a:cs typeface="Segoe UI" panose="020B0502040204020203" pitchFamily="34" charset="0"/>
                </a:rPr>
                <a:t>; se le parti convengono altresì che le determinazioni del collegio assumono natura di lodo contrattuale, è preclusa l’esperibilità dell’accordo bonario per la decisione sulle riserve; (art. 63, Correttivo e art. 216, co 1, Codice)</a:t>
              </a:r>
            </a:p>
            <a:p>
              <a:pPr marL="557213" lvl="1" indent="-214313" algn="just" defTabSz="685800">
                <a:spcAft>
                  <a:spcPts val="900"/>
                </a:spcAft>
                <a:buFontTx/>
                <a:buChar char="-"/>
                <a:defRPr/>
              </a:pPr>
              <a:r>
                <a:rPr lang="it-IT" sz="975" b="1" dirty="0">
                  <a:solidFill>
                    <a:srgbClr val="376092"/>
                  </a:solidFill>
                  <a:latin typeface="Segoe UI" panose="020B0502040204020203" pitchFamily="34" charset="0"/>
                  <a:cs typeface="Segoe UI" panose="020B0502040204020203" pitchFamily="34" charset="0"/>
                </a:rPr>
                <a:t>esclusa la possibilità che la pronuncia del CCT assuma natura di lodo arbitrale </a:t>
              </a:r>
              <a:r>
                <a:rPr lang="it-IT" sz="975" dirty="0">
                  <a:solidFill>
                    <a:prstClr val="black"/>
                  </a:solidFill>
                  <a:latin typeface="Segoe UI" panose="020B0502040204020203" pitchFamily="34" charset="0"/>
                  <a:cs typeface="Segoe UI" panose="020B0502040204020203" pitchFamily="34" charset="0"/>
                </a:rPr>
                <a:t>nei casi in cui è richiesta una pronuncia sulla </a:t>
              </a:r>
              <a:r>
                <a:rPr lang="it-IT" sz="975" b="1" dirty="0">
                  <a:solidFill>
                    <a:srgbClr val="376092"/>
                  </a:solidFill>
                  <a:latin typeface="Segoe UI" panose="020B0502040204020203" pitchFamily="34" charset="0"/>
                  <a:cs typeface="Segoe UI" panose="020B0502040204020203" pitchFamily="34" charset="0"/>
                </a:rPr>
                <a:t>risoluzione contrattuale</a:t>
              </a:r>
              <a:r>
                <a:rPr lang="it-IT" sz="975" dirty="0">
                  <a:solidFill>
                    <a:prstClr val="black"/>
                  </a:solidFill>
                  <a:latin typeface="Segoe UI" panose="020B0502040204020203" pitchFamily="34" charset="0"/>
                  <a:cs typeface="Segoe UI" panose="020B0502040204020203" pitchFamily="34" charset="0"/>
                </a:rPr>
                <a:t>, oltre che alla già prevista ipotesi di parere sulla sospensione coattiva o sulle modalità di prosecuzione dei lavori (art. 64, Correttivo e art. 217, co 1, Codice);</a:t>
              </a:r>
            </a:p>
            <a:p>
              <a:pPr marL="557213" lvl="1" indent="-214313" algn="just" defTabSz="685800">
                <a:spcAft>
                  <a:spcPts val="900"/>
                </a:spcAft>
                <a:buFontTx/>
                <a:buChar char="-"/>
                <a:defRPr/>
              </a:pPr>
              <a:r>
                <a:rPr lang="it-IT" sz="975" dirty="0">
                  <a:solidFill>
                    <a:prstClr val="black"/>
                  </a:solidFill>
                  <a:latin typeface="Segoe UI" panose="020B0502040204020203" pitchFamily="34" charset="0"/>
                  <a:cs typeface="Segoe UI" panose="020B0502040204020203" pitchFamily="34" charset="0"/>
                </a:rPr>
                <a:t>p</a:t>
              </a:r>
              <a:r>
                <a:rPr lang="it-IT" sz="975" dirty="0" err="1">
                  <a:solidFill>
                    <a:prstClr val="black"/>
                  </a:solidFill>
                  <a:latin typeface="Segoe UI" panose="020B0502040204020203" pitchFamily="34" charset="0"/>
                  <a:cs typeface="Segoe UI" panose="020B0502040204020203" pitchFamily="34" charset="0"/>
                </a:rPr>
                <a:t>recisato</a:t>
              </a:r>
              <a:r>
                <a:rPr lang="it-IT" sz="975" dirty="0">
                  <a:solidFill>
                    <a:prstClr val="black"/>
                  </a:solidFill>
                  <a:latin typeface="Segoe UI" panose="020B0502040204020203" pitchFamily="34" charset="0"/>
                  <a:cs typeface="Segoe UI" panose="020B0502040204020203" pitchFamily="34" charset="0"/>
                </a:rPr>
                <a:t> che il contratto si considera eseguito alla data della sottoscrizione dell’atto di collaudo o regolare esecuzione, salvo che non sussistano </a:t>
              </a:r>
              <a:r>
                <a:rPr lang="it-IT" sz="975" b="1" dirty="0">
                  <a:solidFill>
                    <a:srgbClr val="376092"/>
                  </a:solidFill>
                  <a:latin typeface="Segoe UI" panose="020B0502040204020203" pitchFamily="34" charset="0"/>
                  <a:cs typeface="Segoe UI" panose="020B0502040204020203" pitchFamily="34" charset="0"/>
                </a:rPr>
                <a:t>riserve o altre richieste in merito al collaudo medesimo</a:t>
              </a:r>
              <a:r>
                <a:rPr lang="it-IT" sz="975" dirty="0">
                  <a:solidFill>
                    <a:prstClr val="black"/>
                  </a:solidFill>
                  <a:latin typeface="Segoe UI" panose="020B0502040204020203" pitchFamily="34" charset="0"/>
                  <a:cs typeface="Segoe UI" panose="020B0502040204020203" pitchFamily="34" charset="0"/>
                </a:rPr>
                <a:t>; in quest’ultimo caso, il collegio è sciolto con l’adozione della relativa pronuncia (art. 65, Correttivo e art. 219, Codice); </a:t>
              </a:r>
            </a:p>
            <a:p>
              <a:pPr marL="557213" lvl="1" indent="-214313" algn="just" defTabSz="685800">
                <a:spcAft>
                  <a:spcPts val="900"/>
                </a:spcAft>
                <a:buFontTx/>
                <a:buChar char="-"/>
                <a:defRPr/>
              </a:pPr>
              <a:r>
                <a:rPr lang="it-IT" sz="975" dirty="0">
                  <a:solidFill>
                    <a:prstClr val="black"/>
                  </a:solidFill>
                  <a:latin typeface="Segoe UI" panose="020B0502040204020203" pitchFamily="34" charset="0"/>
                  <a:cs typeface="Segoe UI" panose="020B0502040204020203" pitchFamily="34" charset="0"/>
                </a:rPr>
                <a:t>disposto che le disposizioni di cui agli articoli da 215 a 219 e dell’Allegato V.2, la cui entrata in vigore coincide con la data di entrata in vigore del provvedimento in commento</a:t>
              </a:r>
              <a:r>
                <a:rPr lang="it-IT" sz="975" b="1" dirty="0">
                  <a:solidFill>
                    <a:prstClr val="black"/>
                  </a:solidFill>
                  <a:latin typeface="Segoe UI" panose="020B0502040204020203" pitchFamily="34" charset="0"/>
                  <a:cs typeface="Segoe UI" panose="020B0502040204020203" pitchFamily="34" charset="0"/>
                </a:rPr>
                <a:t>, </a:t>
              </a:r>
              <a:r>
                <a:rPr lang="it-IT" sz="975" b="1" dirty="0">
                  <a:solidFill>
                    <a:srgbClr val="376092"/>
                  </a:solidFill>
                  <a:latin typeface="Segoe UI" panose="020B0502040204020203" pitchFamily="34" charset="0"/>
                  <a:cs typeface="Segoe UI" panose="020B0502040204020203" pitchFamily="34" charset="0"/>
                </a:rPr>
                <a:t>si applicano anche ai collegi già costituiti ed operanti alla medesima data, in assenza di una espressa volontà contraria delle parti  </a:t>
              </a:r>
              <a:r>
                <a:rPr lang="it-IT" sz="975" dirty="0">
                  <a:solidFill>
                    <a:prstClr val="black"/>
                  </a:solidFill>
                  <a:latin typeface="Segoe UI" panose="020B0502040204020203" pitchFamily="34" charset="0"/>
                  <a:cs typeface="Segoe UI" panose="020B0502040204020203" pitchFamily="34" charset="0"/>
                </a:rPr>
                <a:t>(art. 70, Correttivo e art. 225-bis, Codice).</a:t>
              </a:r>
            </a:p>
          </p:txBody>
        </p:sp>
        <p:sp>
          <p:nvSpPr>
            <p:cNvPr id="3" name="Rettangolo 2">
              <a:extLst>
                <a:ext uri="{FF2B5EF4-FFF2-40B4-BE49-F238E27FC236}">
                  <a16:creationId xmlns:a16="http://schemas.microsoft.com/office/drawing/2014/main" id="{F54552C7-0688-05F5-81B9-5C5B9DDA8697}"/>
                </a:ext>
              </a:extLst>
            </p:cNvPr>
            <p:cNvSpPr/>
            <p:nvPr/>
          </p:nvSpPr>
          <p:spPr>
            <a:xfrm>
              <a:off x="564818" y="1329731"/>
              <a:ext cx="11216758" cy="5168069"/>
            </a:xfrm>
            <a:prstGeom prst="rect">
              <a:avLst/>
            </a:prstGeom>
            <a:noFill/>
            <a:ln w="25400">
              <a:solidFill>
                <a:srgbClr val="376092"/>
              </a:solidFill>
            </a:ln>
          </p:spPr>
          <p:txBody>
            <a:bodyPr wrap="square" lIns="0" tIns="0" rIns="0" bIns="0" rtlCol="0" anchor="ctr"/>
            <a:lstStyle/>
            <a:p>
              <a:pPr algn="ctr" defTabSz="685800">
                <a:defRPr/>
              </a:pPr>
              <a:endParaRPr lang="it-IT" sz="1350">
                <a:solidFill>
                  <a:prstClr val="black"/>
                </a:solidFill>
                <a:latin typeface="Calibri"/>
              </a:endParaRPr>
            </a:p>
          </p:txBody>
        </p:sp>
        <p:sp>
          <p:nvSpPr>
            <p:cNvPr id="7" name="Rettangolo con angoli arrotondati 6">
              <a:extLst>
                <a:ext uri="{FF2B5EF4-FFF2-40B4-BE49-F238E27FC236}">
                  <a16:creationId xmlns:a16="http://schemas.microsoft.com/office/drawing/2014/main" id="{125D9951-56AF-0642-8041-38204E5A11C2}"/>
                </a:ext>
              </a:extLst>
            </p:cNvPr>
            <p:cNvSpPr/>
            <p:nvPr/>
          </p:nvSpPr>
          <p:spPr>
            <a:xfrm>
              <a:off x="706074" y="680305"/>
              <a:ext cx="3683046" cy="786384"/>
            </a:xfrm>
            <a:prstGeom prst="roundRect">
              <a:avLst/>
            </a:prstGeom>
            <a:solidFill>
              <a:srgbClr val="C6D9F1"/>
            </a:solidFill>
          </p:spPr>
          <p:txBody>
            <a:bodyPr wrap="square" lIns="0" tIns="0" rIns="0" bIns="0" rtlCol="0" anchor="ctr"/>
            <a:lstStyle/>
            <a:p>
              <a:pPr algn="ctr" defTabSz="685800">
                <a:defRPr/>
              </a:pPr>
              <a:r>
                <a:rPr lang="it-IT" sz="1350" b="1" dirty="0">
                  <a:solidFill>
                    <a:srgbClr val="1F497D"/>
                  </a:solidFill>
                  <a:latin typeface="Segoe UI" panose="020B0502040204020203" pitchFamily="34" charset="0"/>
                  <a:ea typeface="Calibri" panose="020F0502020204030204" pitchFamily="34" charset="0"/>
                  <a:cs typeface="Segoe UI" panose="020B0502040204020203" pitchFamily="34" charset="0"/>
                </a:rPr>
                <a:t>Collegio Consultivo Tecnico (CCT)</a:t>
              </a:r>
            </a:p>
          </p:txBody>
        </p:sp>
      </p:grpSp>
      <p:sp>
        <p:nvSpPr>
          <p:cNvPr id="4" name="CasellaDiTesto 3">
            <a:extLst>
              <a:ext uri="{FF2B5EF4-FFF2-40B4-BE49-F238E27FC236}">
                <a16:creationId xmlns:a16="http://schemas.microsoft.com/office/drawing/2014/main" id="{273C22DB-97F0-A07D-FD4E-122813F4B1FE}"/>
              </a:ext>
            </a:extLst>
          </p:cNvPr>
          <p:cNvSpPr txBox="1"/>
          <p:nvPr/>
        </p:nvSpPr>
        <p:spPr>
          <a:xfrm>
            <a:off x="5733191" y="4607245"/>
            <a:ext cx="850392" cy="276999"/>
          </a:xfrm>
          <a:prstGeom prst="rect">
            <a:avLst/>
          </a:prstGeom>
          <a:noFill/>
        </p:spPr>
        <p:txBody>
          <a:bodyPr wrap="square" rtlCol="0">
            <a:spAutoFit/>
          </a:bodyPr>
          <a:lstStyle/>
          <a:p>
            <a:pPr defTabSz="685800">
              <a:defRPr/>
            </a:pPr>
            <a:r>
              <a:rPr lang="it-IT" sz="1200" dirty="0">
                <a:solidFill>
                  <a:prstClr val="black"/>
                </a:solidFill>
                <a:latin typeface="Segoe UI" panose="020B0502040204020203" pitchFamily="34" charset="0"/>
                <a:ea typeface="MS Mincho" panose="02020609040205080304" pitchFamily="49" charset="-128"/>
                <a:cs typeface="Segoe UI" panose="020B0502040204020203" pitchFamily="34" charset="0"/>
              </a:rPr>
              <a:t>…</a:t>
            </a:r>
            <a:r>
              <a:rPr lang="it-IT" sz="1200" i="1" dirty="0">
                <a:solidFill>
                  <a:prstClr val="black"/>
                </a:solidFill>
                <a:latin typeface="Segoe UI" panose="020B0502040204020203" pitchFamily="34" charset="0"/>
                <a:ea typeface="MS Mincho" panose="02020609040205080304" pitchFamily="49" charset="-128"/>
                <a:cs typeface="Segoe UI" panose="020B0502040204020203" pitchFamily="34" charset="0"/>
              </a:rPr>
              <a:t>segue</a:t>
            </a:r>
            <a:r>
              <a:rPr lang="it-IT" sz="1200" dirty="0">
                <a:solidFill>
                  <a:prstClr val="black"/>
                </a:solidFill>
                <a:latin typeface="Segoe UI" panose="020B0502040204020203" pitchFamily="34" charset="0"/>
                <a:ea typeface="MS Mincho" panose="02020609040205080304" pitchFamily="49" charset="-128"/>
                <a:cs typeface="Segoe UI" panose="020B0502040204020203" pitchFamily="34" charset="0"/>
              </a:rPr>
              <a:t>…</a:t>
            </a:r>
            <a:endParaRPr lang="it-IT" sz="1350" dirty="0">
              <a:solidFill>
                <a:srgbClr val="002060"/>
              </a:solidFill>
              <a:latin typeface="Segoe UI" panose="020B0502040204020203" pitchFamily="34" charset="0"/>
              <a:ea typeface="MS Mincho" panose="02020609040205080304" pitchFamily="49" charset="-128"/>
              <a:cs typeface="Segoe UI" panose="020B0502040204020203" pitchFamily="34" charset="0"/>
            </a:endParaRPr>
          </a:p>
        </p:txBody>
      </p:sp>
    </p:spTree>
    <p:extLst>
      <p:ext uri="{BB962C8B-B14F-4D97-AF65-F5344CB8AC3E}">
        <p14:creationId xmlns:p14="http://schemas.microsoft.com/office/powerpoint/2010/main" val="41132153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7634-85B0-7F36-D771-A4DC6933D7C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B72623E-B8D2-C5FF-9019-5D4815A230BE}"/>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104</a:t>
            </a:fld>
            <a:endParaRPr lang="it-IT" dirty="0">
              <a:effectLst/>
            </a:endParaRPr>
          </a:p>
        </p:txBody>
      </p:sp>
      <p:grpSp>
        <p:nvGrpSpPr>
          <p:cNvPr id="10" name="Gruppo 9">
            <a:extLst>
              <a:ext uri="{FF2B5EF4-FFF2-40B4-BE49-F238E27FC236}">
                <a16:creationId xmlns:a16="http://schemas.microsoft.com/office/drawing/2014/main" id="{D38E7696-FC62-8DFE-D2F0-48BD503E3CD4}"/>
              </a:ext>
            </a:extLst>
          </p:cNvPr>
          <p:cNvGrpSpPr/>
          <p:nvPr/>
        </p:nvGrpSpPr>
        <p:grpSpPr>
          <a:xfrm>
            <a:off x="395510" y="366211"/>
            <a:ext cx="8352980" cy="4088223"/>
            <a:chOff x="527347" y="680305"/>
            <a:chExt cx="11137306" cy="5450964"/>
          </a:xfrm>
        </p:grpSpPr>
        <p:sp>
          <p:nvSpPr>
            <p:cNvPr id="6" name="CasellaDiTesto 5">
              <a:extLst>
                <a:ext uri="{FF2B5EF4-FFF2-40B4-BE49-F238E27FC236}">
                  <a16:creationId xmlns:a16="http://schemas.microsoft.com/office/drawing/2014/main" id="{FDE764F3-93D1-4FA1-725E-26F771EFCD2D}"/>
                </a:ext>
              </a:extLst>
            </p:cNvPr>
            <p:cNvSpPr txBox="1"/>
            <p:nvPr/>
          </p:nvSpPr>
          <p:spPr>
            <a:xfrm>
              <a:off x="527347" y="1541878"/>
              <a:ext cx="11137306" cy="4493537"/>
            </a:xfrm>
            <a:prstGeom prst="rect">
              <a:avLst/>
            </a:prstGeom>
            <a:noFill/>
          </p:spPr>
          <p:txBody>
            <a:bodyPr wrap="square">
              <a:spAutoFit/>
            </a:bodyPr>
            <a:lstStyle/>
            <a:p>
              <a:pPr marL="214313" indent="-214313" algn="just" defTabSz="685800">
                <a:spcAft>
                  <a:spcPts val="900"/>
                </a:spcAft>
                <a:buClr>
                  <a:srgbClr val="376092"/>
                </a:buClr>
                <a:buFont typeface="Wingdings" panose="05000000000000000000" pitchFamily="2" charset="2"/>
                <a:buChar char="§"/>
                <a:defRPr/>
              </a:pPr>
              <a:r>
                <a:rPr lang="it-IT" sz="1050" dirty="0">
                  <a:solidFill>
                    <a:prstClr val="black"/>
                  </a:solidFill>
                  <a:latin typeface="Segoe UI" panose="020B0502040204020203" pitchFamily="34" charset="0"/>
                  <a:cs typeface="Segoe UI" panose="020B0502040204020203" pitchFamily="34" charset="0"/>
                </a:rPr>
                <a:t>In relazione </a:t>
              </a:r>
              <a:r>
                <a:rPr lang="it-IT" sz="1050" b="1" dirty="0">
                  <a:solidFill>
                    <a:srgbClr val="376092"/>
                  </a:solidFill>
                  <a:latin typeface="Segoe UI" panose="020B0502040204020203" pitchFamily="34" charset="0"/>
                  <a:cs typeface="Segoe UI" panose="020B0502040204020203" pitchFamily="34" charset="0"/>
                </a:rPr>
                <a:t>all’Allegato V.2 </a:t>
              </a:r>
              <a:r>
                <a:rPr lang="it-IT" sz="1050" dirty="0">
                  <a:solidFill>
                    <a:prstClr val="black"/>
                  </a:solidFill>
                  <a:latin typeface="Segoe UI" panose="020B0502040204020203" pitchFamily="34" charset="0"/>
                  <a:cs typeface="Segoe UI" panose="020B0502040204020203" pitchFamily="34" charset="0"/>
                </a:rPr>
                <a:t>(art. 94, Correttivo), che regola le modalità di costituzione di costituzione del Collegio, vengono apportate le seguenti modifiche: </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previsto che, fermo restando il diritto dei componenti a ricevere un compenso a carico delle parti proporzionato al valore dell'opera, al numero, alla qualità e alla tempestività delle determinazioni assunte, </a:t>
              </a:r>
              <a:r>
                <a:rPr lang="it-IT" sz="1050" b="1" dirty="0">
                  <a:solidFill>
                    <a:srgbClr val="376092"/>
                  </a:solidFill>
                  <a:latin typeface="Segoe UI" panose="020B0502040204020203" pitchFamily="34" charset="0"/>
                  <a:ea typeface="Times New Roman" panose="02020603050405020304" pitchFamily="18" charset="0"/>
                  <a:cs typeface="Segoe UI" panose="020B0502040204020203" pitchFamily="34" charset="0"/>
                </a:rPr>
                <a:t>la parte fissa del compenso del Collegio non può superare gli importi definiti dall’articolo 6, co 7-bis, del dl 76/2020 </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e, in ogni caso, la parte fissa del compenso del collegio non può superare:</a:t>
              </a:r>
            </a:p>
            <a:p>
              <a:pPr marL="942975" lvl="2" indent="-257175" algn="just" defTabSz="685800">
                <a:spcAft>
                  <a:spcPts val="900"/>
                </a:spcAft>
                <a:buFont typeface="+mj-lt"/>
                <a:buAutoNum type="alphaLcParenR"/>
                <a:defRPr/>
              </a:pP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in caso di collegio consultivo tecnico composto da </a:t>
              </a:r>
              <a:r>
                <a:rPr lang="it-IT" sz="1050" b="1" dirty="0">
                  <a:solidFill>
                    <a:srgbClr val="376092"/>
                  </a:solidFill>
                  <a:latin typeface="Segoe UI" panose="020B0502040204020203" pitchFamily="34" charset="0"/>
                  <a:ea typeface="Times New Roman" panose="02020603050405020304" pitchFamily="18" charset="0"/>
                  <a:cs typeface="Segoe UI" panose="020B0502040204020203" pitchFamily="34" charset="0"/>
                </a:rPr>
                <a:t>tre componenti</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l’importo pari allo 0,02 per cento per la parte del valore dell’appalto eccedente 1000 milioni di euro;</a:t>
              </a:r>
            </a:p>
            <a:p>
              <a:pPr marL="942975" lvl="2" indent="-257175" algn="just" defTabSz="685800">
                <a:spcAft>
                  <a:spcPts val="900"/>
                </a:spcAft>
                <a:buFont typeface="+mj-lt"/>
                <a:buAutoNum type="alphaLcParenR"/>
                <a:defRPr/>
              </a:pP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in caso di collegio consultivo tecnico composto da </a:t>
              </a:r>
              <a:r>
                <a:rPr lang="it-IT" sz="1050" b="1" dirty="0">
                  <a:solidFill>
                    <a:srgbClr val="376092"/>
                  </a:solidFill>
                  <a:latin typeface="Segoe UI" panose="020B0502040204020203" pitchFamily="34" charset="0"/>
                  <a:ea typeface="Times New Roman" panose="02020603050405020304" pitchFamily="18" charset="0"/>
                  <a:cs typeface="Segoe UI" panose="020B0502040204020203" pitchFamily="34" charset="0"/>
                </a:rPr>
                <a:t>cinque componenti</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l’importo pari allo 0,03 per cento per la parte del valore dell’appalto eccedente 1000 milioni di euro (art. 1 co 4);</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confermata la previsione generale secondo cui </a:t>
              </a:r>
              <a:r>
                <a:rPr lang="it-IT" sz="1050" b="1" dirty="0">
                  <a:solidFill>
                    <a:srgbClr val="376092"/>
                  </a:solidFill>
                  <a:latin typeface="Segoe UI" panose="020B0502040204020203" pitchFamily="34" charset="0"/>
                  <a:ea typeface="Times New Roman" panose="02020603050405020304" pitchFamily="18" charset="0"/>
                  <a:cs typeface="Segoe UI" panose="020B0502040204020203" pitchFamily="34" charset="0"/>
                </a:rPr>
                <a:t>il compenso complessivo spettante al collegio non può superare il triplo della parte fissa</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(art. 1, co 5);</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introdotto il diritto dei </a:t>
              </a:r>
              <a:r>
                <a:rPr lang="it-IT" sz="1050" dirty="0">
                  <a:solidFill>
                    <a:prstClr val="black"/>
                  </a:solidFill>
                  <a:latin typeface="Segoe UI" panose="020B0502040204020203" pitchFamily="34" charset="0"/>
                  <a:ea typeface="Arial" panose="020B0604020202020204" pitchFamily="34" charset="0"/>
                  <a:cs typeface="Segoe UI" panose="020B0502040204020203" pitchFamily="34" charset="0"/>
                </a:rPr>
                <a:t>componenti </a:t>
              </a:r>
              <a:r>
                <a:rPr lang="it-IT" sz="1050" dirty="0">
                  <a:solidFill>
                    <a:srgbClr val="376092"/>
                  </a:solidFill>
                  <a:latin typeface="Segoe UI" panose="020B0502040204020203" pitchFamily="34" charset="0"/>
                  <a:ea typeface="Arial" panose="020B0604020202020204" pitchFamily="34" charset="0"/>
                  <a:cs typeface="Segoe UI" panose="020B0502040204020203" pitchFamily="34" charset="0"/>
                </a:rPr>
                <a:t>ad un rimborso delle </a:t>
              </a:r>
              <a:r>
                <a:rPr lang="it-IT" sz="1050" b="1" dirty="0">
                  <a:solidFill>
                    <a:srgbClr val="376092"/>
                  </a:solidFill>
                  <a:latin typeface="Segoe UI" panose="020B0502040204020203" pitchFamily="34" charset="0"/>
                  <a:ea typeface="Arial" panose="020B0604020202020204" pitchFamily="34" charset="0"/>
                  <a:cs typeface="Segoe UI" panose="020B0502040204020203" pitchFamily="34" charset="0"/>
                </a:rPr>
                <a:t>spese a carattere non remunerativo </a:t>
              </a:r>
              <a:r>
                <a:rPr lang="it-IT" sz="1050" dirty="0">
                  <a:solidFill>
                    <a:prstClr val="black"/>
                  </a:solidFill>
                  <a:latin typeface="Segoe UI" panose="020B0502040204020203" pitchFamily="34" charset="0"/>
                  <a:ea typeface="Arial" panose="020B0604020202020204" pitchFamily="34" charset="0"/>
                  <a:cs typeface="Segoe UI" panose="020B0502040204020203" pitchFamily="34" charset="0"/>
                </a:rPr>
                <a:t>(</a:t>
              </a:r>
              <a:r>
                <a:rPr lang="it-IT" sz="1050" dirty="0" err="1">
                  <a:solidFill>
                    <a:prstClr val="black"/>
                  </a:solidFill>
                  <a:latin typeface="Segoe UI" panose="020B0502040204020203" pitchFamily="34" charset="0"/>
                  <a:ea typeface="Arial" panose="020B0604020202020204" pitchFamily="34" charset="0"/>
                  <a:cs typeface="Segoe UI" panose="020B0502040204020203" pitchFamily="34" charset="0"/>
                </a:rPr>
                <a:t>All</a:t>
              </a:r>
              <a:r>
                <a:rPr lang="it-IT" sz="1050" dirty="0">
                  <a:solidFill>
                    <a:prstClr val="black"/>
                  </a:solidFill>
                  <a:latin typeface="Segoe UI" panose="020B0502040204020203" pitchFamily="34" charset="0"/>
                  <a:ea typeface="Arial" panose="020B0604020202020204" pitchFamily="34" charset="0"/>
                  <a:cs typeface="Segoe UI" panose="020B0502040204020203" pitchFamily="34" charset="0"/>
                </a:rPr>
                <a:t>. V.2, art. 1 co 5);</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precisato che la </a:t>
              </a:r>
              <a:r>
                <a:rPr lang="it-IT" sz="1050" b="1" dirty="0">
                  <a:solidFill>
                    <a:srgbClr val="376092"/>
                  </a:solidFill>
                  <a:latin typeface="Segoe UI" panose="020B0502040204020203" pitchFamily="34" charset="0"/>
                  <a:cs typeface="Segoe UI" panose="020B0502040204020203" pitchFamily="34" charset="0"/>
                </a:rPr>
                <a:t>causa di incompatibilità </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relativa </a:t>
              </a:r>
              <a:r>
                <a:rPr lang="it-IT" sz="1050" b="1" dirty="0">
                  <a:solidFill>
                    <a:srgbClr val="376092"/>
                  </a:solidFill>
                  <a:latin typeface="Segoe UI" panose="020B0502040204020203" pitchFamily="34" charset="0"/>
                  <a:cs typeface="Segoe UI" panose="020B0502040204020203" pitchFamily="34" charset="0"/>
                </a:rPr>
                <a:t>all’aver svolto attività di collaborazione nel campo giuridico, amministrativo o economico per una delle parti, con riferimento ai lavori o servizi oggetto dell’affidamento</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è riferita esclusivamente al </a:t>
              </a:r>
              <a:r>
                <a:rPr lang="it-IT" sz="1050" b="1" dirty="0">
                  <a:solidFill>
                    <a:srgbClr val="376092"/>
                  </a:solidFill>
                  <a:latin typeface="Segoe UI" panose="020B0502040204020203" pitchFamily="34" charset="0"/>
                  <a:cs typeface="Segoe UI" panose="020B0502040204020203" pitchFamily="34" charset="0"/>
                </a:rPr>
                <a:t>presidente del Collegio</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e non agli altri membri (</a:t>
              </a:r>
              <a:r>
                <a:rPr lang="it-IT" sz="1050" dirty="0" err="1">
                  <a:solidFill>
                    <a:prstClr val="black"/>
                  </a:solidFill>
                  <a:latin typeface="Segoe UI" panose="020B0502040204020203" pitchFamily="34" charset="0"/>
                  <a:ea typeface="Times New Roman" panose="02020603050405020304" pitchFamily="18" charset="0"/>
                  <a:cs typeface="Segoe UI" panose="020B0502040204020203" pitchFamily="34" charset="0"/>
                </a:rPr>
                <a:t>all</a:t>
              </a:r>
              <a:r>
                <a:rPr lang="it-IT" sz="105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V.2, art. 2, co 3, lett. c)</a:t>
              </a:r>
            </a:p>
          </p:txBody>
        </p:sp>
        <p:sp>
          <p:nvSpPr>
            <p:cNvPr id="3" name="Rettangolo 2">
              <a:extLst>
                <a:ext uri="{FF2B5EF4-FFF2-40B4-BE49-F238E27FC236}">
                  <a16:creationId xmlns:a16="http://schemas.microsoft.com/office/drawing/2014/main" id="{C9EAD7A3-F077-D23B-06B0-216A1FBD4FC4}"/>
                </a:ext>
              </a:extLst>
            </p:cNvPr>
            <p:cNvSpPr/>
            <p:nvPr/>
          </p:nvSpPr>
          <p:spPr>
            <a:xfrm>
              <a:off x="527347" y="1166948"/>
              <a:ext cx="11137306" cy="4964321"/>
            </a:xfrm>
            <a:prstGeom prst="rect">
              <a:avLst/>
            </a:prstGeom>
            <a:noFill/>
            <a:ln w="25400">
              <a:solidFill>
                <a:srgbClr val="376092"/>
              </a:solidFill>
            </a:ln>
          </p:spPr>
          <p:txBody>
            <a:bodyPr wrap="square" lIns="0" tIns="0" rIns="0" bIns="0" rtlCol="0" anchor="ctr"/>
            <a:lstStyle/>
            <a:p>
              <a:pPr algn="ctr" defTabSz="685800">
                <a:defRPr/>
              </a:pPr>
              <a:endParaRPr lang="it-IT" sz="1350">
                <a:solidFill>
                  <a:prstClr val="black"/>
                </a:solidFill>
                <a:latin typeface="Calibri"/>
              </a:endParaRPr>
            </a:p>
          </p:txBody>
        </p:sp>
        <p:sp>
          <p:nvSpPr>
            <p:cNvPr id="7" name="Rettangolo con angoli arrotondati 6">
              <a:extLst>
                <a:ext uri="{FF2B5EF4-FFF2-40B4-BE49-F238E27FC236}">
                  <a16:creationId xmlns:a16="http://schemas.microsoft.com/office/drawing/2014/main" id="{0F489052-CB2E-06E7-9C0B-ED0F36461A61}"/>
                </a:ext>
              </a:extLst>
            </p:cNvPr>
            <p:cNvSpPr/>
            <p:nvPr/>
          </p:nvSpPr>
          <p:spPr>
            <a:xfrm>
              <a:off x="706074" y="680305"/>
              <a:ext cx="3683046" cy="786384"/>
            </a:xfrm>
            <a:prstGeom prst="roundRect">
              <a:avLst/>
            </a:prstGeom>
            <a:solidFill>
              <a:srgbClr val="C6D9F1"/>
            </a:solidFill>
          </p:spPr>
          <p:txBody>
            <a:bodyPr wrap="square" lIns="0" tIns="0" rIns="0" bIns="0" rtlCol="0" anchor="ctr"/>
            <a:lstStyle/>
            <a:p>
              <a:pPr algn="ctr" defTabSz="685800">
                <a:defRPr/>
              </a:pPr>
              <a:r>
                <a:rPr lang="it-IT" sz="1350" b="1" dirty="0">
                  <a:solidFill>
                    <a:srgbClr val="1F497D"/>
                  </a:solidFill>
                  <a:latin typeface="Segoe UI" panose="020B0502040204020203" pitchFamily="34" charset="0"/>
                  <a:ea typeface="Calibri" panose="020F0502020204030204" pitchFamily="34" charset="0"/>
                  <a:cs typeface="Segoe UI" panose="020B0502040204020203" pitchFamily="34" charset="0"/>
                </a:rPr>
                <a:t>Collegio Consultivo Tecnico (CCT)</a:t>
              </a:r>
            </a:p>
          </p:txBody>
        </p:sp>
      </p:grpSp>
      <p:sp>
        <p:nvSpPr>
          <p:cNvPr id="4" name="CasellaDiTesto 3">
            <a:extLst>
              <a:ext uri="{FF2B5EF4-FFF2-40B4-BE49-F238E27FC236}">
                <a16:creationId xmlns:a16="http://schemas.microsoft.com/office/drawing/2014/main" id="{51E7CE15-7039-5F81-4377-D7D430C497B8}"/>
              </a:ext>
            </a:extLst>
          </p:cNvPr>
          <p:cNvSpPr txBox="1"/>
          <p:nvPr/>
        </p:nvSpPr>
        <p:spPr>
          <a:xfrm>
            <a:off x="7838694" y="4138465"/>
            <a:ext cx="850392" cy="276999"/>
          </a:xfrm>
          <a:prstGeom prst="rect">
            <a:avLst/>
          </a:prstGeom>
          <a:noFill/>
        </p:spPr>
        <p:txBody>
          <a:bodyPr wrap="square" rtlCol="0">
            <a:spAutoFit/>
          </a:bodyPr>
          <a:lstStyle/>
          <a:p>
            <a:pPr defTabSz="685800">
              <a:defRPr/>
            </a:pPr>
            <a:r>
              <a:rPr lang="it-IT" sz="1200" dirty="0">
                <a:solidFill>
                  <a:prstClr val="black"/>
                </a:solidFill>
                <a:latin typeface="Segoe UI" panose="020B0502040204020203" pitchFamily="34" charset="0"/>
                <a:ea typeface="MS Mincho" panose="02020609040205080304" pitchFamily="49" charset="-128"/>
                <a:cs typeface="Segoe UI" panose="020B0502040204020203" pitchFamily="34" charset="0"/>
              </a:rPr>
              <a:t>…</a:t>
            </a:r>
            <a:r>
              <a:rPr lang="it-IT" sz="1200" i="1" dirty="0">
                <a:solidFill>
                  <a:prstClr val="black"/>
                </a:solidFill>
                <a:latin typeface="Segoe UI" panose="020B0502040204020203" pitchFamily="34" charset="0"/>
                <a:ea typeface="MS Mincho" panose="02020609040205080304" pitchFamily="49" charset="-128"/>
                <a:cs typeface="Segoe UI" panose="020B0502040204020203" pitchFamily="34" charset="0"/>
              </a:rPr>
              <a:t>segue</a:t>
            </a:r>
            <a:r>
              <a:rPr lang="it-IT" sz="1200" dirty="0">
                <a:solidFill>
                  <a:prstClr val="black"/>
                </a:solidFill>
                <a:latin typeface="Segoe UI" panose="020B0502040204020203" pitchFamily="34" charset="0"/>
                <a:ea typeface="MS Mincho" panose="02020609040205080304" pitchFamily="49" charset="-128"/>
                <a:cs typeface="Segoe UI" panose="020B0502040204020203" pitchFamily="34" charset="0"/>
              </a:rPr>
              <a:t>…</a:t>
            </a:r>
            <a:endParaRPr lang="it-IT" sz="1350" dirty="0">
              <a:solidFill>
                <a:srgbClr val="002060"/>
              </a:solidFill>
              <a:latin typeface="Segoe UI" panose="020B0502040204020203" pitchFamily="34" charset="0"/>
              <a:ea typeface="MS Mincho" panose="02020609040205080304" pitchFamily="49" charset="-128"/>
              <a:cs typeface="Segoe UI" panose="020B0502040204020203" pitchFamily="34" charset="0"/>
            </a:endParaRPr>
          </a:p>
        </p:txBody>
      </p:sp>
    </p:spTree>
    <p:extLst>
      <p:ext uri="{BB962C8B-B14F-4D97-AF65-F5344CB8AC3E}">
        <p14:creationId xmlns:p14="http://schemas.microsoft.com/office/powerpoint/2010/main" val="23363609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359D-C898-9C36-E594-05B2B58A8D7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1119FB-2B20-70A3-7C6E-99016719A8EB}"/>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105</a:t>
            </a:fld>
            <a:endParaRPr lang="it-IT" dirty="0">
              <a:effectLst/>
            </a:endParaRPr>
          </a:p>
        </p:txBody>
      </p:sp>
      <p:grpSp>
        <p:nvGrpSpPr>
          <p:cNvPr id="10" name="Gruppo 9">
            <a:extLst>
              <a:ext uri="{FF2B5EF4-FFF2-40B4-BE49-F238E27FC236}">
                <a16:creationId xmlns:a16="http://schemas.microsoft.com/office/drawing/2014/main" id="{72A328AB-B49D-1787-8590-6B52DD7C2450}"/>
              </a:ext>
            </a:extLst>
          </p:cNvPr>
          <p:cNvGrpSpPr/>
          <p:nvPr/>
        </p:nvGrpSpPr>
        <p:grpSpPr>
          <a:xfrm>
            <a:off x="395510" y="366211"/>
            <a:ext cx="8352980" cy="3863492"/>
            <a:chOff x="527347" y="680305"/>
            <a:chExt cx="11137306" cy="5139258"/>
          </a:xfrm>
        </p:grpSpPr>
        <p:sp>
          <p:nvSpPr>
            <p:cNvPr id="6" name="CasellaDiTesto 5">
              <a:extLst>
                <a:ext uri="{FF2B5EF4-FFF2-40B4-BE49-F238E27FC236}">
                  <a16:creationId xmlns:a16="http://schemas.microsoft.com/office/drawing/2014/main" id="{D30C277A-EDB4-E9A7-DE79-6F360A6865E9}"/>
                </a:ext>
              </a:extLst>
            </p:cNvPr>
            <p:cNvSpPr txBox="1"/>
            <p:nvPr/>
          </p:nvSpPr>
          <p:spPr>
            <a:xfrm>
              <a:off x="527347" y="1766428"/>
              <a:ext cx="11137306" cy="4053135"/>
            </a:xfrm>
            <a:prstGeom prst="rect">
              <a:avLst/>
            </a:prstGeom>
            <a:noFill/>
          </p:spPr>
          <p:txBody>
            <a:bodyPr wrap="square">
              <a:spAutoFit/>
            </a:bodyPr>
            <a:lstStyle/>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L="214313" indent="-214313" algn="just" defTabSz="685800">
                <a:buClr>
                  <a:srgbClr val="376092"/>
                </a:buClr>
                <a:buFont typeface="Wingdings" panose="05000000000000000000" pitchFamily="2" charset="2"/>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Modificato </a:t>
              </a:r>
              <a:r>
                <a:rPr lang="it-IT" sz="1200" b="1" dirty="0">
                  <a:solidFill>
                    <a:srgbClr val="376092"/>
                  </a:solidFill>
                  <a:latin typeface="Segoe UI" panose="020B0502040204020203" pitchFamily="34" charset="0"/>
                  <a:cs typeface="Segoe UI" panose="020B0502040204020203" pitchFamily="34" charset="0"/>
                </a:rPr>
                <a:t>art. 2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del Codice, in materia di contratti collettivi: ferma restando l’indicazione nel bando del CCNL applicabile per l’attività oggetto di appalto svolta in maniera prevalente, in presenza di </a:t>
              </a:r>
              <a:r>
                <a:rPr lang="it-IT" sz="1200" b="1" dirty="0">
                  <a:solidFill>
                    <a:srgbClr val="376092"/>
                  </a:solidFill>
                  <a:latin typeface="Segoe UI" panose="020B0502040204020203" pitchFamily="34" charset="0"/>
                  <a:cs typeface="Segoe UI" panose="020B0502040204020203" pitchFamily="34" charset="0"/>
                </a:rPr>
                <a:t>prestazioni scorporabili, secondarie, accessorie o sussidiarie</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se diverse da quella prevalente e se riferite, per una soglia pari o superiore al 30%, alla medesima categoria omogenea di attività, </a:t>
              </a:r>
              <a:r>
                <a:rPr lang="it-IT" sz="1200" b="1" dirty="0">
                  <a:solidFill>
                    <a:srgbClr val="376092"/>
                  </a:solidFill>
                  <a:latin typeface="Segoe UI" panose="020B0502040204020203" pitchFamily="34" charset="0"/>
                  <a:cs typeface="Segoe UI" panose="020B0502040204020203" pitchFamily="34" charset="0"/>
                </a:rPr>
                <a:t>obbligo di indicare nel bando anche il CCNL applicabile a tali prestazioni</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in conformità ad Allegato I.01. </a:t>
              </a:r>
            </a:p>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L="214313" indent="-214313" algn="just" defTabSz="685800">
                <a:buClr>
                  <a:srgbClr val="376092"/>
                </a:buClr>
                <a:buFont typeface="Wingdings" panose="05000000000000000000" pitchFamily="2" charset="2"/>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Modificato </a:t>
              </a:r>
              <a:r>
                <a:rPr lang="it-IT" sz="1200" b="1" dirty="0">
                  <a:solidFill>
                    <a:srgbClr val="376092"/>
                  </a:solidFill>
                  <a:latin typeface="Segoe UI" panose="020B0502040204020203" pitchFamily="34" charset="0"/>
                  <a:cs typeface="Segoe UI" panose="020B0502040204020203" pitchFamily="34" charset="0"/>
                </a:rPr>
                <a:t>art. 57 co. 1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del Codice, in materia di </a:t>
              </a:r>
              <a:r>
                <a:rPr lang="it-IT" sz="1200" b="1" dirty="0">
                  <a:solidFill>
                    <a:srgbClr val="376092"/>
                  </a:solidFill>
                  <a:latin typeface="Segoe UI" panose="020B0502040204020203" pitchFamily="34" charset="0"/>
                  <a:cs typeface="Segoe UI" panose="020B0502040204020203" pitchFamily="34" charset="0"/>
                </a:rPr>
                <a:t>clausole sociali</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in tema di misure per le </a:t>
              </a:r>
              <a:r>
                <a:rPr lang="it-IT" sz="1200" b="1" dirty="0">
                  <a:solidFill>
                    <a:srgbClr val="376092"/>
                  </a:solidFill>
                  <a:latin typeface="Segoe UI" panose="020B0502040204020203" pitchFamily="34" charset="0"/>
                  <a:cs typeface="Segoe UI" panose="020B0502040204020203" pitchFamily="34" charset="0"/>
                </a:rPr>
                <a:t>pari opportunità generazionali, di genere e di inclusione lavorativa delle persone con disabilità</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introdotto riferimento </a:t>
              </a:r>
              <a:r>
                <a:rPr lang="it-IT" sz="1200" dirty="0">
                  <a:solidFill>
                    <a:prstClr val="black"/>
                  </a:solidFill>
                  <a:latin typeface="Segoe UI" panose="020B0502040204020203" pitchFamily="34" charset="0"/>
                  <a:cs typeface="Segoe UI" panose="020B0502040204020203" pitchFamily="34" charset="0"/>
                </a:rPr>
                <a:t>all’</a:t>
              </a:r>
              <a:r>
                <a:rPr lang="it-IT" sz="1200" b="1" dirty="0">
                  <a:solidFill>
                    <a:srgbClr val="376092"/>
                  </a:solidFill>
                  <a:latin typeface="Segoe UI" panose="020B0502040204020203" pitchFamily="34" charset="0"/>
                  <a:cs typeface="Segoe UI" panose="020B0502040204020203" pitchFamily="34" charset="0"/>
                </a:rPr>
                <a:t>Allegato II.3</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(in precedenza richiamato invece dall’art. 61 relativo ai soli contratti c.d. riservati), recante le stesse disposizioni dell’art. 47 del DL n. 77/2021, incluse le quote del 30% di nuove assunzioni per giovani e donne.</a:t>
              </a:r>
            </a:p>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algn="just" defTabSz="685800">
                <a:buClr>
                  <a:srgbClr val="376092"/>
                </a:buClr>
                <a:defRPr/>
              </a:pPr>
              <a:endPar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algn="just" defTabSz="685800">
                <a:buClr>
                  <a:srgbClr val="376092"/>
                </a:buClr>
                <a:defRPr/>
              </a:pPr>
              <a:endParaRPr lang="it-IT" sz="1200" dirty="0">
                <a:solidFill>
                  <a:srgbClr val="002060"/>
                </a:solidFill>
                <a:latin typeface="Segoe UI" panose="020B0502040204020203" pitchFamily="34" charset="0"/>
                <a:ea typeface="MS Mincho" panose="02020609040205080304" pitchFamily="49" charset="-128"/>
                <a:cs typeface="Segoe UI" panose="020B0502040204020203" pitchFamily="34" charset="0"/>
              </a:endParaRPr>
            </a:p>
          </p:txBody>
        </p:sp>
        <p:sp>
          <p:nvSpPr>
            <p:cNvPr id="3" name="Rettangolo 2">
              <a:extLst>
                <a:ext uri="{FF2B5EF4-FFF2-40B4-BE49-F238E27FC236}">
                  <a16:creationId xmlns:a16="http://schemas.microsoft.com/office/drawing/2014/main" id="{4975BF5C-FFEE-173A-ED27-B643F9596719}"/>
                </a:ext>
              </a:extLst>
            </p:cNvPr>
            <p:cNvSpPr/>
            <p:nvPr/>
          </p:nvSpPr>
          <p:spPr>
            <a:xfrm>
              <a:off x="527347" y="1946153"/>
              <a:ext cx="11137306" cy="3531141"/>
            </a:xfrm>
            <a:prstGeom prst="rect">
              <a:avLst/>
            </a:prstGeom>
            <a:noFill/>
            <a:ln w="25400">
              <a:solidFill>
                <a:srgbClr val="376092"/>
              </a:solidFill>
            </a:ln>
          </p:spPr>
          <p:txBody>
            <a:bodyPr wrap="square" lIns="0" tIns="0" rIns="0" bIns="0" rtlCol="0" anchor="ctr"/>
            <a:lstStyle/>
            <a:p>
              <a:pPr algn="ctr" defTabSz="685800">
                <a:defRPr/>
              </a:pPr>
              <a:endParaRPr lang="it-IT" sz="1350">
                <a:solidFill>
                  <a:prstClr val="black"/>
                </a:solidFill>
                <a:latin typeface="Calibri"/>
              </a:endParaRPr>
            </a:p>
          </p:txBody>
        </p:sp>
        <p:sp>
          <p:nvSpPr>
            <p:cNvPr id="7" name="Rettangolo con angoli arrotondati 6">
              <a:extLst>
                <a:ext uri="{FF2B5EF4-FFF2-40B4-BE49-F238E27FC236}">
                  <a16:creationId xmlns:a16="http://schemas.microsoft.com/office/drawing/2014/main" id="{49EAAA7F-6461-9FD1-F9AC-4975431034B0}"/>
                </a:ext>
              </a:extLst>
            </p:cNvPr>
            <p:cNvSpPr/>
            <p:nvPr/>
          </p:nvSpPr>
          <p:spPr>
            <a:xfrm>
              <a:off x="706074" y="680305"/>
              <a:ext cx="3910750" cy="786384"/>
            </a:xfrm>
            <a:prstGeom prst="roundRect">
              <a:avLst/>
            </a:prstGeom>
            <a:solidFill>
              <a:srgbClr val="C6D9F1"/>
            </a:solidFill>
          </p:spPr>
          <p:txBody>
            <a:bodyPr wrap="square" lIns="0" tIns="0" rIns="0" bIns="0" rtlCol="0" anchor="ctr"/>
            <a:lstStyle/>
            <a:p>
              <a:pPr algn="ctr" defTabSz="685800">
                <a:defRPr/>
              </a:pPr>
              <a:r>
                <a:rPr lang="it-IT" sz="1350" b="1" dirty="0">
                  <a:solidFill>
                    <a:srgbClr val="376092"/>
                  </a:solidFill>
                  <a:latin typeface="Segoe UI" panose="020B0502040204020203" pitchFamily="34" charset="0"/>
                  <a:cs typeface="Segoe UI" panose="020B0502040204020203" pitchFamily="34" charset="0"/>
                </a:rPr>
                <a:t>Contratti collettivi e clausole sociali</a:t>
              </a:r>
              <a:endParaRPr lang="it-IT" sz="1350" dirty="0">
                <a:solidFill>
                  <a:srgbClr val="376092"/>
                </a:solidFill>
                <a:latin typeface="Calibri"/>
              </a:endParaRPr>
            </a:p>
          </p:txBody>
        </p:sp>
      </p:grpSp>
    </p:spTree>
    <p:extLst>
      <p:ext uri="{BB962C8B-B14F-4D97-AF65-F5344CB8AC3E}">
        <p14:creationId xmlns:p14="http://schemas.microsoft.com/office/powerpoint/2010/main" val="33463800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B4F2-5767-AF68-8DDE-9D2D252C951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D7E69F9-0AB1-B639-38ED-239D275409E7}"/>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106</a:t>
            </a:fld>
            <a:endParaRPr lang="it-IT" dirty="0">
              <a:effectLst/>
            </a:endParaRPr>
          </a:p>
        </p:txBody>
      </p:sp>
      <p:grpSp>
        <p:nvGrpSpPr>
          <p:cNvPr id="10" name="Gruppo 9">
            <a:extLst>
              <a:ext uri="{FF2B5EF4-FFF2-40B4-BE49-F238E27FC236}">
                <a16:creationId xmlns:a16="http://schemas.microsoft.com/office/drawing/2014/main" id="{AE9BD51A-7EA1-BA90-52F4-F7F63A6B5121}"/>
              </a:ext>
            </a:extLst>
          </p:cNvPr>
          <p:cNvGrpSpPr/>
          <p:nvPr/>
        </p:nvGrpSpPr>
        <p:grpSpPr>
          <a:xfrm>
            <a:off x="395510" y="366211"/>
            <a:ext cx="8352980" cy="3826640"/>
            <a:chOff x="527347" y="680305"/>
            <a:chExt cx="11137306" cy="5102186"/>
          </a:xfrm>
        </p:grpSpPr>
        <p:sp>
          <p:nvSpPr>
            <p:cNvPr id="6" name="CasellaDiTesto 5">
              <a:extLst>
                <a:ext uri="{FF2B5EF4-FFF2-40B4-BE49-F238E27FC236}">
                  <a16:creationId xmlns:a16="http://schemas.microsoft.com/office/drawing/2014/main" id="{597C5E89-CA3C-36F6-8E23-6799E1CEDB93}"/>
                </a:ext>
              </a:extLst>
            </p:cNvPr>
            <p:cNvSpPr txBox="1"/>
            <p:nvPr/>
          </p:nvSpPr>
          <p:spPr>
            <a:xfrm>
              <a:off x="527347" y="1766429"/>
              <a:ext cx="11137306" cy="3385542"/>
            </a:xfrm>
            <a:prstGeom prst="rect">
              <a:avLst/>
            </a:prstGeom>
            <a:noFill/>
          </p:spPr>
          <p:txBody>
            <a:bodyPr wrap="square">
              <a:spAutoFit/>
            </a:bodyPr>
            <a:lstStyle/>
            <a:p>
              <a:pPr algn="just" defTabSz="685800">
                <a:spcAft>
                  <a:spcPts val="900"/>
                </a:spcAft>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In tema di PPP, viene riscritta la disciplina per l’affidamento in concessione di lavori o servizi mediante </a:t>
              </a:r>
              <a:r>
                <a:rPr lang="it-IT" sz="1200" b="1" dirty="0">
                  <a:solidFill>
                    <a:srgbClr val="376092"/>
                  </a:solidFill>
                  <a:latin typeface="Segoe UI" panose="020B0502040204020203" pitchFamily="34" charset="0"/>
                  <a:ea typeface="Times New Roman" panose="02020603050405020304" pitchFamily="18" charset="0"/>
                  <a:cs typeface="Segoe UI" panose="020B0502040204020203" pitchFamily="34" charset="0"/>
                </a:rPr>
                <a:t>finanza di progetto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(art. 57, Correttivo e art. 193, Codice). Il nuovo testo rende più immediata la distinzione tra la finanza di progetto su iniziativa privata e quella su iniziativa dell’ente concedente. Tuttavia, appare notevolmente aumentata la complessità della procedura, soprattutto nella fase di valutazione delle proposte da parte degli Enti concedenti.</a:t>
              </a:r>
            </a:p>
            <a:p>
              <a:pPr algn="just" defTabSz="685800">
                <a:spcAft>
                  <a:spcPts val="900"/>
                </a:spcAft>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Tra le principali novità si evidenzia:</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l’introduzione di un </a:t>
              </a:r>
              <a:r>
                <a:rPr lang="it-IT" sz="1200" b="1" dirty="0">
                  <a:solidFill>
                    <a:srgbClr val="376092"/>
                  </a:solidFill>
                  <a:latin typeface="Segoe UI" panose="020B0502040204020203" pitchFamily="34" charset="0"/>
                  <a:cs typeface="Segoe UI" panose="020B0502040204020203" pitchFamily="34" charset="0"/>
                </a:rPr>
                <a:t>progetto di fattibilità a contenuto ridotto per la finanza di progetto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a:t>
              </a:r>
              <a:r>
                <a:rPr lang="it-IT" sz="1200" dirty="0" err="1">
                  <a:solidFill>
                    <a:prstClr val="black"/>
                  </a:solidFill>
                  <a:latin typeface="Segoe UI" panose="020B0502040204020203" pitchFamily="34" charset="0"/>
                  <a:ea typeface="Times New Roman" panose="02020603050405020304" pitchFamily="18" charset="0"/>
                  <a:cs typeface="Segoe UI" panose="020B0502040204020203" pitchFamily="34" charset="0"/>
                </a:rPr>
                <a:t>All</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I.7, art. 6 bis), al fine di alleggerire gli importanti oneri iniziali della proposta e rendere più agevole avanzare idee progettuali;</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la previsione, in caso di iniziativa privata, di una </a:t>
              </a:r>
              <a:r>
                <a:rPr lang="it-IT" sz="1200" b="1" dirty="0">
                  <a:solidFill>
                    <a:srgbClr val="376092"/>
                  </a:solidFill>
                  <a:latin typeface="Segoe UI" panose="020B0502040204020203" pitchFamily="34" charset="0"/>
                  <a:cs typeface="Segoe UI" panose="020B0502040204020203" pitchFamily="34" charset="0"/>
                </a:rPr>
                <a:t>manifestazione preliminare di interesse</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con la quale gli “aspiranti” promotori possono richiedere all’ente concedente informazioni e dati necessari per la predisposizione della proposta;</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la previsione di una </a:t>
              </a:r>
              <a:r>
                <a:rPr lang="it-IT" sz="1200" b="1" dirty="0">
                  <a:solidFill>
                    <a:srgbClr val="376092"/>
                  </a:solidFill>
                  <a:latin typeface="Segoe UI" panose="020B0502040204020203" pitchFamily="34" charset="0"/>
                  <a:cs typeface="Segoe UI" panose="020B0502040204020203" pitchFamily="34" charset="0"/>
                </a:rPr>
                <a:t>fase preliminare di valutazione comparativa </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tra la proposta del promotore e quelle pervenute da altri operatori;</a:t>
              </a:r>
            </a:p>
            <a:p>
              <a:pPr marL="214313" indent="-214313" algn="just" defTabSz="685800">
                <a:buFont typeface="Arial" panose="020B0604020202020204" pitchFamily="34" charset="0"/>
                <a:buChar char="•"/>
                <a:defRPr/>
              </a:pPr>
              <a:r>
                <a:rPr lang="it-IT" sz="1200" dirty="0">
                  <a:solidFill>
                    <a:prstClr val="black"/>
                  </a:solidFill>
                  <a:latin typeface="Segoe UI" panose="020B0502040204020203" pitchFamily="34" charset="0"/>
                  <a:cs typeface="Segoe UI" panose="020B0502040204020203" pitchFamily="34" charset="0"/>
                </a:rPr>
                <a:t>l’</a:t>
              </a:r>
              <a:r>
                <a:rPr lang="it-IT" sz="1200" b="1" dirty="0">
                  <a:solidFill>
                    <a:srgbClr val="376092"/>
                  </a:solidFill>
                  <a:latin typeface="Segoe UI" panose="020B0502040204020203" pitchFamily="34" charset="0"/>
                  <a:cs typeface="Segoe UI" panose="020B0502040204020203" pitchFamily="34" charset="0"/>
                </a:rPr>
                <a:t>estensione del diritto di prelazione</a:t>
              </a:r>
              <a:r>
                <a:rPr lang="it-IT" sz="1200" dirty="0">
                  <a:solidFill>
                    <a:prstClr val="black"/>
                  </a:solidFill>
                  <a:latin typeface="Segoe UI" panose="020B0502040204020203" pitchFamily="34" charset="0"/>
                  <a:ea typeface="Times New Roman" panose="02020603050405020304" pitchFamily="18" charset="0"/>
                  <a:cs typeface="Segoe UI" panose="020B0502040204020203" pitchFamily="34" charset="0"/>
                </a:rPr>
                <a:t>, tradizionalmente riservato al promotore, anche agli altri proponenti.</a:t>
              </a:r>
            </a:p>
          </p:txBody>
        </p:sp>
        <p:sp>
          <p:nvSpPr>
            <p:cNvPr id="3" name="Rettangolo 2">
              <a:extLst>
                <a:ext uri="{FF2B5EF4-FFF2-40B4-BE49-F238E27FC236}">
                  <a16:creationId xmlns:a16="http://schemas.microsoft.com/office/drawing/2014/main" id="{F96D3127-4C84-F6D3-0617-7DF2D48EF9A0}"/>
                </a:ext>
              </a:extLst>
            </p:cNvPr>
            <p:cNvSpPr/>
            <p:nvPr/>
          </p:nvSpPr>
          <p:spPr>
            <a:xfrm>
              <a:off x="527347" y="1166949"/>
              <a:ext cx="11137306" cy="4615542"/>
            </a:xfrm>
            <a:prstGeom prst="rect">
              <a:avLst/>
            </a:prstGeom>
            <a:noFill/>
            <a:ln w="25400">
              <a:solidFill>
                <a:srgbClr val="376092"/>
              </a:solidFill>
            </a:ln>
          </p:spPr>
          <p:txBody>
            <a:bodyPr wrap="square" lIns="0" tIns="0" rIns="0" bIns="0" rtlCol="0" anchor="ctr"/>
            <a:lstStyle/>
            <a:p>
              <a:pPr algn="ctr"/>
              <a:endParaRPr lang="it-IT" sz="1350"/>
            </a:p>
          </p:txBody>
        </p:sp>
        <p:sp>
          <p:nvSpPr>
            <p:cNvPr id="7" name="Rettangolo con angoli arrotondati 6">
              <a:extLst>
                <a:ext uri="{FF2B5EF4-FFF2-40B4-BE49-F238E27FC236}">
                  <a16:creationId xmlns:a16="http://schemas.microsoft.com/office/drawing/2014/main" id="{C5D4B0A3-A241-4C0A-CEE2-E1DBF8E5D185}"/>
                </a:ext>
              </a:extLst>
            </p:cNvPr>
            <p:cNvSpPr/>
            <p:nvPr/>
          </p:nvSpPr>
          <p:spPr>
            <a:xfrm>
              <a:off x="706074" y="680305"/>
              <a:ext cx="2496312" cy="786384"/>
            </a:xfrm>
            <a:prstGeom prst="roundRect">
              <a:avLst/>
            </a:prstGeom>
            <a:solidFill>
              <a:srgbClr val="C6D9F1"/>
            </a:solidFill>
          </p:spPr>
          <p:txBody>
            <a:bodyPr wrap="square" lIns="0" tIns="0" rIns="0" bIns="0" rtlCol="0" anchor="ctr"/>
            <a:lstStyle/>
            <a:p>
              <a:pPr algn="ctr"/>
              <a:r>
                <a:rPr lang="it-IT" sz="1350" b="1" dirty="0">
                  <a:solidFill>
                    <a:srgbClr val="376092"/>
                  </a:solidFill>
                  <a:latin typeface="Segoe UI" panose="020B0502040204020203" pitchFamily="34" charset="0"/>
                  <a:cs typeface="Segoe UI" panose="020B0502040204020203" pitchFamily="34" charset="0"/>
                </a:rPr>
                <a:t>PPP</a:t>
              </a:r>
              <a:endParaRPr lang="it-IT" sz="1350" dirty="0"/>
            </a:p>
          </p:txBody>
        </p:sp>
      </p:grpSp>
    </p:spTree>
    <p:extLst>
      <p:ext uri="{BB962C8B-B14F-4D97-AF65-F5344CB8AC3E}">
        <p14:creationId xmlns:p14="http://schemas.microsoft.com/office/powerpoint/2010/main" val="9677749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9850-7E24-9DD0-1734-93E81710F4F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F829B20-E2FA-0798-2F18-11EBC864C778}"/>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107</a:t>
            </a:fld>
            <a:endParaRPr lang="it-IT" dirty="0">
              <a:effectLst/>
            </a:endParaRPr>
          </a:p>
        </p:txBody>
      </p:sp>
      <p:grpSp>
        <p:nvGrpSpPr>
          <p:cNvPr id="10" name="Gruppo 9">
            <a:extLst>
              <a:ext uri="{FF2B5EF4-FFF2-40B4-BE49-F238E27FC236}">
                <a16:creationId xmlns:a16="http://schemas.microsoft.com/office/drawing/2014/main" id="{98F8C947-D398-415E-968C-A872EB372878}"/>
              </a:ext>
            </a:extLst>
          </p:cNvPr>
          <p:cNvGrpSpPr/>
          <p:nvPr/>
        </p:nvGrpSpPr>
        <p:grpSpPr>
          <a:xfrm>
            <a:off x="395510" y="366211"/>
            <a:ext cx="8352980" cy="3826640"/>
            <a:chOff x="527347" y="680305"/>
            <a:chExt cx="11137306" cy="5102186"/>
          </a:xfrm>
        </p:grpSpPr>
        <p:sp>
          <p:nvSpPr>
            <p:cNvPr id="6" name="CasellaDiTesto 5">
              <a:extLst>
                <a:ext uri="{FF2B5EF4-FFF2-40B4-BE49-F238E27FC236}">
                  <a16:creationId xmlns:a16="http://schemas.microsoft.com/office/drawing/2014/main" id="{A84BA1C3-AEBC-A706-121B-C346E62C6225}"/>
                </a:ext>
              </a:extLst>
            </p:cNvPr>
            <p:cNvSpPr txBox="1"/>
            <p:nvPr/>
          </p:nvSpPr>
          <p:spPr>
            <a:xfrm>
              <a:off x="527347" y="1581894"/>
              <a:ext cx="11137306" cy="2339101"/>
            </a:xfrm>
            <a:prstGeom prst="rect">
              <a:avLst/>
            </a:prstGeom>
            <a:noFill/>
          </p:spPr>
          <p:txBody>
            <a:bodyPr wrap="square">
              <a:spAutoFit/>
            </a:bodyPr>
            <a:lstStyle/>
            <a:p>
              <a:pPr marL="214313" indent="-214313" algn="just">
                <a:buClr>
                  <a:srgbClr val="376092"/>
                </a:buClr>
                <a:buFont typeface="Wingdings" panose="05000000000000000000" pitchFamily="2" charset="2"/>
                <a:buChar char="§"/>
                <a:defRPr/>
              </a:pPr>
              <a:r>
                <a:rPr lang="it-IT" sz="1200" dirty="0">
                  <a:solidFill>
                    <a:prstClr val="black"/>
                  </a:solidFill>
                  <a:latin typeface="Segoe UI" panose="020B0502040204020203" pitchFamily="34" charset="0"/>
                  <a:cs typeface="Segoe UI" panose="020B0502040204020203" pitchFamily="34" charset="0"/>
                </a:rPr>
                <a:t>la disciplina delle </a:t>
              </a:r>
              <a:r>
                <a:rPr lang="it-IT" sz="1200" b="1" dirty="0">
                  <a:solidFill>
                    <a:srgbClr val="376092"/>
                  </a:solidFill>
                  <a:latin typeface="Segoe UI" panose="020B0502040204020203" pitchFamily="34" charset="0"/>
                  <a:cs typeface="Segoe UI" panose="020B0502040204020203" pitchFamily="34" charset="0"/>
                </a:rPr>
                <a:t>garanzie</a:t>
              </a:r>
              <a:r>
                <a:rPr lang="it-IT" sz="1200" dirty="0">
                  <a:solidFill>
                    <a:prstClr val="black"/>
                  </a:solidFill>
                  <a:latin typeface="Segoe UI" panose="020B0502040204020203" pitchFamily="34" charset="0"/>
                  <a:cs typeface="Segoe UI" panose="020B0502040204020203" pitchFamily="34" charset="0"/>
                </a:rPr>
                <a:t> nei settori speciali viene resa omogenea a quella prevista nei settori ordinari, sia per quanto attiene a quella provvisoria sia per quanto attiene a quella definitiva (art. 47, co 1, Correttivo e art. 141, co 3, Codice);</a:t>
              </a:r>
            </a:p>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cs typeface="Segoe UI" panose="020B0502040204020203" pitchFamily="34" charset="0"/>
              </a:endParaRPr>
            </a:p>
            <a:p>
              <a:pPr marL="214313" indent="-214313" algn="just" defTabSz="685800">
                <a:buClr>
                  <a:srgbClr val="376092"/>
                </a:buClr>
                <a:buFont typeface="Wingdings" panose="05000000000000000000" pitchFamily="2" charset="2"/>
                <a:buChar char="§"/>
                <a:defRPr/>
              </a:pPr>
              <a:r>
                <a:rPr lang="it-IT" sz="1200" dirty="0">
                  <a:solidFill>
                    <a:prstClr val="black"/>
                  </a:solidFill>
                  <a:latin typeface="Segoe UI" panose="020B0502040204020203" pitchFamily="34" charset="0"/>
                  <a:cs typeface="Segoe UI" panose="020B0502040204020203" pitchFamily="34" charset="0"/>
                </a:rPr>
                <a:t>viene prevista in via </a:t>
              </a:r>
              <a:r>
                <a:rPr lang="it-IT" sz="1200" b="1" dirty="0">
                  <a:solidFill>
                    <a:srgbClr val="376092"/>
                  </a:solidFill>
                  <a:latin typeface="Segoe UI" panose="020B0502040204020203" pitchFamily="34" charset="0"/>
                  <a:cs typeface="Segoe UI" panose="020B0502040204020203" pitchFamily="34" charset="0"/>
                </a:rPr>
                <a:t>obbligatoria l’applicazione dell’istituto dell’anticipazione del prezzo contrattuale</a:t>
              </a:r>
              <a:r>
                <a:rPr lang="it-IT" sz="1200" dirty="0">
                  <a:solidFill>
                    <a:prstClr val="black"/>
                  </a:solidFill>
                  <a:latin typeface="Segoe UI" panose="020B0502040204020203" pitchFamily="34" charset="0"/>
                  <a:cs typeface="Segoe UI" panose="020B0502040204020203" pitchFamily="34" charset="0"/>
                </a:rPr>
                <a:t>, del </a:t>
              </a:r>
              <a:r>
                <a:rPr lang="it-IT" sz="1200" b="1" dirty="0">
                  <a:solidFill>
                    <a:srgbClr val="376092"/>
                  </a:solidFill>
                  <a:latin typeface="Segoe UI" panose="020B0502040204020203" pitchFamily="34" charset="0"/>
                  <a:cs typeface="Segoe UI" panose="020B0502040204020203" pitchFamily="34" charset="0"/>
                </a:rPr>
                <a:t>CCT</a:t>
              </a:r>
              <a:r>
                <a:rPr lang="it-IT" sz="1200" dirty="0">
                  <a:solidFill>
                    <a:prstClr val="black"/>
                  </a:solidFill>
                  <a:latin typeface="Segoe UI" panose="020B0502040204020203" pitchFamily="34" charset="0"/>
                  <a:cs typeface="Segoe UI" panose="020B0502040204020203" pitchFamily="34" charset="0"/>
                </a:rPr>
                <a:t> e del </a:t>
              </a:r>
              <a:r>
                <a:rPr lang="it-IT" sz="1200" b="1" dirty="0">
                  <a:solidFill>
                    <a:srgbClr val="376092"/>
                  </a:solidFill>
                  <a:latin typeface="Segoe UI" panose="020B0502040204020203" pitchFamily="34" charset="0"/>
                  <a:cs typeface="Segoe UI" panose="020B0502040204020203" pitchFamily="34" charset="0"/>
                </a:rPr>
                <a:t>collaudo</a:t>
              </a:r>
              <a:r>
                <a:rPr lang="it-IT" sz="1200" b="1" dirty="0">
                  <a:solidFill>
                    <a:prstClr val="black"/>
                  </a:solidFill>
                  <a:latin typeface="Segoe UI" panose="020B0502040204020203" pitchFamily="34" charset="0"/>
                  <a:cs typeface="Segoe UI" panose="020B0502040204020203" pitchFamily="34" charset="0"/>
                </a:rPr>
                <a:t> </a:t>
              </a:r>
              <a:r>
                <a:rPr lang="it-IT" sz="1200" dirty="0">
                  <a:solidFill>
                    <a:prstClr val="black"/>
                  </a:solidFill>
                  <a:latin typeface="Segoe UI" panose="020B0502040204020203" pitchFamily="34" charset="0"/>
                  <a:cs typeface="Segoe UI" panose="020B0502040204020203" pitchFamily="34" charset="0"/>
                </a:rPr>
                <a:t>(art. 47, co 1, Correttivo e art. 141, co 3, Codice);</a:t>
              </a:r>
            </a:p>
            <a:p>
              <a:pPr marL="214313" indent="-214313" algn="just" defTabSz="685800">
                <a:buClr>
                  <a:srgbClr val="376092"/>
                </a:buClr>
                <a:buFont typeface="Wingdings" panose="05000000000000000000" pitchFamily="2" charset="2"/>
                <a:buChar char="§"/>
                <a:defRPr/>
              </a:pPr>
              <a:endParaRPr lang="it-IT" sz="1200" dirty="0">
                <a:solidFill>
                  <a:prstClr val="black"/>
                </a:solidFill>
                <a:latin typeface="Segoe UI" panose="020B0502040204020203" pitchFamily="34" charset="0"/>
                <a:cs typeface="Segoe UI" panose="020B0502040204020203" pitchFamily="34" charset="0"/>
              </a:endParaRPr>
            </a:p>
            <a:p>
              <a:pPr marL="214313" indent="-214313" algn="just" defTabSz="685800">
                <a:buClr>
                  <a:srgbClr val="376092"/>
                </a:buClr>
                <a:buFont typeface="Wingdings" panose="05000000000000000000" pitchFamily="2" charset="2"/>
                <a:buChar char="§"/>
                <a:defRPr/>
              </a:pPr>
              <a:r>
                <a:rPr lang="it-IT" sz="1200" dirty="0">
                  <a:solidFill>
                    <a:prstClr val="black"/>
                  </a:solidFill>
                  <a:latin typeface="Segoe UI" panose="020B0502040204020203" pitchFamily="34" charset="0"/>
                  <a:cs typeface="Segoe UI" panose="020B0502040204020203" pitchFamily="34" charset="0"/>
                </a:rPr>
                <a:t>viene chiarito che la possibilità per le imprese pubbliche e i soggetti titolari di diritti speciali esclusivi di </a:t>
              </a:r>
              <a:r>
                <a:rPr lang="it-IT" sz="1200" b="1" dirty="0">
                  <a:solidFill>
                    <a:srgbClr val="376092"/>
                  </a:solidFill>
                  <a:latin typeface="Segoe UI" panose="020B0502040204020203" pitchFamily="34" charset="0"/>
                  <a:cs typeface="Segoe UI" panose="020B0502040204020203" pitchFamily="34" charset="0"/>
                </a:rPr>
                <a:t>stabilire preventivamente quali condotte costituiscono gravi illeciti professionali </a:t>
              </a:r>
              <a:r>
                <a:rPr lang="it-IT" sz="1200" dirty="0">
                  <a:solidFill>
                    <a:prstClr val="black"/>
                  </a:solidFill>
                  <a:latin typeface="Segoe UI" panose="020B0502040204020203" pitchFamily="34" charset="0"/>
                  <a:cs typeface="Segoe UI" panose="020B0502040204020203" pitchFamily="34" charset="0"/>
                </a:rPr>
                <a:t>deve avvenire nel </a:t>
              </a:r>
              <a:r>
                <a:rPr lang="it-IT" sz="1200" b="1" dirty="0">
                  <a:solidFill>
                    <a:srgbClr val="376092"/>
                  </a:solidFill>
                  <a:latin typeface="Segoe UI" panose="020B0502040204020203" pitchFamily="34" charset="0"/>
                  <a:cs typeface="Segoe UI" panose="020B0502040204020203" pitchFamily="34" charset="0"/>
                </a:rPr>
                <a:t>rispetto dei criteri di cui all’articolo 98</a:t>
              </a:r>
              <a:r>
                <a:rPr lang="it-IT" sz="1200" dirty="0">
                  <a:solidFill>
                    <a:prstClr val="black"/>
                  </a:solidFill>
                  <a:latin typeface="Segoe UI" panose="020B0502040204020203" pitchFamily="34" charset="0"/>
                  <a:cs typeface="Segoe UI" panose="020B0502040204020203" pitchFamily="34" charset="0"/>
                </a:rPr>
                <a:t>, validi per i settori ordinari (art. 50, Correttivo e art. 169, co 1, Codice). </a:t>
              </a:r>
              <a:endParaRPr lang="it-IT" sz="1200" dirty="0">
                <a:solidFill>
                  <a:srgbClr val="002060"/>
                </a:solidFill>
                <a:latin typeface="Segoe UI" panose="020B0502040204020203" pitchFamily="34" charset="0"/>
                <a:ea typeface="MS Mincho" panose="02020609040205080304" pitchFamily="49" charset="-128"/>
                <a:cs typeface="Segoe UI" panose="020B0502040204020203" pitchFamily="34" charset="0"/>
              </a:endParaRPr>
            </a:p>
          </p:txBody>
        </p:sp>
        <p:sp>
          <p:nvSpPr>
            <p:cNvPr id="3" name="Rettangolo 2">
              <a:extLst>
                <a:ext uri="{FF2B5EF4-FFF2-40B4-BE49-F238E27FC236}">
                  <a16:creationId xmlns:a16="http://schemas.microsoft.com/office/drawing/2014/main" id="{6AB4F1A7-EA86-6033-4B96-C9DF850241F3}"/>
                </a:ext>
              </a:extLst>
            </p:cNvPr>
            <p:cNvSpPr/>
            <p:nvPr/>
          </p:nvSpPr>
          <p:spPr>
            <a:xfrm>
              <a:off x="527347" y="1166949"/>
              <a:ext cx="11137306" cy="4615542"/>
            </a:xfrm>
            <a:prstGeom prst="rect">
              <a:avLst/>
            </a:prstGeom>
            <a:noFill/>
            <a:ln w="25400">
              <a:solidFill>
                <a:srgbClr val="376092"/>
              </a:solidFill>
            </a:ln>
          </p:spPr>
          <p:txBody>
            <a:bodyPr wrap="square" lIns="0" tIns="0" rIns="0" bIns="0" rtlCol="0" anchor="ctr"/>
            <a:lstStyle/>
            <a:p>
              <a:pPr algn="ctr"/>
              <a:endParaRPr lang="it-IT" sz="1350"/>
            </a:p>
          </p:txBody>
        </p:sp>
        <p:sp>
          <p:nvSpPr>
            <p:cNvPr id="7" name="Rettangolo con angoli arrotondati 6">
              <a:extLst>
                <a:ext uri="{FF2B5EF4-FFF2-40B4-BE49-F238E27FC236}">
                  <a16:creationId xmlns:a16="http://schemas.microsoft.com/office/drawing/2014/main" id="{AB29FCFF-B873-3CD8-D5F3-1F80CE83178B}"/>
                </a:ext>
              </a:extLst>
            </p:cNvPr>
            <p:cNvSpPr/>
            <p:nvPr/>
          </p:nvSpPr>
          <p:spPr>
            <a:xfrm>
              <a:off x="706074" y="680305"/>
              <a:ext cx="2754302" cy="786384"/>
            </a:xfrm>
            <a:prstGeom prst="roundRect">
              <a:avLst/>
            </a:prstGeom>
            <a:solidFill>
              <a:srgbClr val="C6D9F1"/>
            </a:solidFill>
          </p:spPr>
          <p:txBody>
            <a:bodyPr wrap="square" lIns="0" tIns="0" rIns="0" bIns="0" rtlCol="0" anchor="ctr"/>
            <a:lstStyle/>
            <a:p>
              <a:pPr algn="ctr"/>
              <a:r>
                <a:rPr lang="it-IT" sz="1350" b="1" dirty="0">
                  <a:solidFill>
                    <a:schemeClr val="tx2"/>
                  </a:solidFill>
                  <a:latin typeface="Segoe UI" panose="020B0502040204020203" pitchFamily="34" charset="0"/>
                  <a:ea typeface="Calibri" panose="020F0502020204030204" pitchFamily="34" charset="0"/>
                  <a:cs typeface="Segoe UI" panose="020B0502040204020203" pitchFamily="34" charset="0"/>
                </a:rPr>
                <a:t>Settori Speciali (art. 141)</a:t>
              </a:r>
            </a:p>
          </p:txBody>
        </p:sp>
      </p:grpSp>
    </p:spTree>
    <p:extLst>
      <p:ext uri="{BB962C8B-B14F-4D97-AF65-F5344CB8AC3E}">
        <p14:creationId xmlns:p14="http://schemas.microsoft.com/office/powerpoint/2010/main" val="23186083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0CF50-E169-7DF6-B3F6-486A97C1DC2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860FDE9-3872-825E-0940-F87784CD9737}"/>
              </a:ext>
            </a:extLst>
          </p:cNvPr>
          <p:cNvSpPr>
            <a:spLocks noGrp="1"/>
          </p:cNvSpPr>
          <p:nvPr>
            <p:ph type="sldNum" sz="quarter" idx="7"/>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108</a:t>
            </a:fld>
            <a:endParaRPr lang="it-IT" dirty="0">
              <a:effectLst/>
            </a:endParaRPr>
          </a:p>
        </p:txBody>
      </p:sp>
      <p:grpSp>
        <p:nvGrpSpPr>
          <p:cNvPr id="10" name="Gruppo 9">
            <a:extLst>
              <a:ext uri="{FF2B5EF4-FFF2-40B4-BE49-F238E27FC236}">
                <a16:creationId xmlns:a16="http://schemas.microsoft.com/office/drawing/2014/main" id="{FF546145-3754-57EB-1601-EF2BBAA354C2}"/>
              </a:ext>
            </a:extLst>
          </p:cNvPr>
          <p:cNvGrpSpPr/>
          <p:nvPr/>
        </p:nvGrpSpPr>
        <p:grpSpPr>
          <a:xfrm>
            <a:off x="395510" y="366211"/>
            <a:ext cx="8352980" cy="4233674"/>
            <a:chOff x="527347" y="680305"/>
            <a:chExt cx="11137306" cy="5644899"/>
          </a:xfrm>
        </p:grpSpPr>
        <p:sp>
          <p:nvSpPr>
            <p:cNvPr id="6" name="CasellaDiTesto 5">
              <a:extLst>
                <a:ext uri="{FF2B5EF4-FFF2-40B4-BE49-F238E27FC236}">
                  <a16:creationId xmlns:a16="http://schemas.microsoft.com/office/drawing/2014/main" id="{2591D55E-2A7E-ECEC-05EF-10431EF3B3C1}"/>
                </a:ext>
              </a:extLst>
            </p:cNvPr>
            <p:cNvSpPr txBox="1"/>
            <p:nvPr/>
          </p:nvSpPr>
          <p:spPr>
            <a:xfrm>
              <a:off x="527347" y="1445054"/>
              <a:ext cx="11137306" cy="4401206"/>
            </a:xfrm>
            <a:prstGeom prst="rect">
              <a:avLst/>
            </a:prstGeom>
            <a:noFill/>
          </p:spPr>
          <p:txBody>
            <a:bodyPr wrap="square">
              <a:spAutoFit/>
            </a:bodyPr>
            <a:lstStyle/>
            <a:p>
              <a:pPr marL="557213" lvl="1" indent="-214313" algn="just" defTabSz="685800">
                <a:spcAft>
                  <a:spcPts val="900"/>
                </a:spcAft>
                <a:buFontTx/>
                <a:buChar char="-"/>
                <a:defRPr/>
              </a:pPr>
              <a:r>
                <a:rPr lang="it-IT" sz="1050" dirty="0">
                  <a:solidFill>
                    <a:prstClr val="black"/>
                  </a:solidFill>
                  <a:latin typeface="Segoe UI" panose="020B0502040204020203" pitchFamily="34" charset="0"/>
                  <a:ea typeface="Arial" panose="020B0604020202020204" pitchFamily="34" charset="0"/>
                  <a:cs typeface="Segoe UI" panose="020B0502040204020203" pitchFamily="34" charset="0"/>
                </a:rPr>
                <a:t>rimesso ad </a:t>
              </a:r>
              <a:r>
                <a:rPr lang="it-IT" sz="1050" b="1" dirty="0">
                  <a:solidFill>
                    <a:srgbClr val="376092"/>
                  </a:solidFill>
                  <a:latin typeface="Segoe UI" panose="020B0502040204020203" pitchFamily="34" charset="0"/>
                  <a:ea typeface="Arial" panose="020B0604020202020204" pitchFamily="34" charset="0"/>
                  <a:cs typeface="Segoe UI" panose="020B0502040204020203" pitchFamily="34" charset="0"/>
                </a:rPr>
                <a:t>apposite linee guida adottate con decreto MIT, previo parere conforme del CSLLPP</a:t>
              </a:r>
              <a:r>
                <a:rPr lang="it-IT" sz="1050" dirty="0">
                  <a:solidFill>
                    <a:srgbClr val="376092"/>
                  </a:solidFill>
                  <a:latin typeface="Segoe UI" panose="020B0502040204020203" pitchFamily="34" charset="0"/>
                  <a:ea typeface="Arial" panose="020B0604020202020204" pitchFamily="34" charset="0"/>
                  <a:cs typeface="Segoe UI" panose="020B0502040204020203" pitchFamily="34" charset="0"/>
                </a:rPr>
                <a:t>, </a:t>
              </a:r>
              <a:r>
                <a:rPr lang="it-IT" sz="1050" b="1" dirty="0">
                  <a:solidFill>
                    <a:srgbClr val="376092"/>
                  </a:solidFill>
                  <a:latin typeface="Segoe UI" panose="020B0502040204020203" pitchFamily="34" charset="0"/>
                  <a:ea typeface="Arial" panose="020B0604020202020204" pitchFamily="34" charset="0"/>
                  <a:cs typeface="Segoe UI" panose="020B0502040204020203" pitchFamily="34" charset="0"/>
                </a:rPr>
                <a:t>la definizione dei parametri per la determinazione dei compensi e delle spese non aventi valore remunerativo </a:t>
              </a:r>
              <a:r>
                <a:rPr lang="it-IT" sz="1050" dirty="0">
                  <a:solidFill>
                    <a:prstClr val="black"/>
                  </a:solidFill>
                  <a:latin typeface="Segoe UI" panose="020B0502040204020203" pitchFamily="34" charset="0"/>
                  <a:ea typeface="Arial" panose="020B0604020202020204" pitchFamily="34" charset="0"/>
                  <a:cs typeface="Segoe UI" panose="020B0502040204020203" pitchFamily="34" charset="0"/>
                </a:rPr>
                <a:t>che devono essere rapportati al valore del contratto e alla complessità dell’opera, nonché all’esito e alla durata dell’impegno richiesto e al numero e alla qualità delle determinazioni assunte, prevedendone l’erogazione secondo un principio di gradualità. Le medesime linee guida definiscono anche i parametri per la determinazione del compenso della segreteria tecnico amministrativa (</a:t>
              </a:r>
              <a:r>
                <a:rPr lang="it-IT" sz="1050" dirty="0" err="1">
                  <a:solidFill>
                    <a:prstClr val="black"/>
                  </a:solidFill>
                  <a:latin typeface="Segoe UI" panose="020B0502040204020203" pitchFamily="34" charset="0"/>
                  <a:ea typeface="Arial" panose="020B0604020202020204" pitchFamily="34" charset="0"/>
                  <a:cs typeface="Segoe UI" panose="020B0502040204020203" pitchFamily="34" charset="0"/>
                </a:rPr>
                <a:t>All</a:t>
              </a:r>
              <a:r>
                <a:rPr lang="it-IT" sz="1050" dirty="0">
                  <a:solidFill>
                    <a:prstClr val="black"/>
                  </a:solidFill>
                  <a:latin typeface="Segoe UI" panose="020B0502040204020203" pitchFamily="34" charset="0"/>
                  <a:ea typeface="Arial" panose="020B0604020202020204" pitchFamily="34" charset="0"/>
                  <a:cs typeface="Segoe UI" panose="020B0502040204020203" pitchFamily="34" charset="0"/>
                </a:rPr>
                <a:t>. V.2, art. 1 co 6)*</a:t>
              </a:r>
              <a:r>
                <a:rPr lang="it-IT" sz="1050" b="1" dirty="0">
                  <a:solidFill>
                    <a:prstClr val="black"/>
                  </a:solidFill>
                  <a:latin typeface="Segoe UI" panose="020B0502040204020203" pitchFamily="34" charset="0"/>
                  <a:ea typeface="Arial" panose="020B0604020202020204" pitchFamily="34" charset="0"/>
                  <a:cs typeface="Segoe UI" panose="020B0502040204020203" pitchFamily="34" charset="0"/>
                </a:rPr>
                <a:t>;</a:t>
              </a:r>
              <a:endParaRPr lang="it-IT" sz="1050" dirty="0">
                <a:solidFill>
                  <a:prstClr val="black"/>
                </a:solidFill>
                <a:latin typeface="Segoe UI" panose="020B0502040204020203" pitchFamily="34" charset="0"/>
                <a:cs typeface="Segoe UI" panose="020B0502040204020203" pitchFamily="34" charset="0"/>
              </a:endParaRPr>
            </a:p>
            <a:p>
              <a:pPr marL="557213" lvl="1" indent="-214313" algn="just" defTabSz="685800">
                <a:spcAft>
                  <a:spcPts val="900"/>
                </a:spcAft>
                <a:buFontTx/>
                <a:buChar char="-"/>
                <a:defRPr/>
              </a:pPr>
              <a:r>
                <a:rPr lang="it-IT" sz="1050" dirty="0">
                  <a:solidFill>
                    <a:prstClr val="black"/>
                  </a:solidFill>
                  <a:latin typeface="Segoe UI" panose="020B0502040204020203" pitchFamily="34" charset="0"/>
                  <a:cs typeface="Segoe UI" panose="020B0502040204020203" pitchFamily="34" charset="0"/>
                </a:rPr>
                <a:t>Il collegio è comunque tenuto a svolgere riunioni periodiche per monitorare l’andamento dei lavori e a formulare, ove ritenuto opportuno, osservazioni alle parti (</a:t>
              </a:r>
              <a:r>
                <a:rPr lang="it-IT" sz="1050" dirty="0" err="1">
                  <a:solidFill>
                    <a:prstClr val="black"/>
                  </a:solidFill>
                  <a:latin typeface="Segoe UI" panose="020B0502040204020203" pitchFamily="34" charset="0"/>
                  <a:cs typeface="Segoe UI" panose="020B0502040204020203" pitchFamily="34" charset="0"/>
                </a:rPr>
                <a:t>All</a:t>
              </a:r>
              <a:r>
                <a:rPr lang="it-IT" sz="1050" dirty="0">
                  <a:solidFill>
                    <a:prstClr val="black"/>
                  </a:solidFill>
                  <a:latin typeface="Segoe UI" panose="020B0502040204020203" pitchFamily="34" charset="0"/>
                  <a:cs typeface="Segoe UI" panose="020B0502040204020203" pitchFamily="34" charset="0"/>
                </a:rPr>
                <a:t>. V.2, art. 4, co 3);</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cs typeface="Segoe UI" panose="020B0502040204020203" pitchFamily="34" charset="0"/>
                </a:rPr>
                <a:t>p</a:t>
              </a:r>
              <a:r>
                <a:rPr lang="it-IT" sz="1050" dirty="0" err="1">
                  <a:solidFill>
                    <a:prstClr val="black"/>
                  </a:solidFill>
                  <a:latin typeface="Segoe UI" panose="020B0502040204020203" pitchFamily="34" charset="0"/>
                  <a:cs typeface="Segoe UI" panose="020B0502040204020203" pitchFamily="34" charset="0"/>
                </a:rPr>
                <a:t>recisato</a:t>
              </a:r>
              <a:r>
                <a:rPr lang="it-IT" sz="1050" dirty="0">
                  <a:solidFill>
                    <a:prstClr val="black"/>
                  </a:solidFill>
                  <a:latin typeface="Segoe UI" panose="020B0502040204020203" pitchFamily="34" charset="0"/>
                  <a:cs typeface="Segoe UI" panose="020B0502040204020203" pitchFamily="34" charset="0"/>
                </a:rPr>
                <a:t> che le </a:t>
              </a:r>
              <a:r>
                <a:rPr lang="it-IT" sz="1050" b="1" dirty="0">
                  <a:solidFill>
                    <a:srgbClr val="376092"/>
                  </a:solidFill>
                  <a:latin typeface="Segoe UI" panose="020B0502040204020203" pitchFamily="34" charset="0"/>
                  <a:cs typeface="Segoe UI" panose="020B0502040204020203" pitchFamily="34" charset="0"/>
                </a:rPr>
                <a:t>dimissioni dei componenti del collegio consultivo tecnico sono ammissibili </a:t>
              </a:r>
              <a:r>
                <a:rPr lang="it-IT" sz="1050" dirty="0">
                  <a:solidFill>
                    <a:prstClr val="black"/>
                  </a:solidFill>
                  <a:latin typeface="Segoe UI" panose="020B0502040204020203" pitchFamily="34" charset="0"/>
                  <a:cs typeface="Segoe UI" panose="020B0502040204020203" pitchFamily="34" charset="0"/>
                </a:rPr>
                <a:t>solo in presenza di giusta causa o di giustificato motivo; inoltre, che i componenti del CCT </a:t>
              </a:r>
              <a:r>
                <a:rPr lang="it-IT" sz="1050" b="1" dirty="0">
                  <a:solidFill>
                    <a:srgbClr val="376092"/>
                  </a:solidFill>
                  <a:latin typeface="Segoe UI" panose="020B0502040204020203" pitchFamily="34" charset="0"/>
                  <a:cs typeface="Segoe UI" panose="020B0502040204020203" pitchFamily="34" charset="0"/>
                </a:rPr>
                <a:t>non possono essere revocati </a:t>
              </a:r>
              <a:r>
                <a:rPr lang="it-IT" sz="1050" dirty="0">
                  <a:solidFill>
                    <a:prstClr val="black"/>
                  </a:solidFill>
                  <a:latin typeface="Segoe UI" panose="020B0502040204020203" pitchFamily="34" charset="0"/>
                  <a:cs typeface="Segoe UI" panose="020B0502040204020203" pitchFamily="34" charset="0"/>
                </a:rPr>
                <a:t>successivamente alla sua costituzione (</a:t>
              </a:r>
              <a:r>
                <a:rPr lang="it-IT" sz="1050" dirty="0" err="1">
                  <a:solidFill>
                    <a:prstClr val="black"/>
                  </a:solidFill>
                  <a:latin typeface="Segoe UI" panose="020B0502040204020203" pitchFamily="34" charset="0"/>
                  <a:cs typeface="Segoe UI" panose="020B0502040204020203" pitchFamily="34" charset="0"/>
                </a:rPr>
                <a:t>All</a:t>
              </a:r>
              <a:r>
                <a:rPr lang="it-IT" sz="1050" dirty="0">
                  <a:solidFill>
                    <a:prstClr val="black"/>
                  </a:solidFill>
                  <a:latin typeface="Segoe UI" panose="020B0502040204020203" pitchFamily="34" charset="0"/>
                  <a:cs typeface="Segoe UI" panose="020B0502040204020203" pitchFamily="34" charset="0"/>
                </a:rPr>
                <a:t>. V.2, art. 5); </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cs typeface="Segoe UI" panose="020B0502040204020203" pitchFamily="34" charset="0"/>
                </a:rPr>
                <a:t>p</a:t>
              </a:r>
              <a:r>
                <a:rPr lang="it-IT" sz="1050" dirty="0" err="1">
                  <a:solidFill>
                    <a:prstClr val="black"/>
                  </a:solidFill>
                  <a:latin typeface="Segoe UI" panose="020B0502040204020203" pitchFamily="34" charset="0"/>
                  <a:cs typeface="Segoe UI" panose="020B0502040204020203" pitchFamily="34" charset="0"/>
                </a:rPr>
                <a:t>revisto</a:t>
              </a:r>
              <a:r>
                <a:rPr lang="it-IT" sz="1050" dirty="0">
                  <a:solidFill>
                    <a:prstClr val="black"/>
                  </a:solidFill>
                  <a:latin typeface="Segoe UI" panose="020B0502040204020203" pitchFamily="34" charset="0"/>
                  <a:cs typeface="Segoe UI" panose="020B0502040204020203" pitchFamily="34" charset="0"/>
                </a:rPr>
                <a:t> che, quando un'opera può dare luogo ad appalti aggiudicati per </a:t>
              </a:r>
              <a:r>
                <a:rPr lang="it-IT" sz="1050" b="1" dirty="0">
                  <a:solidFill>
                    <a:srgbClr val="376092"/>
                  </a:solidFill>
                  <a:latin typeface="Segoe UI" panose="020B0502040204020203" pitchFamily="34" charset="0"/>
                  <a:cs typeface="Segoe UI" panose="020B0502040204020203" pitchFamily="34" charset="0"/>
                </a:rPr>
                <a:t>lotti distinti</a:t>
              </a:r>
              <a:r>
                <a:rPr lang="it-IT" sz="1050" dirty="0">
                  <a:solidFill>
                    <a:srgbClr val="376092"/>
                  </a:solidFill>
                  <a:latin typeface="Segoe UI" panose="020B0502040204020203" pitchFamily="34" charset="0"/>
                  <a:cs typeface="Segoe UI" panose="020B0502040204020203" pitchFamily="34" charset="0"/>
                </a:rPr>
                <a:t>, </a:t>
              </a:r>
              <a:r>
                <a:rPr lang="it-IT" sz="1050" b="1" dirty="0">
                  <a:solidFill>
                    <a:srgbClr val="376092"/>
                  </a:solidFill>
                  <a:latin typeface="Segoe UI" panose="020B0502040204020203" pitchFamily="34" charset="0"/>
                  <a:cs typeface="Segoe UI" panose="020B0502040204020203" pitchFamily="34" charset="0"/>
                </a:rPr>
                <a:t>la costituzione del CCT è obbligatoria con riferimento ai soli lotti di importo pari o superiore alle soglie di rilevanza europea</a:t>
              </a:r>
              <a:r>
                <a:rPr lang="it-IT" sz="1050" dirty="0">
                  <a:solidFill>
                    <a:prstClr val="black"/>
                  </a:solidFill>
                  <a:latin typeface="Segoe UI" panose="020B0502040204020203" pitchFamily="34" charset="0"/>
                  <a:cs typeface="Segoe UI" panose="020B0502040204020203" pitchFamily="34" charset="0"/>
                </a:rPr>
                <a:t>, senza riguardo al valore complessivo stimato della totalità di tali lotti (</a:t>
              </a:r>
              <a:r>
                <a:rPr lang="it-IT" sz="1050" dirty="0" err="1">
                  <a:solidFill>
                    <a:prstClr val="black"/>
                  </a:solidFill>
                  <a:latin typeface="Segoe UI" panose="020B0502040204020203" pitchFamily="34" charset="0"/>
                  <a:cs typeface="Segoe UI" panose="020B0502040204020203" pitchFamily="34" charset="0"/>
                </a:rPr>
                <a:t>All</a:t>
              </a:r>
              <a:r>
                <a:rPr lang="it-IT" sz="1050" dirty="0">
                  <a:solidFill>
                    <a:prstClr val="black"/>
                  </a:solidFill>
                  <a:latin typeface="Segoe UI" panose="020B0502040204020203" pitchFamily="34" charset="0"/>
                  <a:cs typeface="Segoe UI" panose="020B0502040204020203" pitchFamily="34" charset="0"/>
                </a:rPr>
                <a:t>. V.2, art. 7, co 3); </a:t>
              </a:r>
            </a:p>
            <a:p>
              <a:pPr marL="557213" lvl="1" indent="-214313" algn="just" defTabSz="685800">
                <a:spcAft>
                  <a:spcPts val="900"/>
                </a:spcAft>
                <a:buFontTx/>
                <a:buChar char="-"/>
                <a:defRPr/>
              </a:pPr>
              <a:r>
                <a:rPr lang="it-IT" sz="1050" dirty="0">
                  <a:solidFill>
                    <a:prstClr val="black"/>
                  </a:solidFill>
                  <a:latin typeface="Segoe UI" panose="020B0502040204020203" pitchFamily="34" charset="0"/>
                  <a:cs typeface="Segoe UI" panose="020B0502040204020203" pitchFamily="34" charset="0"/>
                </a:rPr>
                <a:t>statuito che alla </a:t>
              </a:r>
              <a:r>
                <a:rPr lang="it-IT" sz="1050" b="1" dirty="0">
                  <a:solidFill>
                    <a:srgbClr val="376092"/>
                  </a:solidFill>
                  <a:latin typeface="Segoe UI" panose="020B0502040204020203" pitchFamily="34" charset="0"/>
                  <a:cs typeface="Segoe UI" panose="020B0502040204020203" pitchFamily="34" charset="0"/>
                </a:rPr>
                <a:t>segreteria tecnico amministrativa </a:t>
              </a:r>
              <a:r>
                <a:rPr lang="it-IT" sz="1050" dirty="0">
                  <a:solidFill>
                    <a:prstClr val="black"/>
                  </a:solidFill>
                  <a:latin typeface="Segoe UI" panose="020B0502040204020203" pitchFamily="34" charset="0"/>
                  <a:cs typeface="Segoe UI" panose="020B0502040204020203" pitchFamily="34" charset="0"/>
                </a:rPr>
                <a:t>è riconosciuto un compenso in misura determinata dal 3 al 10 per cento del compenso spettante ad ogni singolo componente del CCT. Detto compenso </a:t>
              </a:r>
              <a:r>
                <a:rPr lang="it-IT" sz="1050" b="1" dirty="0">
                  <a:solidFill>
                    <a:srgbClr val="376092"/>
                  </a:solidFill>
                  <a:latin typeface="Segoe UI" panose="020B0502040204020203" pitchFamily="34" charset="0"/>
                  <a:cs typeface="Segoe UI" panose="020B0502040204020203" pitchFamily="34" charset="0"/>
                </a:rPr>
                <a:t>è posto a carico dei componenti</a:t>
              </a:r>
              <a:r>
                <a:rPr lang="it-IT" sz="1050" b="1" dirty="0">
                  <a:solidFill>
                    <a:prstClr val="black"/>
                  </a:solidFill>
                  <a:latin typeface="Segoe UI" panose="020B0502040204020203" pitchFamily="34" charset="0"/>
                  <a:cs typeface="Segoe UI" panose="020B0502040204020203" pitchFamily="34" charset="0"/>
                </a:rPr>
                <a:t> </a:t>
              </a:r>
              <a:r>
                <a:rPr lang="it-IT" sz="1050" dirty="0">
                  <a:solidFill>
                    <a:prstClr val="black"/>
                  </a:solidFill>
                  <a:latin typeface="Segoe UI" panose="020B0502040204020203" pitchFamily="34" charset="0"/>
                  <a:cs typeface="Segoe UI" panose="020B0502040204020203" pitchFamily="34" charset="0"/>
                </a:rPr>
                <a:t>del CCT e viene liquidato direttamente a cura delle parti con le medesime modalità e tempistiche previste per i componenti del collegio (</a:t>
              </a:r>
              <a:r>
                <a:rPr lang="it-IT" sz="1050" dirty="0" err="1">
                  <a:solidFill>
                    <a:prstClr val="black"/>
                  </a:solidFill>
                  <a:latin typeface="Segoe UI" panose="020B0502040204020203" pitchFamily="34" charset="0"/>
                  <a:cs typeface="Segoe UI" panose="020B0502040204020203" pitchFamily="34" charset="0"/>
                </a:rPr>
                <a:t>All</a:t>
              </a:r>
              <a:r>
                <a:rPr lang="it-IT" sz="1050" dirty="0">
                  <a:solidFill>
                    <a:prstClr val="black"/>
                  </a:solidFill>
                  <a:latin typeface="Segoe UI" panose="020B0502040204020203" pitchFamily="34" charset="0"/>
                  <a:cs typeface="Segoe UI" panose="020B0502040204020203" pitchFamily="34" charset="0"/>
                </a:rPr>
                <a:t>. V.2, art. 8);</a:t>
              </a:r>
            </a:p>
          </p:txBody>
        </p:sp>
        <p:sp>
          <p:nvSpPr>
            <p:cNvPr id="3" name="Rettangolo 2">
              <a:extLst>
                <a:ext uri="{FF2B5EF4-FFF2-40B4-BE49-F238E27FC236}">
                  <a16:creationId xmlns:a16="http://schemas.microsoft.com/office/drawing/2014/main" id="{3D60D70B-3839-0767-592D-F8EE96B25E05}"/>
                </a:ext>
              </a:extLst>
            </p:cNvPr>
            <p:cNvSpPr/>
            <p:nvPr/>
          </p:nvSpPr>
          <p:spPr>
            <a:xfrm>
              <a:off x="527347" y="1166948"/>
              <a:ext cx="11137306" cy="5158256"/>
            </a:xfrm>
            <a:prstGeom prst="rect">
              <a:avLst/>
            </a:prstGeom>
            <a:noFill/>
            <a:ln w="25400">
              <a:solidFill>
                <a:srgbClr val="376092"/>
              </a:solidFill>
            </a:ln>
          </p:spPr>
          <p:txBody>
            <a:bodyPr wrap="square" lIns="0" tIns="0" rIns="0" bIns="0" rtlCol="0" anchor="ctr"/>
            <a:lstStyle/>
            <a:p>
              <a:pPr algn="ctr" defTabSz="685800">
                <a:defRPr/>
              </a:pPr>
              <a:endParaRPr lang="it-IT" sz="1350">
                <a:solidFill>
                  <a:prstClr val="black"/>
                </a:solidFill>
                <a:latin typeface="Calibri"/>
              </a:endParaRPr>
            </a:p>
          </p:txBody>
        </p:sp>
        <p:sp>
          <p:nvSpPr>
            <p:cNvPr id="7" name="Rettangolo con angoli arrotondati 6">
              <a:extLst>
                <a:ext uri="{FF2B5EF4-FFF2-40B4-BE49-F238E27FC236}">
                  <a16:creationId xmlns:a16="http://schemas.microsoft.com/office/drawing/2014/main" id="{D92EEFFE-06FE-456E-7AE6-268AA40218A3}"/>
                </a:ext>
              </a:extLst>
            </p:cNvPr>
            <p:cNvSpPr/>
            <p:nvPr/>
          </p:nvSpPr>
          <p:spPr>
            <a:xfrm>
              <a:off x="706074" y="680305"/>
              <a:ext cx="3683046" cy="786384"/>
            </a:xfrm>
            <a:prstGeom prst="roundRect">
              <a:avLst/>
            </a:prstGeom>
            <a:solidFill>
              <a:srgbClr val="C6D9F1"/>
            </a:solidFill>
          </p:spPr>
          <p:txBody>
            <a:bodyPr wrap="square" lIns="0" tIns="0" rIns="0" bIns="0" rtlCol="0" anchor="ctr"/>
            <a:lstStyle/>
            <a:p>
              <a:pPr algn="ctr" defTabSz="685800">
                <a:defRPr/>
              </a:pPr>
              <a:r>
                <a:rPr lang="it-IT" sz="1350" b="1" dirty="0">
                  <a:solidFill>
                    <a:srgbClr val="1F497D"/>
                  </a:solidFill>
                  <a:latin typeface="Segoe UI" panose="020B0502040204020203" pitchFamily="34" charset="0"/>
                  <a:ea typeface="Calibri" panose="020F0502020204030204" pitchFamily="34" charset="0"/>
                  <a:cs typeface="Segoe UI" panose="020B0502040204020203" pitchFamily="34" charset="0"/>
                </a:rPr>
                <a:t>Collegio Consultivo Tecnico (CCT)</a:t>
              </a:r>
            </a:p>
          </p:txBody>
        </p:sp>
      </p:grpSp>
      <p:sp>
        <p:nvSpPr>
          <p:cNvPr id="5" name="CasellaDiTesto 4">
            <a:extLst>
              <a:ext uri="{FF2B5EF4-FFF2-40B4-BE49-F238E27FC236}">
                <a16:creationId xmlns:a16="http://schemas.microsoft.com/office/drawing/2014/main" id="{CCCD8F46-0481-B057-AB3B-29259AE3787D}"/>
              </a:ext>
            </a:extLst>
          </p:cNvPr>
          <p:cNvSpPr txBox="1"/>
          <p:nvPr/>
        </p:nvSpPr>
        <p:spPr>
          <a:xfrm>
            <a:off x="395510" y="4273808"/>
            <a:ext cx="8352980" cy="346249"/>
          </a:xfrm>
          <a:prstGeom prst="rect">
            <a:avLst/>
          </a:prstGeom>
          <a:noFill/>
        </p:spPr>
        <p:txBody>
          <a:bodyPr wrap="square" rtlCol="0">
            <a:spAutoFit/>
          </a:bodyPr>
          <a:lstStyle/>
          <a:p>
            <a:pPr algn="just" defTabSz="685800">
              <a:spcAft>
                <a:spcPts val="900"/>
              </a:spcAft>
              <a:defRPr/>
            </a:pPr>
            <a:r>
              <a:rPr lang="it-IT" sz="825" dirty="0">
                <a:solidFill>
                  <a:srgbClr val="376092"/>
                </a:solidFill>
                <a:latin typeface="Segoe UI" panose="020B0502040204020203" pitchFamily="34" charset="0"/>
                <a:cs typeface="Segoe UI" panose="020B0502040204020203" pitchFamily="34" charset="0"/>
              </a:rPr>
              <a:t>*</a:t>
            </a:r>
            <a:r>
              <a:rPr lang="it-IT" sz="825" b="1" dirty="0">
                <a:solidFill>
                  <a:srgbClr val="376092"/>
                </a:solidFill>
                <a:latin typeface="Segoe UI" panose="020B0502040204020203" pitchFamily="34" charset="0"/>
                <a:cs typeface="Segoe UI" panose="020B0502040204020203" pitchFamily="34" charset="0"/>
              </a:rPr>
              <a:t>Nb</a:t>
            </a:r>
            <a:r>
              <a:rPr lang="it-IT" sz="825" dirty="0">
                <a:solidFill>
                  <a:prstClr val="black"/>
                </a:solidFill>
                <a:latin typeface="Segoe UI" panose="020B0502040204020203" pitchFamily="34" charset="0"/>
                <a:cs typeface="Segoe UI" panose="020B0502040204020203" pitchFamily="34" charset="0"/>
              </a:rPr>
              <a:t>. Nelle more dell’adozione di tale decreto, continuano ad applicarsi, per la parte relativa alla determinazione dei compensi, le linee guida approvate con decreto del Ministro e delle infrastrutture e delle mobilità sostenibili 17 gennaio 2022, pubblicato nella GURI n. 55 del 7 marzo 2022.</a:t>
            </a:r>
          </a:p>
        </p:txBody>
      </p:sp>
    </p:spTree>
    <p:extLst>
      <p:ext uri="{BB962C8B-B14F-4D97-AF65-F5344CB8AC3E}">
        <p14:creationId xmlns:p14="http://schemas.microsoft.com/office/powerpoint/2010/main" val="161389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36A3AC-6128-54CF-AEF2-42F6A23D360B}"/>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Valutazione equivalenza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73xI.01</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F9371A68-2671-0EDD-5369-839F00982119}"/>
              </a:ext>
            </a:extLst>
          </p:cNvPr>
          <p:cNvSpPr>
            <a:spLocks noGrp="1"/>
          </p:cNvSpPr>
          <p:nvPr>
            <p:ph type="sldNum" sz="quarter" idx="10"/>
          </p:nvPr>
        </p:nvSpPr>
        <p:spPr/>
        <p:txBody>
          <a:bodyPr/>
          <a:lstStyle/>
          <a:p>
            <a:fld id="{A88A401D-FA7D-467D-AFBB-0B3BA40DF614}" type="slidenum">
              <a:rPr lang="it-IT" smtClean="0"/>
              <a:pPr/>
              <a:t>11</a:t>
            </a:fld>
            <a:endParaRPr lang="it-IT" dirty="0"/>
          </a:p>
        </p:txBody>
      </p:sp>
      <p:sp>
        <p:nvSpPr>
          <p:cNvPr id="4" name="Segnaposto contenuto 3">
            <a:extLst>
              <a:ext uri="{FF2B5EF4-FFF2-40B4-BE49-F238E27FC236}">
                <a16:creationId xmlns:a16="http://schemas.microsoft.com/office/drawing/2014/main" id="{D11E1022-545B-0C4A-5C45-40AA1EC89AF4}"/>
              </a:ext>
            </a:extLst>
          </p:cNvPr>
          <p:cNvSpPr>
            <a:spLocks noGrp="1"/>
          </p:cNvSpPr>
          <p:nvPr>
            <p:ph idx="1"/>
          </p:nvPr>
        </p:nvSpPr>
        <p:spPr>
          <a:xfrm>
            <a:off x="457200" y="1200151"/>
            <a:ext cx="8229600" cy="435495"/>
          </a:xfrm>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Se è indicato nell'offerta un diverso CCNL, si considera:</a:t>
            </a:r>
          </a:p>
        </p:txBody>
      </p:sp>
      <p:sp>
        <p:nvSpPr>
          <p:cNvPr id="6" name="Rettangolo 5">
            <a:extLst>
              <a:ext uri="{FF2B5EF4-FFF2-40B4-BE49-F238E27FC236}">
                <a16:creationId xmlns:a16="http://schemas.microsoft.com/office/drawing/2014/main" id="{BFCE1FEC-4DA7-5975-DB38-E4E55F4AD851}"/>
              </a:ext>
            </a:extLst>
          </p:cNvPr>
          <p:cNvSpPr/>
          <p:nvPr/>
        </p:nvSpPr>
        <p:spPr>
          <a:xfrm>
            <a:off x="1259632" y="1563638"/>
            <a:ext cx="7560840" cy="11843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Equivalenza presunta:</a:t>
            </a:r>
          </a:p>
          <a:p>
            <a:pPr marL="268288" lvl="1" indent="-268288" algn="just">
              <a:buFont typeface="Arial" panose="020B0604020202020204" pitchFamily="34" charset="0"/>
              <a:buChar char="•"/>
            </a:pP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In edilizia</a:t>
            </a:r>
            <a:r>
              <a:rPr lang="it-IT" sz="1600" dirty="0">
                <a:solidFill>
                  <a:schemeClr val="tx1"/>
                </a:solidFill>
                <a:latin typeface="Aptos" panose="020B0004020202020204" pitchFamily="34" charset="0"/>
              </a:rPr>
              <a:t>: tra i CCNL con cod. </a:t>
            </a:r>
            <a:r>
              <a:rPr lang="it-IT" sz="1600" b="1" i="1" dirty="0" err="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F012</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 (Ance/Coop), </a:t>
            </a:r>
            <a:r>
              <a:rPr lang="it-IT" sz="1600" b="1" i="1" dirty="0" err="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F015</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 (Artigiani), </a:t>
            </a:r>
            <a:r>
              <a:rPr lang="it-IT" sz="1600" b="1" i="1" dirty="0" err="1">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F018</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 (Confapi Aniem)</a:t>
            </a:r>
            <a:r>
              <a:rPr lang="it-IT" sz="1600" i="1" dirty="0">
                <a:solidFill>
                  <a:schemeClr val="tx1"/>
                </a:solidFill>
                <a:effectLst>
                  <a:outerShdw blurRad="38100" dist="38100" dir="2700000" algn="tl">
                    <a:srgbClr val="000000">
                      <a:alpha val="43137"/>
                    </a:srgbClr>
                  </a:outerShdw>
                </a:effectLst>
                <a:latin typeface="Aptos" panose="020B0004020202020204" pitchFamily="34" charset="0"/>
                <a:cs typeface="Segoe UI" panose="020B0502040204020203" pitchFamily="34" charset="0"/>
                <a:sym typeface="Wingdings" panose="05000000000000000000" pitchFamily="2" charset="2"/>
              </a:rPr>
              <a:t>;</a:t>
            </a:r>
            <a:endParaRPr lang="it-IT" sz="1600" i="1" dirty="0">
              <a:solidFill>
                <a:schemeClr val="tx1"/>
              </a:solidFill>
              <a:effectLst>
                <a:outerShdw blurRad="38100" dist="38100" dir="2700000" algn="tl">
                  <a:srgbClr val="000000">
                    <a:alpha val="43137"/>
                  </a:srgbClr>
                </a:outerShdw>
              </a:effectLst>
              <a:latin typeface="Aptos" panose="020B0004020202020204" pitchFamily="34" charset="0"/>
            </a:endParaRPr>
          </a:p>
          <a:p>
            <a:pPr marL="268288" lvl="1" indent="-268288" algn="just">
              <a:buFont typeface="Arial" panose="020B0604020202020204" pitchFamily="34" charset="0"/>
              <a:buChar char="•"/>
            </a:pP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Altri settori</a:t>
            </a:r>
            <a:r>
              <a:rPr lang="it-IT" sz="1600" dirty="0">
                <a:solidFill>
                  <a:schemeClr val="tx1"/>
                </a:solidFill>
                <a:latin typeface="Aptos" panose="020B0004020202020204" pitchFamily="34" charset="0"/>
              </a:rPr>
              <a:t>: tra CCNL firmati dalle stesse sigle sindacali adeguati alla dimensione aziendale</a:t>
            </a:r>
            <a:endParaRPr lang="it-IT" sz="1600" b="1" dirty="0">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7" name="Segnaposto contenuto 7">
            <a:extLst>
              <a:ext uri="{FF2B5EF4-FFF2-40B4-BE49-F238E27FC236}">
                <a16:creationId xmlns:a16="http://schemas.microsoft.com/office/drawing/2014/main" id="{52EAA050-E862-EDC5-BE2B-C9E8A86CC340}"/>
              </a:ext>
            </a:extLst>
          </p:cNvPr>
          <p:cNvSpPr txBox="1">
            <a:spLocks/>
          </p:cNvSpPr>
          <p:nvPr/>
        </p:nvSpPr>
        <p:spPr>
          <a:xfrm>
            <a:off x="1259632" y="2877848"/>
            <a:ext cx="3960440" cy="1638117"/>
          </a:xfrm>
          <a:prstGeom prst="rect">
            <a:avLst/>
          </a:prstGeom>
          <a:solidFill>
            <a:srgbClr val="E1DBD0"/>
          </a:solidFill>
          <a:ln/>
        </p:spPr>
        <p:txBody>
          <a:bodyPr>
            <a:noAutofit/>
          </a:bodyPr>
          <a:lstStyle>
            <a:lvl1pPr marL="342900" indent="-342900" algn="l" defTabSz="914400" rtl="0" eaLnBrk="1" latinLnBrk="0" hangingPunct="1">
              <a:spcBef>
                <a:spcPct val="20000"/>
              </a:spcBef>
              <a:buClr>
                <a:srgbClr val="006600"/>
              </a:buClr>
              <a:buFont typeface="Wingdings" panose="05000000000000000000" pitchFamily="2" charset="2"/>
              <a:buChar char="v"/>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1600" b="1" dirty="0">
                <a:solidFill>
                  <a:srgbClr val="FF0000"/>
                </a:solidFill>
                <a:effectLst>
                  <a:outerShdw blurRad="38100" dist="38100" dir="2700000" algn="tl">
                    <a:srgbClr val="000000">
                      <a:alpha val="43137"/>
                    </a:srgbClr>
                  </a:outerShdw>
                </a:effectLst>
                <a:latin typeface="Aptos" panose="020B0004020202020204" pitchFamily="34" charset="0"/>
                <a:ea typeface="+mn-ea"/>
                <a:cs typeface="+mn-cs"/>
              </a:rPr>
              <a:t>La SA valuta equivalenza </a:t>
            </a:r>
            <a:r>
              <a:rPr lang="it-IT" sz="1600" dirty="0">
                <a:latin typeface="Aptos" panose="020B0004020202020204" pitchFamily="34" charset="0"/>
                <a:ea typeface="+mn-ea"/>
                <a:cs typeface="+mn-cs"/>
              </a:rPr>
              <a:t>su voci riferite a:</a:t>
            </a:r>
          </a:p>
          <a:p>
            <a:pPr algn="just">
              <a:buFont typeface="Arial" panose="020B0604020202020204" pitchFamily="34" charset="0"/>
              <a:buChar char="•"/>
            </a:pPr>
            <a:r>
              <a:rPr lang="it-IT" sz="1600" dirty="0">
                <a:latin typeface="Aptos" panose="020B0004020202020204" pitchFamily="34" charset="0"/>
              </a:rPr>
              <a:t>le </a:t>
            </a:r>
            <a:r>
              <a:rPr lang="it-IT" sz="1600" b="1" i="1" dirty="0">
                <a:effectLst>
                  <a:outerShdw blurRad="38100" dist="38100" dir="2700000" algn="tl">
                    <a:srgbClr val="000000">
                      <a:alpha val="43137"/>
                    </a:srgbClr>
                  </a:outerShdw>
                </a:effectLst>
                <a:latin typeface="Aptos" panose="020B0004020202020204" pitchFamily="34" charset="0"/>
              </a:rPr>
              <a:t>tutele economiche </a:t>
            </a:r>
            <a:r>
              <a:rPr lang="it-IT" sz="1600" dirty="0">
                <a:latin typeface="Aptos" panose="020B0004020202020204" pitchFamily="34" charset="0"/>
              </a:rPr>
              <a:t>(es. retribuzione tabellare annuale) e</a:t>
            </a:r>
          </a:p>
          <a:p>
            <a:pPr algn="just">
              <a:buFont typeface="Arial" panose="020B0604020202020204" pitchFamily="34" charset="0"/>
              <a:buChar char="•"/>
            </a:pPr>
            <a:r>
              <a:rPr lang="it-IT" sz="1600" dirty="0">
                <a:latin typeface="Aptos" panose="020B0004020202020204" pitchFamily="34" charset="0"/>
              </a:rPr>
              <a:t>le </a:t>
            </a:r>
            <a:r>
              <a:rPr lang="it-IT" sz="1600" b="1" i="1" dirty="0">
                <a:effectLst>
                  <a:outerShdw blurRad="38100" dist="38100" dir="2700000" algn="tl">
                    <a:srgbClr val="000000">
                      <a:alpha val="43137"/>
                    </a:srgbClr>
                  </a:outerShdw>
                </a:effectLst>
                <a:latin typeface="Aptos" panose="020B0004020202020204" pitchFamily="34" charset="0"/>
              </a:rPr>
              <a:t>tutele normative</a:t>
            </a:r>
            <a:r>
              <a:rPr lang="it-IT" sz="1600" dirty="0">
                <a:latin typeface="Aptos" panose="020B0004020202020204" pitchFamily="34" charset="0"/>
              </a:rPr>
              <a:t>, tra cui obblighi di denunzia agli enti previdenziali (es. CE), assicurativi e antinfortunistici</a:t>
            </a:r>
            <a:endParaRPr lang="it-IT" sz="1600" b="1" i="1" dirty="0">
              <a:effectLst>
                <a:outerShdw blurRad="38100" dist="38100" dir="2700000" algn="tl">
                  <a:srgbClr val="000000">
                    <a:alpha val="43137"/>
                  </a:srgbClr>
                </a:outerShdw>
              </a:effectLst>
              <a:latin typeface="Aptos" panose="020B0004020202020204" pitchFamily="34" charset="0"/>
              <a:ea typeface="+mn-ea"/>
              <a:cs typeface="+mn-cs"/>
            </a:endParaRPr>
          </a:p>
        </p:txBody>
      </p:sp>
      <p:sp>
        <p:nvSpPr>
          <p:cNvPr id="8" name="Segnaposto numero diapositiva 2">
            <a:extLst>
              <a:ext uri="{FF2B5EF4-FFF2-40B4-BE49-F238E27FC236}">
                <a16:creationId xmlns:a16="http://schemas.microsoft.com/office/drawing/2014/main" id="{BB8A44C5-F078-066C-078A-62145CC5FE44}"/>
              </a:ext>
            </a:extLst>
          </p:cNvPr>
          <p:cNvSpPr txBox="1">
            <a:spLocks/>
          </p:cNvSpPr>
          <p:nvPr/>
        </p:nvSpPr>
        <p:spPr>
          <a:xfrm>
            <a:off x="6553200" y="4767263"/>
            <a:ext cx="2133600"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p>
        </p:txBody>
      </p:sp>
      <p:sp>
        <p:nvSpPr>
          <p:cNvPr id="11" name="Freccia a gallone 10">
            <a:extLst>
              <a:ext uri="{FF2B5EF4-FFF2-40B4-BE49-F238E27FC236}">
                <a16:creationId xmlns:a16="http://schemas.microsoft.com/office/drawing/2014/main" id="{C2140C94-7113-A417-8ACC-0B9F3C83E9B3}"/>
              </a:ext>
            </a:extLst>
          </p:cNvPr>
          <p:cNvSpPr/>
          <p:nvPr/>
        </p:nvSpPr>
        <p:spPr>
          <a:xfrm rot="5400000">
            <a:off x="198617" y="1758989"/>
            <a:ext cx="1184357" cy="793656"/>
          </a:xfrm>
          <a:prstGeom prst="chevron">
            <a:avLst>
              <a:gd name="adj" fmla="val 29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dirty="0"/>
              <a:t>Art.</a:t>
            </a:r>
          </a:p>
          <a:p>
            <a:pPr algn="ctr"/>
            <a:r>
              <a:rPr lang="it-IT" b="1" dirty="0">
                <a:solidFill>
                  <a:srgbClr val="FF0000"/>
                </a:solidFill>
                <a:effectLst>
                  <a:outerShdw blurRad="38100" dist="38100" dir="2700000" algn="tl">
                    <a:srgbClr val="000000">
                      <a:alpha val="43137"/>
                    </a:srgbClr>
                  </a:outerShdw>
                </a:effectLst>
              </a:rPr>
              <a:t>3 </a:t>
            </a:r>
            <a:r>
              <a:rPr lang="it-IT" b="1" dirty="0" err="1">
                <a:solidFill>
                  <a:srgbClr val="FF0000"/>
                </a:solidFill>
                <a:effectLst>
                  <a:outerShdw blurRad="38100" dist="38100" dir="2700000" algn="tl">
                    <a:srgbClr val="000000">
                      <a:alpha val="43137"/>
                    </a:srgbClr>
                  </a:outerShdw>
                </a:effectLst>
              </a:rPr>
              <a:t>I.01</a:t>
            </a:r>
            <a:endParaRPr lang="it-IT" dirty="0">
              <a:solidFill>
                <a:schemeClr val="tx1"/>
              </a:solidFill>
            </a:endParaRPr>
          </a:p>
        </p:txBody>
      </p:sp>
      <p:sp>
        <p:nvSpPr>
          <p:cNvPr id="12" name="Freccia a gallone 11">
            <a:extLst>
              <a:ext uri="{FF2B5EF4-FFF2-40B4-BE49-F238E27FC236}">
                <a16:creationId xmlns:a16="http://schemas.microsoft.com/office/drawing/2014/main" id="{601355DA-7470-8505-EBD7-605BD761E80E}"/>
              </a:ext>
            </a:extLst>
          </p:cNvPr>
          <p:cNvSpPr/>
          <p:nvPr/>
        </p:nvSpPr>
        <p:spPr>
          <a:xfrm rot="5400000">
            <a:off x="202457" y="3062227"/>
            <a:ext cx="1184358" cy="793656"/>
          </a:xfrm>
          <a:prstGeom prst="chevron">
            <a:avLst>
              <a:gd name="adj" fmla="val 3079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dirty="0"/>
              <a:t>Art.</a:t>
            </a:r>
          </a:p>
          <a:p>
            <a:pPr algn="ctr"/>
            <a:r>
              <a:rPr lang="it-IT" b="1" dirty="0">
                <a:solidFill>
                  <a:srgbClr val="FF0000"/>
                </a:solidFill>
                <a:effectLst>
                  <a:outerShdw blurRad="38100" dist="38100" dir="2700000" algn="tl">
                    <a:srgbClr val="000000">
                      <a:alpha val="43137"/>
                    </a:srgbClr>
                  </a:outerShdw>
                </a:effectLst>
              </a:rPr>
              <a:t>4 </a:t>
            </a:r>
            <a:r>
              <a:rPr lang="it-IT" b="1" dirty="0" err="1">
                <a:solidFill>
                  <a:srgbClr val="FF0000"/>
                </a:solidFill>
                <a:effectLst>
                  <a:outerShdw blurRad="38100" dist="38100" dir="2700000" algn="tl">
                    <a:srgbClr val="000000">
                      <a:alpha val="43137"/>
                    </a:srgbClr>
                  </a:outerShdw>
                </a:effectLst>
              </a:rPr>
              <a:t>I.01</a:t>
            </a:r>
            <a:endParaRPr lang="it-IT" dirty="0">
              <a:solidFill>
                <a:schemeClr val="tx1"/>
              </a:solidFill>
            </a:endParaRPr>
          </a:p>
        </p:txBody>
      </p:sp>
      <p:sp>
        <p:nvSpPr>
          <p:cNvPr id="13" name="Segnaposto piè di pagina 4">
            <a:extLst>
              <a:ext uri="{FF2B5EF4-FFF2-40B4-BE49-F238E27FC236}">
                <a16:creationId xmlns:a16="http://schemas.microsoft.com/office/drawing/2014/main" id="{C4FE90D2-9F5B-58BF-2FE3-FDF940134556}"/>
              </a:ext>
            </a:extLst>
          </p:cNvPr>
          <p:cNvSpPr>
            <a:spLocks noGrp="1"/>
          </p:cNvSpPr>
          <p:nvPr>
            <p:ph type="ftr" sz="quarter" idx="3"/>
          </p:nvPr>
        </p:nvSpPr>
        <p:spPr>
          <a:xfrm>
            <a:off x="457200" y="4721856"/>
            <a:ext cx="5482952" cy="273844"/>
          </a:xfrm>
        </p:spPr>
        <p:txBody>
          <a:bodyPr/>
          <a:lstStyle/>
          <a:p>
            <a:r>
              <a:rPr lang="it-IT" dirty="0"/>
              <a:t>Direzione Legislazione Opere Pubbliche - Avv. Bruno Urbani – Il decreto correttivo al d.lgs. 36 del 2023 «Codice Appalti»</a:t>
            </a:r>
          </a:p>
        </p:txBody>
      </p:sp>
      <p:sp>
        <p:nvSpPr>
          <p:cNvPr id="14" name="CasellaDiTesto 13">
            <a:extLst>
              <a:ext uri="{FF2B5EF4-FFF2-40B4-BE49-F238E27FC236}">
                <a16:creationId xmlns:a16="http://schemas.microsoft.com/office/drawing/2014/main" id="{CC5D84C5-1AD6-F6D8-93E5-5BE00761C629}"/>
              </a:ext>
            </a:extLst>
          </p:cNvPr>
          <p:cNvSpPr txBox="1"/>
          <p:nvPr/>
        </p:nvSpPr>
        <p:spPr>
          <a:xfrm>
            <a:off x="5436096" y="2877848"/>
            <a:ext cx="3384376" cy="1815882"/>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C’è </a:t>
            </a:r>
            <a:r>
              <a:rPr lang="it-IT" b="1" dirty="0">
                <a:solidFill>
                  <a:srgbClr val="FF0000"/>
                </a:solidFill>
                <a:effectLst>
                  <a:outerShdw blurRad="38100" dist="38100" dir="2700000" algn="tl">
                    <a:srgbClr val="000000">
                      <a:alpha val="43137"/>
                    </a:srgbClr>
                  </a:outerShdw>
                </a:effectLst>
              </a:rPr>
              <a:t>equivalenza</a:t>
            </a:r>
            <a:r>
              <a:rPr lang="it-IT" dirty="0"/>
              <a:t> delle tutele se il </a:t>
            </a:r>
            <a:r>
              <a:rPr lang="it-IT" b="1" dirty="0">
                <a:effectLst>
                  <a:outerShdw blurRad="38100" dist="38100" dir="2700000" algn="tl">
                    <a:srgbClr val="000000">
                      <a:alpha val="43137"/>
                    </a:srgbClr>
                  </a:outerShdw>
                </a:effectLst>
              </a:rPr>
              <a:t>valore economico complessivo delle componenti fisse </a:t>
            </a:r>
            <a:r>
              <a:rPr lang="it-IT" dirty="0"/>
              <a:t>della retribuzione globale annua è </a:t>
            </a:r>
            <a:r>
              <a:rPr lang="it-IT" b="1" dirty="0">
                <a:effectLst>
                  <a:outerShdw blurRad="38100" dist="38100" dir="2700000" algn="tl">
                    <a:srgbClr val="000000">
                      <a:alpha val="43137"/>
                    </a:srgbClr>
                  </a:outerShdw>
                </a:effectLst>
              </a:rPr>
              <a:t>pari a quello del CCNL indicato</a:t>
            </a:r>
            <a:r>
              <a:rPr lang="it-IT" dirty="0"/>
              <a:t> o abbia scostamenti  marginali. Un </a:t>
            </a:r>
            <a:r>
              <a:rPr lang="it-IT" dirty="0" err="1"/>
              <a:t>dec</a:t>
            </a:r>
            <a:r>
              <a:rPr lang="it-IT" dirty="0"/>
              <a:t>. </a:t>
            </a:r>
            <a:r>
              <a:rPr lang="it-IT" dirty="0" err="1"/>
              <a:t>MLPS</a:t>
            </a:r>
            <a:r>
              <a:rPr lang="it-IT" dirty="0"/>
              <a:t>-MIT fornirà </a:t>
            </a:r>
            <a:r>
              <a:rPr lang="it-IT" dirty="0" err="1"/>
              <a:t>ll.gg</a:t>
            </a:r>
            <a:r>
              <a:rPr lang="it-IT" dirty="0"/>
              <a:t>. specifiche.</a:t>
            </a:r>
          </a:p>
        </p:txBody>
      </p:sp>
      <p:sp>
        <p:nvSpPr>
          <p:cNvPr id="15" name="Freccia in giù 14">
            <a:extLst>
              <a:ext uri="{FF2B5EF4-FFF2-40B4-BE49-F238E27FC236}">
                <a16:creationId xmlns:a16="http://schemas.microsoft.com/office/drawing/2014/main" id="{7930935F-6E5A-CBDC-1CEE-10DAE9D70294}"/>
              </a:ext>
            </a:extLst>
          </p:cNvPr>
          <p:cNvSpPr/>
          <p:nvPr/>
        </p:nvSpPr>
        <p:spPr>
          <a:xfrm rot="16200000">
            <a:off x="4752020" y="3525700"/>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36775" y="99056"/>
                  <a:pt x="200735" y="119207"/>
                  <a:pt x="288032" y="108012"/>
                </a:cubicBezTo>
                <a:cubicBezTo>
                  <a:pt x="282666" y="70076"/>
                  <a:pt x="285074" y="35950"/>
                  <a:pt x="288032" y="0"/>
                </a:cubicBezTo>
                <a:cubicBezTo>
                  <a:pt x="518467" y="28802"/>
                  <a:pt x="640991" y="19380"/>
                  <a:pt x="864096" y="0"/>
                </a:cubicBezTo>
                <a:cubicBezTo>
                  <a:pt x="868999" y="26907"/>
                  <a:pt x="861935" y="61640"/>
                  <a:pt x="864096" y="108012"/>
                </a:cubicBezTo>
                <a:cubicBezTo>
                  <a:pt x="989144" y="104375"/>
                  <a:pt x="1072107" y="115523"/>
                  <a:pt x="1152128" y="108012"/>
                </a:cubicBezTo>
                <a:cubicBezTo>
                  <a:pt x="868863" y="144673"/>
                  <a:pt x="805993" y="175105"/>
                  <a:pt x="576064" y="216024"/>
                </a:cubicBezTo>
                <a:cubicBezTo>
                  <a:pt x="372312" y="154617"/>
                  <a:pt x="153608" y="147760"/>
                  <a:pt x="0" y="108012"/>
                </a:cubicBezTo>
                <a:close/>
              </a:path>
              <a:path w="1152128" h="216024" stroke="0" extrusionOk="0">
                <a:moveTo>
                  <a:pt x="0" y="108012"/>
                </a:moveTo>
                <a:cubicBezTo>
                  <a:pt x="99287" y="93881"/>
                  <a:pt x="157164" y="109016"/>
                  <a:pt x="288032" y="108012"/>
                </a:cubicBezTo>
                <a:cubicBezTo>
                  <a:pt x="284715" y="68291"/>
                  <a:pt x="291222" y="33093"/>
                  <a:pt x="288032" y="0"/>
                </a:cubicBezTo>
                <a:cubicBezTo>
                  <a:pt x="505451" y="22279"/>
                  <a:pt x="677579" y="2908"/>
                  <a:pt x="864096" y="0"/>
                </a:cubicBezTo>
                <a:cubicBezTo>
                  <a:pt x="864691" y="35492"/>
                  <a:pt x="862586" y="78961"/>
                  <a:pt x="864096" y="108012"/>
                </a:cubicBezTo>
                <a:cubicBezTo>
                  <a:pt x="950301" y="97346"/>
                  <a:pt x="1033151" y="111794"/>
                  <a:pt x="1152128" y="108012"/>
                </a:cubicBezTo>
                <a:cubicBezTo>
                  <a:pt x="992620" y="126797"/>
                  <a:pt x="817880" y="193004"/>
                  <a:pt x="576064" y="216024"/>
                </a:cubicBezTo>
                <a:cubicBezTo>
                  <a:pt x="446273" y="216778"/>
                  <a:pt x="277801" y="174847"/>
                  <a:pt x="0" y="108012"/>
                </a:cubicBezTo>
                <a:close/>
              </a:path>
            </a:pathLst>
          </a:cu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extLst>
              <a:ext uri="{C807C97D-BFC1-408E-A445-0C87EB9F89A2}">
                <ask:lineSketchStyleProps xmlns:ask="http://schemas.microsoft.com/office/drawing/2018/sketchyshapes" sd="3019842760">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9111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82F9A8A-FBDE-DAE5-8C04-91E1DB657C0A}"/>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Equivalenza e congruità offerta</a:t>
            </a:r>
          </a:p>
        </p:txBody>
      </p:sp>
      <p:sp>
        <p:nvSpPr>
          <p:cNvPr id="3" name="Segnaposto numero diapositiva 2">
            <a:extLst>
              <a:ext uri="{FF2B5EF4-FFF2-40B4-BE49-F238E27FC236}">
                <a16:creationId xmlns:a16="http://schemas.microsoft.com/office/drawing/2014/main" id="{1650023A-4B6B-AB30-0E2C-FF9DB0865EFB}"/>
              </a:ext>
            </a:extLst>
          </p:cNvPr>
          <p:cNvSpPr>
            <a:spLocks noGrp="1"/>
          </p:cNvSpPr>
          <p:nvPr>
            <p:ph type="sldNum" sz="quarter" idx="10"/>
          </p:nvPr>
        </p:nvSpPr>
        <p:spPr/>
        <p:txBody>
          <a:bodyPr/>
          <a:lstStyle/>
          <a:p>
            <a:fld id="{A88A401D-FA7D-467D-AFBB-0B3BA40DF614}" type="slidenum">
              <a:rPr lang="it-IT" smtClean="0"/>
              <a:pPr/>
              <a:t>12</a:t>
            </a:fld>
            <a:endParaRPr lang="it-IT" dirty="0"/>
          </a:p>
        </p:txBody>
      </p:sp>
      <p:sp>
        <p:nvSpPr>
          <p:cNvPr id="4" name="Segnaposto piè di pagina 3">
            <a:extLst>
              <a:ext uri="{FF2B5EF4-FFF2-40B4-BE49-F238E27FC236}">
                <a16:creationId xmlns:a16="http://schemas.microsoft.com/office/drawing/2014/main" id="{D372711F-FFC7-D8AE-3464-5A66BB7040D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6" name="Segnaposto contenuto 5">
            <a:extLst>
              <a:ext uri="{FF2B5EF4-FFF2-40B4-BE49-F238E27FC236}">
                <a16:creationId xmlns:a16="http://schemas.microsoft.com/office/drawing/2014/main" id="{6B4E4C7A-E4C4-ED10-9084-E0BA4B79142A}"/>
              </a:ext>
            </a:extLst>
          </p:cNvPr>
          <p:cNvSpPr>
            <a:spLocks noGrp="1"/>
          </p:cNvSpPr>
          <p:nvPr>
            <p:ph idx="1"/>
          </p:nvPr>
        </p:nvSpPr>
        <p:spPr>
          <a:xfrm>
            <a:off x="457200" y="1200151"/>
            <a:ext cx="3970784" cy="3394472"/>
          </a:xfrm>
        </p:spPr>
        <p:txBody>
          <a:bodyPr>
            <a:normAutofit/>
          </a:bodyPr>
          <a:lstStyle/>
          <a:p>
            <a:pPr algn="just">
              <a:spcAft>
                <a:spcPts val="600"/>
              </a:spcAft>
            </a:pP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Per consentire alle SA ed EC di </a:t>
            </a:r>
            <a:r>
              <a:rPr lang="it-IT" dirty="0">
                <a:solidFill>
                  <a:srgbClr val="474747"/>
                </a:solidFill>
                <a:latin typeface="Segoe UI Semilight" panose="020B0402040204020203" pitchFamily="34" charset="0"/>
                <a:ea typeface="Yu Gothic UI" panose="020B0500000000000000" pitchFamily="34" charset="-128"/>
                <a:cs typeface="Segoe UI Semilight" panose="020B0402040204020203" pitchFamily="34" charset="0"/>
              </a:rPr>
              <a:t>verificare 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congruità</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dell'offerta</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ex 110, </a:t>
            </a:r>
            <a:r>
              <a:rPr lang="it-IT" b="1" i="1" dirty="0">
                <a:solidFill>
                  <a:srgbClr val="474747"/>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gli OE trasmettono la dichiarazione di equivalenza </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(11.4), in sede di presentazione dell'offerta.</a:t>
            </a:r>
          </a:p>
          <a:p>
            <a:pPr algn="just">
              <a:spcAft>
                <a:spcPts val="600"/>
              </a:spcAft>
            </a:pPr>
            <a:r>
              <a:rPr lang="it-IT" b="1" i="1" dirty="0">
                <a:solidFill>
                  <a:srgbClr val="474747"/>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Prima</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di procedere all'affidamento o </a:t>
            </a:r>
            <a:r>
              <a:rPr lang="it-IT" b="1" i="1" dirty="0">
                <a:solidFill>
                  <a:srgbClr val="474747"/>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all'aggiudicazione</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la SA (o l’EC)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verifica la dichiarazione di equivalenza </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presentata dall’OE individuato.</a:t>
            </a:r>
          </a:p>
          <a:p>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29B93EAD-A961-FB74-4E87-3AD6534E4BDC}"/>
              </a:ext>
            </a:extLst>
          </p:cNvPr>
          <p:cNvSpPr txBox="1"/>
          <p:nvPr/>
        </p:nvSpPr>
        <p:spPr>
          <a:xfrm>
            <a:off x="4597916" y="1265005"/>
            <a:ext cx="4088884" cy="3293209"/>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Ex 110 ca, </a:t>
            </a:r>
            <a:r>
              <a:rPr lang="it-IT" b="1" dirty="0">
                <a:effectLst>
                  <a:outerShdw blurRad="38100" dist="38100" dir="2700000" algn="tl">
                    <a:srgbClr val="000000">
                      <a:alpha val="43137"/>
                    </a:srgbClr>
                  </a:outerShdw>
                </a:effectLst>
              </a:rPr>
              <a:t>le SA valutano la congruità delle offerte sospettate </a:t>
            </a:r>
            <a:r>
              <a:rPr lang="it-IT" dirty="0"/>
              <a:t>di essere anormalmente basse, con particolare attenzione ai costi della manodopera. </a:t>
            </a:r>
            <a:r>
              <a:rPr lang="it-IT" b="1" dirty="0">
                <a:effectLst>
                  <a:outerShdw blurRad="38100" dist="38100" dir="2700000" algn="tl">
                    <a:srgbClr val="000000">
                      <a:alpha val="43137"/>
                    </a:srgbClr>
                  </a:outerShdw>
                </a:effectLst>
              </a:rPr>
              <a:t>Non sono ammesse giustificazioni che comportino il mancato rispetto dei minimi salariali</a:t>
            </a:r>
            <a:r>
              <a:rPr lang="it-IT" dirty="0">
                <a:effectLst>
                  <a:outerShdw blurRad="38100" dist="38100" dir="2700000" algn="tl">
                    <a:srgbClr val="000000">
                      <a:alpha val="43137"/>
                    </a:srgbClr>
                  </a:outerShdw>
                </a:effectLst>
              </a:rPr>
              <a:t> </a:t>
            </a:r>
            <a:r>
              <a:rPr lang="it-IT" dirty="0"/>
              <a:t>stabiliti per legge o dalla contrattazione collettiva, né riduzioni improprie degli oneri di sicurezza. Le offerte devono garantire il rispetto degli obblighi lavorativi, sociali e ambientali; </a:t>
            </a:r>
            <a:r>
              <a:rPr lang="it-IT" b="1" dirty="0">
                <a:effectLst>
                  <a:outerShdw blurRad="38100" dist="38100" dir="2700000" algn="tl">
                    <a:srgbClr val="000000">
                      <a:alpha val="43137"/>
                    </a:srgbClr>
                  </a:outerShdw>
                </a:effectLst>
              </a:rPr>
              <a:t>in caso contrario, la SA può escluderle</a:t>
            </a:r>
            <a:r>
              <a:rPr lang="it-IT" dirty="0"/>
              <a:t>, se il costo del personale risulta inferiore ai minimi retributivi previsti.</a:t>
            </a:r>
          </a:p>
        </p:txBody>
      </p:sp>
    </p:spTree>
    <p:extLst>
      <p:ext uri="{BB962C8B-B14F-4D97-AF65-F5344CB8AC3E}">
        <p14:creationId xmlns:p14="http://schemas.microsoft.com/office/powerpoint/2010/main" val="218650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FA7BF-03F5-6F57-7F14-17AF4B749599}"/>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Clausole sociali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(21x57 e II.3)</a:t>
            </a:r>
          </a:p>
        </p:txBody>
      </p:sp>
      <p:sp>
        <p:nvSpPr>
          <p:cNvPr id="3" name="Segnaposto numero diapositiva 2">
            <a:extLst>
              <a:ext uri="{FF2B5EF4-FFF2-40B4-BE49-F238E27FC236}">
                <a16:creationId xmlns:a16="http://schemas.microsoft.com/office/drawing/2014/main" id="{F01DC6B9-6131-5421-5303-94D0C5BB9951}"/>
              </a:ext>
            </a:extLst>
          </p:cNvPr>
          <p:cNvSpPr>
            <a:spLocks noGrp="1"/>
          </p:cNvSpPr>
          <p:nvPr>
            <p:ph type="sldNum" sz="quarter" idx="10"/>
          </p:nvPr>
        </p:nvSpPr>
        <p:spPr/>
        <p:txBody>
          <a:bodyPr/>
          <a:lstStyle/>
          <a:p>
            <a:fld id="{A88A401D-FA7D-467D-AFBB-0B3BA40DF614}" type="slidenum">
              <a:rPr lang="it-IT" smtClean="0"/>
              <a:pPr/>
              <a:t>13</a:t>
            </a:fld>
            <a:endParaRPr lang="it-IT" dirty="0"/>
          </a:p>
        </p:txBody>
      </p:sp>
      <p:sp>
        <p:nvSpPr>
          <p:cNvPr id="4" name="Segnaposto piè di pagina 3">
            <a:extLst>
              <a:ext uri="{FF2B5EF4-FFF2-40B4-BE49-F238E27FC236}">
                <a16:creationId xmlns:a16="http://schemas.microsoft.com/office/drawing/2014/main" id="{0675AECC-F48F-7371-5BCF-80D3FD9E4221}"/>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F241B28A-B664-8697-5C2A-BEDA6B72710F}"/>
              </a:ext>
            </a:extLst>
          </p:cNvPr>
          <p:cNvSpPr>
            <a:spLocks noGrp="1"/>
          </p:cNvSpPr>
          <p:nvPr>
            <p:ph idx="1"/>
          </p:nvPr>
        </p:nvSpPr>
        <p:spPr>
          <a:xfrm>
            <a:off x="457200" y="1200151"/>
            <a:ext cx="4690864" cy="3394472"/>
          </a:xfrm>
        </p:spPr>
        <p:txBody>
          <a:bodyPr>
            <a:normAutofit lnSpcReduction="10000"/>
          </a:bodyPr>
          <a:lstStyle/>
          <a:p>
            <a:pPr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Fatta salva la facoltà di deroga della 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misure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per 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pari opportunità generazionali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genere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inclusione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lavorativa delle persone con disabilità di cui all’</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art. 47 del DL n. 77/2021</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prima riferite dei soli contratti c.d. riservati (61), sono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estese a tutti gli appalti</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Incluse: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quote del 30% di nuove assunzioni per giovani e donne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quindi le criticità che già si verificano nell’ambito degli appalti PNRR/PNC.</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A055B60E-D897-5071-80A9-5B72D9250281}"/>
              </a:ext>
            </a:extLst>
          </p:cNvPr>
          <p:cNvSpPr txBox="1"/>
          <p:nvPr/>
        </p:nvSpPr>
        <p:spPr>
          <a:xfrm>
            <a:off x="5220072" y="1145531"/>
            <a:ext cx="3394720"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 c.d. clausola sociale deve essere interpretata conformemente ai principi nazionali e comunitari in materia di libertà di iniziativa imprenditoriale e di concorrenza, risultando, altrimenti, essa lesiva della concorrenza, scoraggiando la partecipazione alla gara e limitando </a:t>
            </a:r>
            <a:r>
              <a:rPr lang="it-IT" dirty="0" err="1"/>
              <a:t>ultroneamente</a:t>
            </a:r>
            <a:r>
              <a:rPr lang="it-IT" dirty="0"/>
              <a:t> la platea dei partecipanti, nonché atta a ledere la libertà d'impresa, riconosciuta e garantita dall'art. 41 della Costituzione» Cons. St. 5890/14 e 1255/16)</a:t>
            </a:r>
          </a:p>
        </p:txBody>
      </p:sp>
    </p:spTree>
    <p:extLst>
      <p:ext uri="{BB962C8B-B14F-4D97-AF65-F5344CB8AC3E}">
        <p14:creationId xmlns:p14="http://schemas.microsoft.com/office/powerpoint/2010/main" val="30205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610F3-BC4A-7AA5-3745-514299E338E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8705049-8C88-A5DD-D48E-662B3A667068}"/>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Termini appalto</a:t>
            </a:r>
          </a:p>
        </p:txBody>
      </p:sp>
      <p:sp>
        <p:nvSpPr>
          <p:cNvPr id="7" name="Sottotitolo 6">
            <a:extLst>
              <a:ext uri="{FF2B5EF4-FFF2-40B4-BE49-F238E27FC236}">
                <a16:creationId xmlns:a16="http://schemas.microsoft.com/office/drawing/2014/main" id="{9DF77CC1-C1DC-A36B-91D0-1B36E3CB7AD6}"/>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3FE418BA-2EB4-0A35-D52B-AF2A93D101BD}"/>
              </a:ext>
            </a:extLst>
          </p:cNvPr>
          <p:cNvSpPr>
            <a:spLocks noGrp="1"/>
          </p:cNvSpPr>
          <p:nvPr>
            <p:ph type="sldNum" sz="quarter" idx="12"/>
          </p:nvPr>
        </p:nvSpPr>
        <p:spPr/>
        <p:txBody>
          <a:bodyPr/>
          <a:lstStyle/>
          <a:p>
            <a:fld id="{A88A401D-FA7D-467D-AFBB-0B3BA40DF614}" type="slidenum">
              <a:rPr lang="it-IT" smtClean="0"/>
              <a:pPr/>
              <a:t>14</a:t>
            </a:fld>
            <a:endParaRPr lang="it-IT" dirty="0"/>
          </a:p>
        </p:txBody>
      </p:sp>
      <p:sp>
        <p:nvSpPr>
          <p:cNvPr id="2" name="CasellaDiTesto 1">
            <a:extLst>
              <a:ext uri="{FF2B5EF4-FFF2-40B4-BE49-F238E27FC236}">
                <a16:creationId xmlns:a16="http://schemas.microsoft.com/office/drawing/2014/main" id="{E0C0E83B-C39F-892F-F271-2C0F7CA7796E}"/>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F1D02D96-5578-5A71-90FD-1F99DDE83112}"/>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04513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ACA6DDC-B1C2-6E8B-1107-25C623D386FE}"/>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Termini procedure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(5.1x17.3-bis e </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I.3</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endParaRPr lang="it-IT" sz="2400"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93B0885E-C82C-8F96-7BD3-4E723F811944}"/>
              </a:ext>
            </a:extLst>
          </p:cNvPr>
          <p:cNvSpPr>
            <a:spLocks noGrp="1"/>
          </p:cNvSpPr>
          <p:nvPr>
            <p:ph type="sldNum" sz="quarter" idx="10"/>
          </p:nvPr>
        </p:nvSpPr>
        <p:spPr/>
        <p:txBody>
          <a:bodyPr/>
          <a:lstStyle/>
          <a:p>
            <a:fld id="{A88A401D-FA7D-467D-AFBB-0B3BA40DF614}" type="slidenum">
              <a:rPr lang="it-IT" smtClean="0"/>
              <a:pPr/>
              <a:t>15</a:t>
            </a:fld>
            <a:endParaRPr lang="it-IT" dirty="0"/>
          </a:p>
        </p:txBody>
      </p:sp>
      <p:sp>
        <p:nvSpPr>
          <p:cNvPr id="4" name="Segnaposto piè di pagina 3">
            <a:extLst>
              <a:ext uri="{FF2B5EF4-FFF2-40B4-BE49-F238E27FC236}">
                <a16:creationId xmlns:a16="http://schemas.microsoft.com/office/drawing/2014/main" id="{0B4F96E6-6934-4B66-E6F6-C69E4AEBC79D}"/>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7" name="Freccia a gallone 6">
            <a:extLst>
              <a:ext uri="{FF2B5EF4-FFF2-40B4-BE49-F238E27FC236}">
                <a16:creationId xmlns:a16="http://schemas.microsoft.com/office/drawing/2014/main" id="{8FA2660E-B8F0-EECD-F14E-472D5A598B85}"/>
              </a:ext>
            </a:extLst>
          </p:cNvPr>
          <p:cNvSpPr/>
          <p:nvPr/>
        </p:nvSpPr>
        <p:spPr>
          <a:xfrm>
            <a:off x="4932040" y="1242837"/>
            <a:ext cx="3888432" cy="1583458"/>
          </a:xfrm>
          <a:prstGeom prst="chevron">
            <a:avLst>
              <a:gd name="adj" fmla="val 3452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lgn="just"/>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3 mesi dall'approvazione del progetto </a:t>
            </a:r>
            <a:r>
              <a:rPr lang="it-IT" sz="1600" i="1" dirty="0">
                <a:solidFill>
                  <a:schemeClr val="tx1"/>
                </a:solidFill>
                <a:latin typeface="Aptos" panose="020B0004020202020204" pitchFamily="34" charset="0"/>
              </a:rPr>
              <a:t>per pubblicare i documenti di gara</a:t>
            </a:r>
            <a:r>
              <a:rPr lang="it-IT" sz="1600" i="1" dirty="0">
                <a:latin typeface="Aptos" panose="020B0004020202020204" pitchFamily="34" charset="0"/>
              </a:rPr>
              <a:t> </a:t>
            </a:r>
            <a:r>
              <a:rPr lang="it-IT" sz="1600" i="1" dirty="0">
                <a:solidFill>
                  <a:schemeClr val="tx1"/>
                </a:solidFill>
                <a:latin typeface="Aptos" panose="020B0004020202020204" pitchFamily="34" charset="0"/>
              </a:rPr>
              <a:t>(confermati gli stessi termini massimi della procedura)</a:t>
            </a:r>
          </a:p>
        </p:txBody>
      </p:sp>
      <p:sp>
        <p:nvSpPr>
          <p:cNvPr id="8" name="Freccia a gallone 7">
            <a:extLst>
              <a:ext uri="{FF2B5EF4-FFF2-40B4-BE49-F238E27FC236}">
                <a16:creationId xmlns:a16="http://schemas.microsoft.com/office/drawing/2014/main" id="{FF2A988C-0521-7E5B-9773-FEBD5F058B7A}"/>
              </a:ext>
            </a:extLst>
          </p:cNvPr>
          <p:cNvSpPr/>
          <p:nvPr/>
        </p:nvSpPr>
        <p:spPr>
          <a:xfrm>
            <a:off x="444806" y="1242837"/>
            <a:ext cx="4813780" cy="1583458"/>
          </a:xfrm>
          <a:prstGeom prst="chevron">
            <a:avLst>
              <a:gd name="adj" fmla="val 3452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schemeClr val="tx1"/>
                </a:solidFill>
                <a:latin typeface="Aptos" panose="020B0004020202020204" pitchFamily="34" charset="0"/>
              </a:rPr>
              <a:t>Al fine di garantire prezzi coerenti con il mercato, l'allegato </a:t>
            </a:r>
            <a:r>
              <a:rPr lang="it-IT" sz="1600" i="1" dirty="0" err="1">
                <a:solidFill>
                  <a:schemeClr val="tx1"/>
                </a:solidFill>
                <a:latin typeface="Aptos" panose="020B0004020202020204" pitchFamily="34" charset="0"/>
              </a:rPr>
              <a:t>I.3</a:t>
            </a:r>
            <a:r>
              <a:rPr lang="it-IT" sz="1600" i="1" dirty="0">
                <a:solidFill>
                  <a:schemeClr val="tx1"/>
                </a:solidFill>
                <a:latin typeface="Aptos" panose="020B0004020202020204" pitchFamily="34" charset="0"/>
              </a:rPr>
              <a:t> indica il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termine massimo</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 </a:t>
            </a:r>
            <a:r>
              <a:rPr lang="it-IT" sz="1600" i="1" dirty="0">
                <a:solidFill>
                  <a:schemeClr val="tx1"/>
                </a:solidFill>
                <a:latin typeface="Aptos" panose="020B0004020202020204" pitchFamily="34" charset="0"/>
              </a:rPr>
              <a:t>che deve intercorrere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tra l'approvazione del progetto e la pubblicazione del bando</a:t>
            </a:r>
            <a:r>
              <a:rPr lang="it-IT" sz="1600" i="1" dirty="0">
                <a:solidFill>
                  <a:schemeClr val="tx1"/>
                </a:solidFill>
                <a:latin typeface="Aptos" panose="020B0004020202020204" pitchFamily="34" charset="0"/>
              </a:rPr>
              <a:t> di gara o l'invio degli inviti a offrire ossia:</a:t>
            </a:r>
          </a:p>
        </p:txBody>
      </p:sp>
      <p:sp>
        <p:nvSpPr>
          <p:cNvPr id="10" name="Freccia a pentagono 9">
            <a:extLst>
              <a:ext uri="{FF2B5EF4-FFF2-40B4-BE49-F238E27FC236}">
                <a16:creationId xmlns:a16="http://schemas.microsoft.com/office/drawing/2014/main" id="{618B431A-700F-CDB8-2AB6-A89159982071}"/>
              </a:ext>
            </a:extLst>
          </p:cNvPr>
          <p:cNvSpPr/>
          <p:nvPr/>
        </p:nvSpPr>
        <p:spPr>
          <a:xfrm>
            <a:off x="457200" y="2940164"/>
            <a:ext cx="802432" cy="860449"/>
          </a:xfrm>
          <a:prstGeom prst="homePlate">
            <a:avLst>
              <a:gd name="adj" fmla="val 340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i="0" dirty="0" err="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RUP</a:t>
            </a:r>
            <a:endParaRPr lang="it-IT" sz="1600" b="1" dirty="0">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11" name="Freccia a gallone 10">
            <a:extLst>
              <a:ext uri="{FF2B5EF4-FFF2-40B4-BE49-F238E27FC236}">
                <a16:creationId xmlns:a16="http://schemas.microsoft.com/office/drawing/2014/main" id="{E842AF15-C43E-BDE0-E230-397DEE6B9515}"/>
              </a:ext>
            </a:extLst>
          </p:cNvPr>
          <p:cNvSpPr/>
          <p:nvPr/>
        </p:nvSpPr>
        <p:spPr>
          <a:xfrm>
            <a:off x="1043608" y="2917568"/>
            <a:ext cx="4846180" cy="1800200"/>
          </a:xfrm>
          <a:prstGeom prst="chevron">
            <a:avLst>
              <a:gd name="adj" fmla="val 3574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proroga</a:t>
            </a:r>
            <a:r>
              <a:rPr lang="it-IT" sz="1600" i="1" dirty="0">
                <a:solidFill>
                  <a:srgbClr val="454545"/>
                </a:solidFill>
                <a:latin typeface="Aptos" panose="020B0004020202020204" pitchFamily="34" charset="0"/>
              </a:rPr>
              <a:t> tale termine in presenza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circostanze eccezionali</a:t>
            </a:r>
            <a:r>
              <a:rPr lang="it-IT" sz="1600" i="1" dirty="0">
                <a:solidFill>
                  <a:srgbClr val="454545"/>
                </a:solidFill>
                <a:latin typeface="Aptos" panose="020B0004020202020204" pitchFamily="34" charset="0"/>
              </a:rPr>
              <a:t>, con proprio atto motivato, in caso di gare affidate con: </a:t>
            </a:r>
          </a:p>
          <a:p>
            <a:pPr marL="285750" indent="-285750" algn="just">
              <a:buFont typeface="Arial" panose="020B0604020202020204" pitchFamily="34" charset="0"/>
              <a:buChar char="•"/>
            </a:pPr>
            <a:r>
              <a:rPr lang="it-IT" sz="1600" b="1" i="1" dirty="0" err="1">
                <a:solidFill>
                  <a:srgbClr val="454545"/>
                </a:solidFill>
                <a:effectLst>
                  <a:outerShdw blurRad="38100" dist="38100" dir="2700000" algn="tl">
                    <a:srgbClr val="000000">
                      <a:alpha val="43137"/>
                    </a:srgbClr>
                  </a:outerShdw>
                </a:effectLst>
                <a:latin typeface="Aptos" panose="020B0004020202020204" pitchFamily="34" charset="0"/>
              </a:rPr>
              <a:t>OEPV</a:t>
            </a:r>
            <a:r>
              <a:rPr lang="it-IT" sz="1600" i="1" dirty="0">
                <a:solidFill>
                  <a:srgbClr val="454545"/>
                </a:solidFill>
                <a:latin typeface="Aptos" panose="020B0004020202020204" pitchFamily="34" charset="0"/>
              </a:rPr>
              <a:t>, per un massimo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un mese </a:t>
            </a:r>
          </a:p>
          <a:p>
            <a:pPr marL="285750" indent="-285750" algn="just">
              <a:buFont typeface="Arial" panose="020B0604020202020204" pitchFamily="34" charset="0"/>
              <a:buChar char="•"/>
            </a:pP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massimo ribasso</a:t>
            </a:r>
            <a:r>
              <a:rPr lang="it-IT" sz="1600" i="1" dirty="0">
                <a:solidFill>
                  <a:srgbClr val="454545"/>
                </a:solidFill>
                <a:latin typeface="Aptos" panose="020B0004020202020204" pitchFamily="34" charset="0"/>
              </a:rPr>
              <a:t>, per un massimo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tre mesi</a:t>
            </a:r>
            <a:r>
              <a:rPr lang="it-IT" sz="1600" i="1" dirty="0">
                <a:solidFill>
                  <a:srgbClr val="454545"/>
                </a:solidFill>
                <a:latin typeface="Aptos" panose="020B0004020202020204" pitchFamily="34" charset="0"/>
              </a:rPr>
              <a:t>.</a:t>
            </a:r>
          </a:p>
        </p:txBody>
      </p:sp>
      <p:sp>
        <p:nvSpPr>
          <p:cNvPr id="12" name="Freccia a gallone 11">
            <a:extLst>
              <a:ext uri="{FF2B5EF4-FFF2-40B4-BE49-F238E27FC236}">
                <a16:creationId xmlns:a16="http://schemas.microsoft.com/office/drawing/2014/main" id="{3B1F5754-119F-6AA6-987E-604ECF7CE10E}"/>
              </a:ext>
            </a:extLst>
          </p:cNvPr>
          <p:cNvSpPr/>
          <p:nvPr/>
        </p:nvSpPr>
        <p:spPr>
          <a:xfrm>
            <a:off x="5341350" y="2917112"/>
            <a:ext cx="3551130" cy="1800200"/>
          </a:xfrm>
          <a:prstGeom prst="chevron">
            <a:avLst>
              <a:gd name="adj" fmla="val 35745"/>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srgbClr val="454545"/>
                </a:solidFill>
                <a:latin typeface="Aptos" panose="020B0004020202020204" pitchFamily="34" charset="0"/>
              </a:rPr>
              <a:t>Per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ulteriori situazioni imprevedibili </a:t>
            </a:r>
            <a:r>
              <a:rPr lang="it-IT" sz="1600" i="1" dirty="0">
                <a:solidFill>
                  <a:srgbClr val="454545"/>
                </a:solidFill>
                <a:latin typeface="Aptos" panose="020B0004020202020204" pitchFamily="34" charset="0"/>
              </a:rPr>
              <a:t>può prorogare i termini suddetti </a:t>
            </a:r>
            <a:r>
              <a:rPr lang="it-IT" sz="1600" i="1" dirty="0" err="1">
                <a:solidFill>
                  <a:srgbClr val="454545"/>
                </a:solidFill>
                <a:latin typeface="Aptos" panose="020B0004020202020204" pitchFamily="34" charset="0"/>
              </a:rPr>
              <a:t>rispettivamen</a:t>
            </a:r>
            <a:r>
              <a:rPr lang="it-IT" sz="1600" i="1" dirty="0">
                <a:solidFill>
                  <a:srgbClr val="454545"/>
                </a:solidFill>
                <a:latin typeface="Aptos" panose="020B0004020202020204" pitchFamily="34" charset="0"/>
              </a:rPr>
              <a:t>-te per un</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 </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ulteriore mese</a:t>
            </a:r>
            <a:r>
              <a:rPr lang="it-IT" sz="1600" i="1" dirty="0">
                <a:solidFill>
                  <a:srgbClr val="454545"/>
                </a:solidFill>
                <a:latin typeface="Aptos" panose="020B0004020202020204" pitchFamily="34" charset="0"/>
              </a:rPr>
              <a:t> e per </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ulteriori tre mesi</a:t>
            </a:r>
            <a:r>
              <a:rPr lang="it-IT" sz="1600" i="1" dirty="0">
                <a:solidFill>
                  <a:srgbClr val="454545"/>
                </a:solidFill>
                <a:latin typeface="Aptos" panose="020B0004020202020204" pitchFamily="34" charset="0"/>
              </a:rPr>
              <a:t>.</a:t>
            </a:r>
          </a:p>
        </p:txBody>
      </p:sp>
    </p:spTree>
    <p:extLst>
      <p:ext uri="{BB962C8B-B14F-4D97-AF65-F5344CB8AC3E}">
        <p14:creationId xmlns:p14="http://schemas.microsoft.com/office/powerpoint/2010/main" val="34395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03296-3705-90AB-04E7-AB8B51E5BD2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915D2A3-AE11-07CE-0917-74425624A86A}"/>
              </a:ext>
            </a:extLst>
          </p:cNvPr>
          <p:cNvSpPr>
            <a:spLocks noGrp="1"/>
          </p:cNvSpPr>
          <p:nvPr>
            <p:ph type="title"/>
          </p:nvPr>
        </p:nvSpPr>
        <p:spPr/>
        <p:txBody>
          <a:bodyPr>
            <a:normAutofit fontScale="90000"/>
          </a:bodyPr>
          <a:lstStyle/>
          <a:p>
            <a:r>
              <a:rPr lang="it-IT" sz="4000" b="1" dirty="0">
                <a:latin typeface="Segoe UI Semilight" panose="020B0402040204020203" pitchFamily="34" charset="0"/>
                <a:ea typeface="Yu Gothic UI" panose="020B0500000000000000" pitchFamily="34" charset="-128"/>
                <a:cs typeface="Segoe UI Semilight" panose="020B0402040204020203" pitchFamily="34" charset="0"/>
              </a:rPr>
              <a:t>Monitoraggio efficienza</a:t>
            </a:r>
            <a:r>
              <a:rPr lang="it-IT" sz="4400"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(II.4, 11.4-bis/ter/quater) </a:t>
            </a:r>
            <a:endParaRPr lang="it-IT" sz="2700"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34FF4AE5-6903-3F4D-801E-D1E0ED7E788B}"/>
              </a:ext>
            </a:extLst>
          </p:cNvPr>
          <p:cNvSpPr>
            <a:spLocks noGrp="1"/>
          </p:cNvSpPr>
          <p:nvPr>
            <p:ph type="sldNum" sz="quarter" idx="10"/>
          </p:nvPr>
        </p:nvSpPr>
        <p:spPr/>
        <p:txBody>
          <a:bodyPr/>
          <a:lstStyle/>
          <a:p>
            <a:fld id="{A88A401D-FA7D-467D-AFBB-0B3BA40DF614}" type="slidenum">
              <a:rPr lang="it-IT" smtClean="0"/>
              <a:pPr/>
              <a:t>16</a:t>
            </a:fld>
            <a:endParaRPr lang="it-IT" dirty="0"/>
          </a:p>
        </p:txBody>
      </p:sp>
      <p:sp>
        <p:nvSpPr>
          <p:cNvPr id="4" name="Segnaposto piè di pagina 3">
            <a:extLst>
              <a:ext uri="{FF2B5EF4-FFF2-40B4-BE49-F238E27FC236}">
                <a16:creationId xmlns:a16="http://schemas.microsoft.com/office/drawing/2014/main" id="{890AE55E-D501-D4C2-F71A-F5D508F0075C}"/>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D307875E-EB91-0FCD-2467-C9E09CC22403}"/>
              </a:ext>
            </a:extLst>
          </p:cNvPr>
          <p:cNvSpPr>
            <a:spLocks noGrp="1"/>
          </p:cNvSpPr>
          <p:nvPr>
            <p:ph idx="1"/>
          </p:nvPr>
        </p:nvSpPr>
        <p:spPr>
          <a:xfrm>
            <a:off x="457200" y="1200151"/>
            <a:ext cx="8229600" cy="886553"/>
          </a:xfrm>
        </p:spPr>
        <p:txBody>
          <a:bodyPr>
            <a:normAutofit lnSpcReduction="10000"/>
          </a:bodyPr>
          <a:lstStyle/>
          <a:p>
            <a:pPr algn="just"/>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Le </a:t>
            </a:r>
            <a:r>
              <a:rPr lang="it-IT" b="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 qualificate</a:t>
            </a:r>
            <a:r>
              <a:rPr lang="it-IT"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devono </a:t>
            </a:r>
            <a:r>
              <a:rPr lang="it-IT" b="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monitorare semestralmente</a:t>
            </a:r>
            <a:r>
              <a:rPr lang="it-IT"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la propria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efficienza decisionale</a:t>
            </a:r>
            <a:r>
              <a:rPr lang="it-IT"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nelle procedure di affidamento, valutando il </a:t>
            </a: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tempo medio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tra la </a:t>
            </a: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presentazione delle offerte e la stipula del contratto</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 se:</a:t>
            </a:r>
          </a:p>
          <a:p>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14A56D08-CB9D-29DE-0663-3C099D543A85}"/>
              </a:ext>
            </a:extLst>
          </p:cNvPr>
          <p:cNvSpPr txBox="1"/>
          <p:nvPr/>
        </p:nvSpPr>
        <p:spPr>
          <a:xfrm>
            <a:off x="6444208" y="1916748"/>
            <a:ext cx="2292895" cy="2814798"/>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dirty="0">
                <a:solidFill>
                  <a:srgbClr val="0D0D0D"/>
                </a:solidFill>
                <a:latin typeface="Aptos" panose="020B0004020202020204" pitchFamily="34" charset="0"/>
              </a:rPr>
              <a:t>La </a:t>
            </a:r>
            <a:r>
              <a:rPr lang="it-IT" b="1" dirty="0">
                <a:solidFill>
                  <a:srgbClr val="0D0D0D"/>
                </a:solidFill>
                <a:effectLst>
                  <a:outerShdw blurRad="38100" dist="38100" dir="2700000" algn="tl">
                    <a:srgbClr val="000000">
                      <a:alpha val="43137"/>
                    </a:srgbClr>
                  </a:outerShdw>
                </a:effectLst>
                <a:latin typeface="Aptos" panose="020B0004020202020204" pitchFamily="34" charset="0"/>
              </a:rPr>
              <a:t>mancata comunicazione </a:t>
            </a:r>
            <a:r>
              <a:rPr lang="it-IT" dirty="0">
                <a:solidFill>
                  <a:srgbClr val="0D0D0D"/>
                </a:solidFill>
                <a:latin typeface="Aptos" panose="020B0004020202020204" pitchFamily="34" charset="0"/>
              </a:rPr>
              <a:t>del piano o adozione delle misure </a:t>
            </a:r>
            <a:r>
              <a:rPr lang="it-IT" b="1" dirty="0">
                <a:solidFill>
                  <a:srgbClr val="0D0D0D"/>
                </a:solidFill>
                <a:effectLst>
                  <a:outerShdw blurRad="38100" dist="38100" dir="2700000" algn="tl">
                    <a:srgbClr val="000000">
                      <a:alpha val="43137"/>
                    </a:srgbClr>
                  </a:outerShdw>
                </a:effectLst>
                <a:latin typeface="Aptos" panose="020B0004020202020204" pitchFamily="34" charset="0"/>
              </a:rPr>
              <a:t>costituisce una grave violazione </a:t>
            </a:r>
            <a:r>
              <a:rPr lang="it-IT" dirty="0">
                <a:solidFill>
                  <a:srgbClr val="0D0D0D"/>
                </a:solidFill>
                <a:latin typeface="Aptos" panose="020B0004020202020204" pitchFamily="34" charset="0"/>
              </a:rPr>
              <a:t>(63,11), punibili con la </a:t>
            </a:r>
            <a:r>
              <a:rPr lang="it-IT" b="1" dirty="0">
                <a:solidFill>
                  <a:srgbClr val="474747"/>
                </a:solidFill>
                <a:effectLst>
                  <a:outerShdw blurRad="38100" dist="38100" dir="2700000" algn="tl">
                    <a:srgbClr val="000000">
                      <a:alpha val="43137"/>
                    </a:srgbClr>
                  </a:outerShdw>
                </a:effectLst>
                <a:latin typeface="Aptos" panose="020B0004020202020204" pitchFamily="34" charset="0"/>
              </a:rPr>
              <a:t>sospensione della qualificazione </a:t>
            </a:r>
            <a:r>
              <a:rPr lang="it-IT" dirty="0">
                <a:solidFill>
                  <a:srgbClr val="474747"/>
                </a:solidFill>
                <a:latin typeface="Aptos" panose="020B0004020202020204" pitchFamily="34" charset="0"/>
              </a:rPr>
              <a:t>precedentemente ottenuta.</a:t>
            </a:r>
            <a:endParaRPr lang="it-IT" dirty="0">
              <a:latin typeface="Aptos" panose="020B0004020202020204" pitchFamily="34" charset="0"/>
            </a:endParaRPr>
          </a:p>
        </p:txBody>
      </p:sp>
      <p:sp>
        <p:nvSpPr>
          <p:cNvPr id="8" name="Freccia a gallone 7">
            <a:extLst>
              <a:ext uri="{FF2B5EF4-FFF2-40B4-BE49-F238E27FC236}">
                <a16:creationId xmlns:a16="http://schemas.microsoft.com/office/drawing/2014/main" id="{960A57A1-2279-914F-9734-72D947AD252C}"/>
              </a:ext>
            </a:extLst>
          </p:cNvPr>
          <p:cNvSpPr/>
          <p:nvPr/>
        </p:nvSpPr>
        <p:spPr>
          <a:xfrm>
            <a:off x="841520" y="2111735"/>
            <a:ext cx="1584177" cy="734302"/>
          </a:xfrm>
          <a:prstGeom prst="chevron">
            <a:avLst>
              <a:gd name="adj" fmla="val 3574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i="1" dirty="0">
                <a:solidFill>
                  <a:srgbClr val="0D0D0D"/>
                </a:solidFill>
                <a:effectLst>
                  <a:outerShdw blurRad="38100" dist="38100" dir="2700000" algn="tl">
                    <a:srgbClr val="000000">
                      <a:alpha val="43137"/>
                    </a:srgbClr>
                  </a:outerShdw>
                </a:effectLst>
                <a:latin typeface="Aptos" panose="020B0004020202020204" pitchFamily="34" charset="0"/>
              </a:rPr>
              <a:t>&lt; 115 gg</a:t>
            </a:r>
            <a:endParaRPr lang="it-IT" sz="1600" dirty="0">
              <a:solidFill>
                <a:srgbClr val="0D0D0D"/>
              </a:solidFill>
              <a:latin typeface="Aptos" panose="020B0004020202020204" pitchFamily="34" charset="0"/>
            </a:endParaRPr>
          </a:p>
        </p:txBody>
      </p:sp>
      <p:sp>
        <p:nvSpPr>
          <p:cNvPr id="9" name="Freccia a gallone 8">
            <a:extLst>
              <a:ext uri="{FF2B5EF4-FFF2-40B4-BE49-F238E27FC236}">
                <a16:creationId xmlns:a16="http://schemas.microsoft.com/office/drawing/2014/main" id="{5A9C8D4A-4362-6763-2784-EE1B84F605C9}"/>
              </a:ext>
            </a:extLst>
          </p:cNvPr>
          <p:cNvSpPr/>
          <p:nvPr/>
        </p:nvSpPr>
        <p:spPr>
          <a:xfrm>
            <a:off x="2353688" y="2093394"/>
            <a:ext cx="3660014" cy="752643"/>
          </a:xfrm>
          <a:prstGeom prst="chevron">
            <a:avLst>
              <a:gd name="adj" fmla="val 35745"/>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i="1" dirty="0">
                <a:solidFill>
                  <a:srgbClr val="0D0D0D"/>
                </a:solidFill>
                <a:effectLst>
                  <a:outerShdw blurRad="38100" dist="38100" dir="2700000" algn="tl">
                    <a:srgbClr val="000000">
                      <a:alpha val="43137"/>
                    </a:srgbClr>
                  </a:outerShdw>
                </a:effectLst>
                <a:latin typeface="Aptos" panose="020B0004020202020204" pitchFamily="34" charset="0"/>
              </a:rPr>
              <a:t>Punteggio premiale</a:t>
            </a:r>
            <a:r>
              <a:rPr lang="it-IT" sz="1600" dirty="0">
                <a:solidFill>
                  <a:srgbClr val="0D0D0D"/>
                </a:solidFill>
                <a:latin typeface="Aptos" panose="020B0004020202020204" pitchFamily="34" charset="0"/>
              </a:rPr>
              <a:t> sulla qualificazione della stessa SA (</a:t>
            </a:r>
            <a:r>
              <a:rPr lang="it-IT" sz="1600" dirty="0" err="1">
                <a:solidFill>
                  <a:srgbClr val="0D0D0D"/>
                </a:solidFill>
                <a:latin typeface="Aptos" panose="020B0004020202020204" pitchFamily="34" charset="0"/>
              </a:rPr>
              <a:t>All</a:t>
            </a:r>
            <a:r>
              <a:rPr lang="it-IT" sz="1600" dirty="0">
                <a:solidFill>
                  <a:srgbClr val="0D0D0D"/>
                </a:solidFill>
                <a:latin typeface="Aptos" panose="020B0004020202020204" pitchFamily="34" charset="0"/>
              </a:rPr>
              <a:t>. II.4, tab. A/B )</a:t>
            </a:r>
          </a:p>
        </p:txBody>
      </p:sp>
      <p:sp>
        <p:nvSpPr>
          <p:cNvPr id="10" name="Freccia a gallone 9">
            <a:extLst>
              <a:ext uri="{FF2B5EF4-FFF2-40B4-BE49-F238E27FC236}">
                <a16:creationId xmlns:a16="http://schemas.microsoft.com/office/drawing/2014/main" id="{18B7F2FD-CE4A-1F3A-3F54-CDDB8287A8F6}"/>
              </a:ext>
            </a:extLst>
          </p:cNvPr>
          <p:cNvSpPr/>
          <p:nvPr/>
        </p:nvSpPr>
        <p:spPr>
          <a:xfrm>
            <a:off x="858949" y="2960642"/>
            <a:ext cx="1494740" cy="752642"/>
          </a:xfrm>
          <a:prstGeom prst="chevron">
            <a:avLst>
              <a:gd name="adj" fmla="val 1740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i="1" dirty="0">
                <a:solidFill>
                  <a:srgbClr val="0D0D0D"/>
                </a:solidFill>
                <a:effectLst>
                  <a:outerShdw blurRad="38100" dist="38100" dir="2700000" algn="tl">
                    <a:srgbClr val="000000">
                      <a:alpha val="43137"/>
                    </a:srgbClr>
                  </a:outerShdw>
                </a:effectLst>
                <a:latin typeface="Aptos" panose="020B0004020202020204" pitchFamily="34" charset="0"/>
              </a:rPr>
              <a:t>&gt; 160 gg</a:t>
            </a:r>
            <a:endParaRPr lang="it-IT" sz="1600" dirty="0">
              <a:solidFill>
                <a:srgbClr val="0D0D0D"/>
              </a:solidFill>
              <a:latin typeface="Aptos" panose="020B0004020202020204" pitchFamily="34" charset="0"/>
            </a:endParaRPr>
          </a:p>
        </p:txBody>
      </p:sp>
      <p:sp>
        <p:nvSpPr>
          <p:cNvPr id="11" name="Freccia a gallone 10">
            <a:extLst>
              <a:ext uri="{FF2B5EF4-FFF2-40B4-BE49-F238E27FC236}">
                <a16:creationId xmlns:a16="http://schemas.microsoft.com/office/drawing/2014/main" id="{59189173-E9DC-6A91-44A5-257608F5362D}"/>
              </a:ext>
            </a:extLst>
          </p:cNvPr>
          <p:cNvSpPr/>
          <p:nvPr/>
        </p:nvSpPr>
        <p:spPr>
          <a:xfrm>
            <a:off x="2371116" y="2960642"/>
            <a:ext cx="4073092" cy="1770904"/>
          </a:xfrm>
          <a:prstGeom prst="chevron">
            <a:avLst>
              <a:gd name="adj" fmla="val 1772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dirty="0">
                <a:solidFill>
                  <a:srgbClr val="0D0D0D"/>
                </a:solidFill>
                <a:latin typeface="Aptos" panose="020B0004020202020204" pitchFamily="34" charset="0"/>
              </a:rPr>
              <a:t>La SA </a:t>
            </a: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comunica tempestivamente ad ANAC </a:t>
            </a:r>
            <a:r>
              <a:rPr lang="it-IT" sz="1600" dirty="0">
                <a:solidFill>
                  <a:srgbClr val="0D0D0D"/>
                </a:solidFill>
                <a:latin typeface="Aptos" panose="020B0004020202020204" pitchFamily="34" charset="0"/>
              </a:rPr>
              <a:t>un </a:t>
            </a:r>
            <a:r>
              <a:rPr lang="it-IT" sz="1600" b="1" i="1" dirty="0">
                <a:solidFill>
                  <a:srgbClr val="0D0D0D"/>
                </a:solidFill>
                <a:effectLst>
                  <a:outerShdw blurRad="38100" dist="38100" dir="2700000" algn="tl">
                    <a:srgbClr val="000000">
                      <a:alpha val="43137"/>
                    </a:srgbClr>
                  </a:outerShdw>
                </a:effectLst>
                <a:latin typeface="Aptos" panose="020B0004020202020204" pitchFamily="34" charset="0"/>
              </a:rPr>
              <a:t>piano di riorganizzazione, </a:t>
            </a:r>
            <a:r>
              <a:rPr lang="it-IT" sz="1600" dirty="0">
                <a:solidFill>
                  <a:srgbClr val="0D0D0D"/>
                </a:solidFill>
                <a:latin typeface="Aptos" panose="020B0004020202020204" pitchFamily="34" charset="0"/>
              </a:rPr>
              <a:t>in modo che l’ANAC possa </a:t>
            </a: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valutate</a:t>
            </a:r>
            <a:r>
              <a:rPr lang="it-IT" sz="1600" dirty="0">
                <a:solidFill>
                  <a:srgbClr val="FF0000"/>
                </a:solidFill>
                <a:effectLst>
                  <a:outerShdw blurRad="38100" dist="38100" dir="2700000" algn="tl">
                    <a:srgbClr val="000000">
                      <a:alpha val="43137"/>
                    </a:srgbClr>
                  </a:outerShdw>
                </a:effectLst>
                <a:latin typeface="Aptos" panose="020B0004020202020204" pitchFamily="34" charset="0"/>
              </a:rPr>
              <a:t> </a:t>
            </a: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in contraddittorio</a:t>
            </a:r>
            <a:r>
              <a:rPr lang="it-IT" sz="1600" dirty="0">
                <a:solidFill>
                  <a:srgbClr val="FF0000"/>
                </a:solidFill>
                <a:effectLst>
                  <a:outerShdw blurRad="38100" dist="38100" dir="2700000" algn="tl">
                    <a:srgbClr val="000000">
                      <a:alpha val="43137"/>
                    </a:srgbClr>
                  </a:outerShdw>
                </a:effectLst>
                <a:latin typeface="Aptos" panose="020B0004020202020204" pitchFamily="34" charset="0"/>
              </a:rPr>
              <a:t> </a:t>
            </a:r>
            <a:r>
              <a:rPr lang="it-IT" sz="1600" dirty="0">
                <a:solidFill>
                  <a:srgbClr val="0D0D0D"/>
                </a:solidFill>
                <a:latin typeface="Aptos" panose="020B0004020202020204" pitchFamily="34" charset="0"/>
              </a:rPr>
              <a:t>le misure proposte e richiedere </a:t>
            </a: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modifiche</a:t>
            </a:r>
            <a:r>
              <a:rPr lang="it-IT" sz="1600" dirty="0">
                <a:solidFill>
                  <a:srgbClr val="0D0D0D"/>
                </a:solidFill>
                <a:latin typeface="Aptos" panose="020B0004020202020204" pitchFamily="34" charset="0"/>
              </a:rPr>
              <a:t> al piano di riorganizzazione.</a:t>
            </a:r>
            <a:endParaRPr lang="it-IT" sz="1600" b="1" i="1" dirty="0">
              <a:solidFill>
                <a:srgbClr val="0D0D0D"/>
              </a:solidFill>
              <a:effectLst>
                <a:outerShdw blurRad="38100" dist="38100" dir="2700000" algn="tl">
                  <a:srgbClr val="000000">
                    <a:alpha val="43137"/>
                  </a:srgbClr>
                </a:outerShdw>
              </a:effectLst>
              <a:latin typeface="Aptos" panose="020B0004020202020204" pitchFamily="34" charset="0"/>
            </a:endParaRPr>
          </a:p>
        </p:txBody>
      </p:sp>
    </p:spTree>
    <p:extLst>
      <p:ext uri="{BB962C8B-B14F-4D97-AF65-F5344CB8AC3E}">
        <p14:creationId xmlns:p14="http://schemas.microsoft.com/office/powerpoint/2010/main" val="38659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E76A8-61D4-A299-99F7-36FFD036029D}"/>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772C0D59-B420-1D76-5822-BD07AC75603F}"/>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Digitalizzazione</a:t>
            </a:r>
          </a:p>
        </p:txBody>
      </p:sp>
      <p:sp>
        <p:nvSpPr>
          <p:cNvPr id="7" name="Sottotitolo 6">
            <a:extLst>
              <a:ext uri="{FF2B5EF4-FFF2-40B4-BE49-F238E27FC236}">
                <a16:creationId xmlns:a16="http://schemas.microsoft.com/office/drawing/2014/main" id="{856B9513-9B7F-0D16-3E6A-D24CCB130DC0}"/>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D1B13BF9-4CB3-1093-FB95-D9113E8DCF0C}"/>
              </a:ext>
            </a:extLst>
          </p:cNvPr>
          <p:cNvSpPr>
            <a:spLocks noGrp="1"/>
          </p:cNvSpPr>
          <p:nvPr>
            <p:ph type="sldNum" sz="quarter" idx="12"/>
          </p:nvPr>
        </p:nvSpPr>
        <p:spPr/>
        <p:txBody>
          <a:bodyPr/>
          <a:lstStyle/>
          <a:p>
            <a:fld id="{A88A401D-FA7D-467D-AFBB-0B3BA40DF614}" type="slidenum">
              <a:rPr lang="it-IT" smtClean="0"/>
              <a:pPr/>
              <a:t>17</a:t>
            </a:fld>
            <a:endParaRPr lang="it-IT" dirty="0"/>
          </a:p>
        </p:txBody>
      </p:sp>
      <p:sp>
        <p:nvSpPr>
          <p:cNvPr id="2" name="CasellaDiTesto 1">
            <a:extLst>
              <a:ext uri="{FF2B5EF4-FFF2-40B4-BE49-F238E27FC236}">
                <a16:creationId xmlns:a16="http://schemas.microsoft.com/office/drawing/2014/main" id="{8E610EDB-F316-1F6C-912C-B78834600CDC}"/>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4A0E982B-FCE8-D16A-B901-6C93E71D6465}"/>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87859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96C410-A0BB-700E-18BC-7FB378A1E5AC}"/>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Regole tecniche Piattaforme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(7x19 e 10x26)</a:t>
            </a:r>
          </a:p>
        </p:txBody>
      </p:sp>
      <p:sp>
        <p:nvSpPr>
          <p:cNvPr id="3" name="Segnaposto numero diapositiva 2">
            <a:extLst>
              <a:ext uri="{FF2B5EF4-FFF2-40B4-BE49-F238E27FC236}">
                <a16:creationId xmlns:a16="http://schemas.microsoft.com/office/drawing/2014/main" id="{DD9F99E1-3CF2-6949-7899-DD8F1F73C4A5}"/>
              </a:ext>
            </a:extLst>
          </p:cNvPr>
          <p:cNvSpPr>
            <a:spLocks noGrp="1"/>
          </p:cNvSpPr>
          <p:nvPr>
            <p:ph type="sldNum" sz="quarter" idx="10"/>
          </p:nvPr>
        </p:nvSpPr>
        <p:spPr/>
        <p:txBody>
          <a:bodyPr/>
          <a:lstStyle/>
          <a:p>
            <a:fld id="{A88A401D-FA7D-467D-AFBB-0B3BA40DF614}" type="slidenum">
              <a:rPr lang="it-IT" smtClean="0"/>
              <a:pPr/>
              <a:t>18</a:t>
            </a:fld>
            <a:endParaRPr lang="it-IT" dirty="0"/>
          </a:p>
        </p:txBody>
      </p:sp>
      <p:sp>
        <p:nvSpPr>
          <p:cNvPr id="4" name="Segnaposto piè di pagina 3">
            <a:extLst>
              <a:ext uri="{FF2B5EF4-FFF2-40B4-BE49-F238E27FC236}">
                <a16:creationId xmlns:a16="http://schemas.microsoft.com/office/drawing/2014/main" id="{17139CB0-CAB5-80B6-0B96-F33CABF01EB7}"/>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B40CDAA0-DBFD-9407-6325-9DB10546787F}"/>
              </a:ext>
            </a:extLst>
          </p:cNvPr>
          <p:cNvSpPr>
            <a:spLocks noGrp="1"/>
          </p:cNvSpPr>
          <p:nvPr>
            <p:ph idx="1"/>
          </p:nvPr>
        </p:nvSpPr>
        <p:spPr>
          <a:xfrm>
            <a:off x="457200" y="1200151"/>
            <a:ext cx="5482952" cy="3394472"/>
          </a:xfrm>
        </p:spPr>
        <p:txBody>
          <a:bodyPr>
            <a:normAutofit/>
          </a:bodyPr>
          <a:lstStyle/>
          <a:p>
            <a:pPr algn="just"/>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AGID certifica l’idoneità  delle piattaforme di approvvigionamento digitale o PAD all’integrazione con i servizi della Banca dati nazionale dei contratti pubblici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(l’ANAC cura e gestisce il registro delle piattaforme certificate), quando in possesso dei requisiti e dei titoli che rispettano 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standard internazionali di settore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necessari per:</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conformità</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delle PAD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all'ecosistema nazionale di approvvigionamento digitale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sicurezza delle informazioni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9" name="CasellaDiTesto 8">
            <a:extLst>
              <a:ext uri="{FF2B5EF4-FFF2-40B4-BE49-F238E27FC236}">
                <a16:creationId xmlns:a16="http://schemas.microsoft.com/office/drawing/2014/main" id="{2AC8E5B6-2BA9-0499-8593-345469C1E628}"/>
              </a:ext>
            </a:extLst>
          </p:cNvPr>
          <p:cNvSpPr txBox="1"/>
          <p:nvPr/>
        </p:nvSpPr>
        <p:spPr>
          <a:xfrm>
            <a:off x="6156176" y="1345585"/>
            <a:ext cx="2548880" cy="3139321"/>
          </a:xfrm>
          <a:prstGeom prst="rect">
            <a:avLst/>
          </a:prstGeom>
          <a:solidFill>
            <a:schemeClr val="accent2">
              <a:lumMod val="40000"/>
              <a:lumOff val="60000"/>
            </a:schemeClr>
          </a:solidFill>
        </p:spPr>
        <p:txBody>
          <a:bodyPr vert="horz" lIns="91440" tIns="45720" rIns="91440" bIns="45720" rtlCol="0">
            <a:normAutofit/>
          </a:bodyPr>
          <a:lstStyle>
            <a:lvl1pPr marL="342900" indent="-342900" algn="just">
              <a:spcBef>
                <a:spcPct val="20000"/>
              </a:spcBef>
              <a:buClr>
                <a:srgbClr val="006600"/>
              </a:buClr>
              <a:buFont typeface="Wingdings" panose="05000000000000000000" pitchFamily="2" charset="2"/>
              <a:buChar char="v"/>
              <a:defRPr>
                <a:latin typeface="Yu Gothic UI Semilight" panose="020B0400000000000000" pitchFamily="34" charset="-128"/>
                <a:ea typeface="Yu Gothic UI Semilight" panose="020B0400000000000000" pitchFamily="34" charset="-128"/>
                <a:cs typeface="Segoe UI Semilight" panose="020B0402040204020203" pitchFamily="34" charset="0"/>
              </a:defRPr>
            </a:lvl1pPr>
            <a:lvl2pPr marL="742950" lvl="1" indent="-285750" algn="just">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lvl="2" indent="-228600" algn="just">
              <a:spcBef>
                <a:spcPct val="20000"/>
              </a:spcBef>
              <a:buFont typeface="Arial" panose="020B0604020202020204" pitchFamily="34" charset="0"/>
              <a:buChar char="•"/>
              <a:defRPr b="1" i="1">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it-IT" sz="1600" i="1" dirty="0">
                <a:latin typeface="Aptos" panose="020B0004020202020204" pitchFamily="34" charset="0"/>
              </a:rPr>
              <a:t>L'</a:t>
            </a:r>
            <a:r>
              <a:rPr lang="it-IT" sz="1600" b="1" i="1" dirty="0">
                <a:effectLst>
                  <a:outerShdw blurRad="38100" dist="38100" dir="2700000" algn="tl">
                    <a:srgbClr val="000000">
                      <a:alpha val="43137"/>
                    </a:srgbClr>
                  </a:outerShdw>
                </a:effectLst>
                <a:latin typeface="Aptos" panose="020B0004020202020204" pitchFamily="34" charset="0"/>
              </a:rPr>
              <a:t>Agenzia per la cybersicurezza nazionale</a:t>
            </a:r>
            <a:r>
              <a:rPr lang="it-IT" sz="1600" i="1" dirty="0">
                <a:latin typeface="Aptos" panose="020B0004020202020204" pitchFamily="34" charset="0"/>
              </a:rPr>
              <a:t> viene coinvolta nella decisione sulla </a:t>
            </a:r>
            <a:r>
              <a:rPr lang="it-IT" sz="1600" b="1" i="1" dirty="0">
                <a:effectLst>
                  <a:outerShdw blurRad="38100" dist="38100" dir="2700000" algn="tl">
                    <a:srgbClr val="000000">
                      <a:alpha val="43137"/>
                    </a:srgbClr>
                  </a:outerShdw>
                </a:effectLst>
                <a:latin typeface="Aptos" panose="020B0004020202020204" pitchFamily="34" charset="0"/>
              </a:rPr>
              <a:t>modalità di certificazione dei requisiti tecnici delle PAD </a:t>
            </a:r>
            <a:r>
              <a:rPr lang="it-IT" sz="1600" i="1" dirty="0">
                <a:latin typeface="Aptos" panose="020B0004020202020204" pitchFamily="34" charset="0"/>
              </a:rPr>
              <a:t>sulla base dei criteri di certificazione e delle funzioni affidate,  stabilite dall'AGID (assieme ad NAC e PCDM, Dip. Trasformazione digitale)</a:t>
            </a:r>
          </a:p>
        </p:txBody>
      </p:sp>
    </p:spTree>
    <p:extLst>
      <p:ext uri="{BB962C8B-B14F-4D97-AF65-F5344CB8AC3E}">
        <p14:creationId xmlns:p14="http://schemas.microsoft.com/office/powerpoint/2010/main" val="151829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04480-E0C2-6974-4802-8CC8520134EB}"/>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BDNC e interoperabilità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9x24.3</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endParaRPr lang="it-IT"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17EE3E1C-4306-772F-9416-B01F17AD983D}"/>
              </a:ext>
            </a:extLst>
          </p:cNvPr>
          <p:cNvSpPr>
            <a:spLocks noGrp="1"/>
          </p:cNvSpPr>
          <p:nvPr>
            <p:ph type="sldNum" sz="quarter" idx="10"/>
          </p:nvPr>
        </p:nvSpPr>
        <p:spPr/>
        <p:txBody>
          <a:bodyPr/>
          <a:lstStyle/>
          <a:p>
            <a:fld id="{A88A401D-FA7D-467D-AFBB-0B3BA40DF614}" type="slidenum">
              <a:rPr lang="it-IT" smtClean="0"/>
              <a:pPr/>
              <a:t>19</a:t>
            </a:fld>
            <a:endParaRPr lang="it-IT" dirty="0"/>
          </a:p>
        </p:txBody>
      </p:sp>
      <p:sp>
        <p:nvSpPr>
          <p:cNvPr id="4" name="Segnaposto piè di pagina 3">
            <a:extLst>
              <a:ext uri="{FF2B5EF4-FFF2-40B4-BE49-F238E27FC236}">
                <a16:creationId xmlns:a16="http://schemas.microsoft.com/office/drawing/2014/main" id="{96F02FF9-436D-0E13-2E9C-BBDE8751ABDD}"/>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288E5F82-3906-850A-3AE5-67CE96386AE3}"/>
              </a:ext>
            </a:extLst>
          </p:cNvPr>
          <p:cNvSpPr>
            <a:spLocks noGrp="1"/>
          </p:cNvSpPr>
          <p:nvPr>
            <p:ph idx="1"/>
          </p:nvPr>
        </p:nvSpPr>
        <p:spPr>
          <a:xfrm>
            <a:off x="457200" y="1200151"/>
            <a:ext cx="5050904" cy="354058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È stato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eliminato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vincolo di utilizzare gli strumenti proprietari per le 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dando alle amministrazioni maggiore flessibilità nella scelta delle piattaforme digitali (19).</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Estese alle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 il potere di segnalazione all'AGID delle omissioni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relative all'interoperabilità dei dati, potere prima riservato solo all'ANAC.</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regole</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e gli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obblighi</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di interoperabilità previsti dal Codice prevalgono sulle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disposizioni che regolamentano 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singole banche dati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7" name="CasellaDiTesto 6">
            <a:extLst>
              <a:ext uri="{FF2B5EF4-FFF2-40B4-BE49-F238E27FC236}">
                <a16:creationId xmlns:a16="http://schemas.microsoft.com/office/drawing/2014/main" id="{C73777BD-2A05-A5E7-C186-96348800D83F}"/>
              </a:ext>
            </a:extLst>
          </p:cNvPr>
          <p:cNvSpPr txBox="1"/>
          <p:nvPr/>
        </p:nvSpPr>
        <p:spPr>
          <a:xfrm>
            <a:off x="5580112" y="1262282"/>
            <a:ext cx="3259088" cy="3416320"/>
          </a:xfrm>
          <a:prstGeom prst="rect">
            <a:avLst/>
          </a:prstGeom>
          <a:solidFill>
            <a:schemeClr val="accent2">
              <a:lumMod val="40000"/>
              <a:lumOff val="60000"/>
            </a:schemeClr>
          </a:solidFill>
        </p:spPr>
        <p:txBody>
          <a:bodyPr wrap="square">
            <a:spAutoFit/>
          </a:bodyPr>
          <a:lstStyle/>
          <a:p>
            <a:pPr algn="just"/>
            <a:r>
              <a:rPr lang="it-IT" i="1" dirty="0" err="1">
                <a:latin typeface="Aptos" panose="020B0004020202020204" pitchFamily="34" charset="0"/>
              </a:rPr>
              <a:t>Com</a:t>
            </a:r>
            <a:r>
              <a:rPr lang="it-IT" i="1" dirty="0">
                <a:latin typeface="Aptos" panose="020B0004020202020204" pitchFamily="34" charset="0"/>
              </a:rPr>
              <a:t>. Pres. ANAC del 18.12.24  </a:t>
            </a:r>
            <a:r>
              <a:rPr lang="it-IT" b="1" i="1" dirty="0">
                <a:solidFill>
                  <a:srgbClr val="005896"/>
                </a:solidFill>
                <a:effectLst/>
                <a:latin typeface="Aptos" panose="020B0004020202020204" pitchFamily="34" charset="0"/>
              </a:rPr>
              <a:t>fino al 30 giugno 2025</a:t>
            </a:r>
            <a:r>
              <a:rPr lang="it-IT" i="1" dirty="0">
                <a:latin typeface="Aptos" panose="020B0004020202020204" pitchFamily="34" charset="0"/>
              </a:rPr>
              <a:t> proroga utilizzo interfaccia web PCP:</a:t>
            </a:r>
          </a:p>
          <a:p>
            <a:pPr marL="285750" indent="-285750" algn="just">
              <a:buFont typeface="Arial" panose="020B0604020202020204" pitchFamily="34" charset="0"/>
              <a:buChar char="•"/>
            </a:pPr>
            <a:r>
              <a:rPr lang="it-IT" b="1" i="1" dirty="0">
                <a:effectLst>
                  <a:outerShdw blurRad="38100" dist="38100" dir="2700000" algn="tl">
                    <a:srgbClr val="000000">
                      <a:alpha val="43137"/>
                    </a:srgbClr>
                  </a:outerShdw>
                </a:effectLst>
                <a:latin typeface="Aptos" panose="020B0004020202020204" pitchFamily="34" charset="0"/>
              </a:rPr>
              <a:t>Affidamenti diretti</a:t>
            </a:r>
            <a:r>
              <a:rPr lang="it-IT" i="1" dirty="0">
                <a:latin typeface="Aptos" panose="020B0004020202020204" pitchFamily="34" charset="0"/>
              </a:rPr>
              <a:t>: Fino a 5.000 €, in caso di difficoltà con le PAD; no inserimento dati ex post.</a:t>
            </a:r>
          </a:p>
          <a:p>
            <a:pPr marL="285750" indent="-285750" algn="just">
              <a:buFont typeface="Arial" panose="020B0604020202020204" pitchFamily="34" charset="0"/>
              <a:buChar char="•"/>
            </a:pPr>
            <a:r>
              <a:rPr lang="it-IT" b="1" i="1" dirty="0">
                <a:latin typeface="Aptos" panose="020B0004020202020204" pitchFamily="34" charset="0"/>
              </a:rPr>
              <a:t>Adesioni Accordi quadro e convenzioni</a:t>
            </a:r>
            <a:r>
              <a:rPr lang="it-IT" i="1" dirty="0">
                <a:latin typeface="Aptos" panose="020B0004020202020204" pitchFamily="34" charset="0"/>
              </a:rPr>
              <a:t>.</a:t>
            </a:r>
          </a:p>
          <a:p>
            <a:pPr marL="285750" indent="-285750" algn="just">
              <a:buFont typeface="Arial" panose="020B0604020202020204" pitchFamily="34" charset="0"/>
              <a:buChar char="•"/>
            </a:pPr>
            <a:r>
              <a:rPr lang="it-IT" i="1" dirty="0">
                <a:latin typeface="Aptos" panose="020B0004020202020204" pitchFamily="34" charset="0"/>
              </a:rPr>
              <a:t>Ripetizione lavori o servizi analoghi (2023)</a:t>
            </a:r>
          </a:p>
          <a:p>
            <a:pPr marL="285750" indent="-285750" algn="just">
              <a:buFont typeface="Arial" panose="020B0604020202020204" pitchFamily="34" charset="0"/>
              <a:buChar char="•"/>
            </a:pPr>
            <a:r>
              <a:rPr lang="it-IT" b="1" i="1" dirty="0" err="1">
                <a:latin typeface="Aptos" panose="020B0004020202020204" pitchFamily="34" charset="0"/>
              </a:rPr>
              <a:t>Conv</a:t>
            </a:r>
            <a:r>
              <a:rPr lang="it-IT" b="1" i="1" dirty="0">
                <a:latin typeface="Aptos" panose="020B0004020202020204" pitchFamily="34" charset="0"/>
              </a:rPr>
              <a:t>. Urbanistiche</a:t>
            </a:r>
            <a:r>
              <a:rPr lang="it-IT" i="1" dirty="0">
                <a:latin typeface="Aptos" panose="020B0004020202020204" pitchFamily="34" charset="0"/>
              </a:rPr>
              <a:t>.</a:t>
            </a:r>
          </a:p>
        </p:txBody>
      </p:sp>
    </p:spTree>
    <p:extLst>
      <p:ext uri="{BB962C8B-B14F-4D97-AF65-F5344CB8AC3E}">
        <p14:creationId xmlns:p14="http://schemas.microsoft.com/office/powerpoint/2010/main" val="345083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91534-0B86-7C66-25F7-1E356BB5299B}"/>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La revisione del codice</a:t>
            </a:r>
          </a:p>
        </p:txBody>
      </p:sp>
      <p:sp>
        <p:nvSpPr>
          <p:cNvPr id="3" name="Segnaposto numero diapositiva 2">
            <a:extLst>
              <a:ext uri="{FF2B5EF4-FFF2-40B4-BE49-F238E27FC236}">
                <a16:creationId xmlns:a16="http://schemas.microsoft.com/office/drawing/2014/main" id="{397AA680-AE22-6E29-7880-D3975296DBAD}"/>
              </a:ext>
            </a:extLst>
          </p:cNvPr>
          <p:cNvSpPr>
            <a:spLocks noGrp="1"/>
          </p:cNvSpPr>
          <p:nvPr>
            <p:ph type="sldNum" sz="quarter" idx="10"/>
          </p:nvPr>
        </p:nvSpPr>
        <p:spPr/>
        <p:txBody>
          <a:bodyPr/>
          <a:lstStyle/>
          <a:p>
            <a:fld id="{A88A401D-FA7D-467D-AFBB-0B3BA40DF614}" type="slidenum">
              <a:rPr lang="it-IT" smtClean="0"/>
              <a:pPr/>
              <a:t>2</a:t>
            </a:fld>
            <a:endParaRPr lang="it-IT" dirty="0"/>
          </a:p>
        </p:txBody>
      </p:sp>
      <p:sp>
        <p:nvSpPr>
          <p:cNvPr id="4" name="Segnaposto piè di pagina 3">
            <a:extLst>
              <a:ext uri="{FF2B5EF4-FFF2-40B4-BE49-F238E27FC236}">
                <a16:creationId xmlns:a16="http://schemas.microsoft.com/office/drawing/2014/main" id="{0ED38055-E314-0D2F-E585-1EB6EDFE0966}"/>
              </a:ext>
            </a:extLst>
          </p:cNvPr>
          <p:cNvSpPr>
            <a:spLocks noGrp="1"/>
          </p:cNvSpPr>
          <p:nvPr>
            <p:ph type="ftr" sz="quarter" idx="11"/>
          </p:nvPr>
        </p:nvSpPr>
        <p:spPr/>
        <p:txBody>
          <a:bodyPr/>
          <a:lstStyle/>
          <a:p>
            <a:r>
              <a:rPr lang="it-IT" dirty="0"/>
              <a:t>Direzione Legislazione Opere Pubbliche - Avv. Bruno Urbani – Il decreto correttivo al d.lgs. 36 del 2023 «Codice Appalti»</a:t>
            </a:r>
          </a:p>
        </p:txBody>
      </p:sp>
      <p:sp>
        <p:nvSpPr>
          <p:cNvPr id="5" name="Segnaposto contenuto 4">
            <a:extLst>
              <a:ext uri="{FF2B5EF4-FFF2-40B4-BE49-F238E27FC236}">
                <a16:creationId xmlns:a16="http://schemas.microsoft.com/office/drawing/2014/main" id="{DF6E34FE-9B51-E13C-F709-5F9BA2702DD3}"/>
              </a:ext>
            </a:extLst>
          </p:cNvPr>
          <p:cNvSpPr>
            <a:spLocks noGrp="1"/>
          </p:cNvSpPr>
          <p:nvPr>
            <p:ph idx="1"/>
          </p:nvPr>
        </p:nvSpPr>
        <p:spPr>
          <a:xfrm>
            <a:off x="457200" y="1218010"/>
            <a:ext cx="8147248" cy="3394472"/>
          </a:xfrm>
        </p:spPr>
        <p:txBody>
          <a:bodyPr/>
          <a:lstStyle/>
          <a:p>
            <a:pPr algn="just"/>
            <a:r>
              <a:rPr lang="it-IT" sz="1800"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Sulla Gazzetta Ufficiale, Serie Generale, n. 305 del </a:t>
            </a:r>
            <a:r>
              <a:rPr lang="it-IT" sz="1800"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31 dicembre 2024</a:t>
            </a:r>
            <a:r>
              <a:rPr lang="it-IT" sz="1800"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supplemento ordinario n. 45, è stato pubblicato il decreto legislativo 31 dicembre 2024, n. 209, recante:</a:t>
            </a:r>
          </a:p>
          <a:p>
            <a:pPr algn="just"/>
            <a:endParaRPr lang="it-IT" sz="1800"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a:p>
            <a:pPr marL="457200" lvl="1" indent="0" algn="ctr">
              <a:buNone/>
            </a:pP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Disposizioni integrative e correttive al codice dei contratti pubblici di cui al decreto legislativo 31 marzo 2023, n. 36</a:t>
            </a:r>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p>
          <a:p>
            <a:pPr marL="457200" lvl="1" indent="0" algn="ctr">
              <a:buNone/>
            </a:pP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È  entrato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vigore lo stesso giorno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209/2024, senza </a:t>
            </a:r>
            <a:r>
              <a:rPr lang="it-IT" b="1" i="1" dirty="0" err="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vacatio</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legis</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per l’urgenza di intervenire per garantire il raggiungimento delle milestone del PNRR.</a:t>
            </a:r>
          </a:p>
          <a:p>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12344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6DB29C-8D97-4C4B-C09F-33867D974923}"/>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Utilizzo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FVOE</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11.1ax35.4.5</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-bis e </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24x99.3</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-bis)</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4D9920C1-CA98-2005-0E50-C50455B83C9E}"/>
              </a:ext>
            </a:extLst>
          </p:cNvPr>
          <p:cNvSpPr>
            <a:spLocks noGrp="1"/>
          </p:cNvSpPr>
          <p:nvPr>
            <p:ph type="sldNum" sz="quarter" idx="10"/>
          </p:nvPr>
        </p:nvSpPr>
        <p:spPr/>
        <p:txBody>
          <a:bodyPr/>
          <a:lstStyle/>
          <a:p>
            <a:fld id="{A88A401D-FA7D-467D-AFBB-0B3BA40DF614}" type="slidenum">
              <a:rPr lang="it-IT" smtClean="0"/>
              <a:pPr/>
              <a:t>20</a:t>
            </a:fld>
            <a:endParaRPr lang="it-IT" dirty="0"/>
          </a:p>
        </p:txBody>
      </p:sp>
      <p:sp>
        <p:nvSpPr>
          <p:cNvPr id="4" name="Segnaposto contenuto 3">
            <a:extLst>
              <a:ext uri="{FF2B5EF4-FFF2-40B4-BE49-F238E27FC236}">
                <a16:creationId xmlns:a16="http://schemas.microsoft.com/office/drawing/2014/main" id="{AABF28EC-4EC3-EB4C-9529-00D1F20D5A3E}"/>
              </a:ext>
            </a:extLst>
          </p:cNvPr>
          <p:cNvSpPr>
            <a:spLocks noGrp="1"/>
          </p:cNvSpPr>
          <p:nvPr>
            <p:ph idx="1"/>
          </p:nvPr>
        </p:nvSpPr>
        <p:spPr>
          <a:xfrm>
            <a:off x="457200" y="1200150"/>
            <a:ext cx="8229600" cy="3521705"/>
          </a:xfrm>
        </p:spPr>
        <p:txBody>
          <a:bodyPr>
            <a:normAutofit/>
          </a:bodyPr>
          <a:lstStyle/>
          <a:p>
            <a:pPr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sede di presentazione delle offerte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gli OE trasmettono alla SA e agli EC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CONSENSO AL TRATTAMENTO DEI DATI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tramite 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fascicolo virtuale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dell'operatore economico (FVOE),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nel rispetto di quanto previsto dal codice della privacy (d.lgs. n. 196/03),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ai fini della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verifica del possesso dei requisiti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(v. 99, nonché per le altre finalità previste dal codice).</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In caso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MALFUNZIONAMENTO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anche parziale, di:</a:t>
            </a:r>
          </a:p>
          <a:p>
            <a:pPr lvl="1" algn="just"/>
            <a:r>
              <a:rPr lang="it-IT" b="1" i="1" dirty="0" err="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FVOE</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PAD,</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banche dati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o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sistemi di interoperabilità </a:t>
            </a:r>
          </a:p>
        </p:txBody>
      </p:sp>
      <p:sp>
        <p:nvSpPr>
          <p:cNvPr id="5" name="Segnaposto piè di pagina 4">
            <a:extLst>
              <a:ext uri="{FF2B5EF4-FFF2-40B4-BE49-F238E27FC236}">
                <a16:creationId xmlns:a16="http://schemas.microsoft.com/office/drawing/2014/main" id="{CECA937C-87C9-6B59-9BA4-75F7ED1176AE}"/>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6" name="Freccia a gallone 5">
            <a:extLst>
              <a:ext uri="{FF2B5EF4-FFF2-40B4-BE49-F238E27FC236}">
                <a16:creationId xmlns:a16="http://schemas.microsoft.com/office/drawing/2014/main" id="{E1AADF05-B0B8-E3E1-4B85-972D65C95E7A}"/>
              </a:ext>
            </a:extLst>
          </p:cNvPr>
          <p:cNvSpPr/>
          <p:nvPr/>
        </p:nvSpPr>
        <p:spPr>
          <a:xfrm>
            <a:off x="3995936" y="3448946"/>
            <a:ext cx="2232248" cy="1240648"/>
          </a:xfrm>
          <a:prstGeom prst="chevron">
            <a:avLst>
              <a:gd name="adj" fmla="val 3452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lgn="just"/>
            <a:r>
              <a:rPr lang="it-IT" b="1" i="1" dirty="0">
                <a:solidFill>
                  <a:srgbClr val="FF0000"/>
                </a:solidFill>
                <a:effectLst>
                  <a:outerShdw blurRad="38100" dist="38100" dir="2700000" algn="tl">
                    <a:srgbClr val="000000">
                      <a:alpha val="43137"/>
                    </a:srgbClr>
                  </a:outerShdw>
                </a:effectLst>
                <a:latin typeface="Aptos" panose="020B0004020202020204" pitchFamily="34" charset="0"/>
              </a:rPr>
              <a:t>Attivazione procedura ex 99.3-bis</a:t>
            </a:r>
            <a:r>
              <a:rPr lang="it-IT" i="1" dirty="0">
                <a:latin typeface="Aptos" panose="020B0004020202020204" pitchFamily="34" charset="0"/>
              </a:rPr>
              <a:t>.</a:t>
            </a:r>
            <a:endParaRPr lang="it-IT" sz="1600" i="1" dirty="0">
              <a:solidFill>
                <a:schemeClr val="tx1"/>
              </a:solidFill>
              <a:latin typeface="Aptos" panose="020B0004020202020204" pitchFamily="34" charset="0"/>
            </a:endParaRPr>
          </a:p>
        </p:txBody>
      </p:sp>
      <p:sp>
        <p:nvSpPr>
          <p:cNvPr id="7" name="Freccia a gallone 6">
            <a:extLst>
              <a:ext uri="{FF2B5EF4-FFF2-40B4-BE49-F238E27FC236}">
                <a16:creationId xmlns:a16="http://schemas.microsoft.com/office/drawing/2014/main" id="{99DFC9B8-0F00-36D1-D922-A0111F3A61B8}"/>
              </a:ext>
            </a:extLst>
          </p:cNvPr>
          <p:cNvSpPr/>
          <p:nvPr/>
        </p:nvSpPr>
        <p:spPr>
          <a:xfrm>
            <a:off x="5940152" y="3075806"/>
            <a:ext cx="2880320" cy="1613788"/>
          </a:xfrm>
          <a:prstGeom prst="chevron">
            <a:avLst>
              <a:gd name="adj" fmla="val 34528"/>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lgn="just"/>
            <a:r>
              <a:rPr lang="it-IT" sz="1600" i="1" dirty="0">
                <a:solidFill>
                  <a:schemeClr val="tx1"/>
                </a:solidFill>
                <a:latin typeface="Aptos" panose="020B0004020202020204" pitchFamily="34" charset="0"/>
              </a:rPr>
              <a:t>Fermo restando l'obbligo di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concludere in un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congruo termine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le verifiche </a:t>
            </a:r>
            <a:r>
              <a:rPr lang="it-IT" sz="1600" i="1" dirty="0">
                <a:solidFill>
                  <a:schemeClr val="tx1"/>
                </a:solidFill>
                <a:latin typeface="Aptos" panose="020B0004020202020204" pitchFamily="34" charset="0"/>
              </a:rPr>
              <a:t>sui requisiti</a:t>
            </a:r>
            <a:endParaRPr lang="it-IT" sz="1400" i="1" dirty="0">
              <a:solidFill>
                <a:schemeClr val="tx1"/>
              </a:solidFill>
              <a:latin typeface="Aptos" panose="020B0004020202020204" pitchFamily="34" charset="0"/>
            </a:endParaRPr>
          </a:p>
        </p:txBody>
      </p:sp>
    </p:spTree>
    <p:extLst>
      <p:ext uri="{BB962C8B-B14F-4D97-AF65-F5344CB8AC3E}">
        <p14:creationId xmlns:p14="http://schemas.microsoft.com/office/powerpoint/2010/main" val="34812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85E65-EA10-8DE2-824C-093E13D7D190}"/>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B8C4AB83-C75F-A39E-9A71-77A3E9BD1974}"/>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Contratti in assenza di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FVOE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i="1" dirty="0" err="1">
                <a:latin typeface="Segoe UI Semilight" panose="020B0402040204020203" pitchFamily="34" charset="0"/>
                <a:ea typeface="Yu Gothic UI" panose="020B0500000000000000" pitchFamily="34" charset="-128"/>
                <a:cs typeface="Segoe UI Semilight" panose="020B0402040204020203" pitchFamily="34" charset="0"/>
              </a:rPr>
              <a:t>24x99.3</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-bis)</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2B3CE9BF-C4FD-1B1A-FC78-F6E1B73924FB}"/>
              </a:ext>
            </a:extLst>
          </p:cNvPr>
          <p:cNvSpPr>
            <a:spLocks noGrp="1"/>
          </p:cNvSpPr>
          <p:nvPr>
            <p:ph type="sldNum" sz="quarter" idx="12"/>
          </p:nvPr>
        </p:nvSpPr>
        <p:spPr/>
        <p:txBody>
          <a:bodyPr/>
          <a:lstStyle/>
          <a:p>
            <a:fld id="{A88A401D-FA7D-467D-AFBB-0B3BA40DF614}" type="slidenum">
              <a:rPr lang="it-IT" smtClean="0"/>
              <a:t>21</a:t>
            </a:fld>
            <a:endParaRPr lang="it-IT"/>
          </a:p>
        </p:txBody>
      </p:sp>
      <p:sp>
        <p:nvSpPr>
          <p:cNvPr id="4" name="Segnaposto piè di pagina 3">
            <a:extLst>
              <a:ext uri="{FF2B5EF4-FFF2-40B4-BE49-F238E27FC236}">
                <a16:creationId xmlns:a16="http://schemas.microsoft.com/office/drawing/2014/main" id="{9F9FB794-23A9-7848-BC9E-0D2D1242E7D1}"/>
              </a:ext>
            </a:extLst>
          </p:cNvPr>
          <p:cNvSpPr>
            <a:spLocks noGrp="1"/>
          </p:cNvSpPr>
          <p:nvPr>
            <p:ph type="ftr" sz="quarter" idx="13"/>
          </p:nvPr>
        </p:nvSpPr>
        <p:spPr>
          <a:xfrm>
            <a:off x="457200" y="4731545"/>
            <a:ext cx="5410944" cy="273844"/>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7" name="Freccia a gallone 6">
            <a:extLst>
              <a:ext uri="{FF2B5EF4-FFF2-40B4-BE49-F238E27FC236}">
                <a16:creationId xmlns:a16="http://schemas.microsoft.com/office/drawing/2014/main" id="{85DAD08A-B1FB-3EAF-5DA8-36BF98DAD92E}"/>
              </a:ext>
            </a:extLst>
          </p:cNvPr>
          <p:cNvSpPr/>
          <p:nvPr/>
        </p:nvSpPr>
        <p:spPr>
          <a:xfrm rot="5400000">
            <a:off x="427962" y="1099891"/>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a</a:t>
            </a:r>
          </a:p>
        </p:txBody>
      </p:sp>
      <p:sp>
        <p:nvSpPr>
          <p:cNvPr id="8" name="CasellaDiTesto 7">
            <a:extLst>
              <a:ext uri="{FF2B5EF4-FFF2-40B4-BE49-F238E27FC236}">
                <a16:creationId xmlns:a16="http://schemas.microsoft.com/office/drawing/2014/main" id="{BD803851-4648-7D37-6EF9-944B52956B9A}"/>
              </a:ext>
            </a:extLst>
          </p:cNvPr>
          <p:cNvSpPr txBox="1"/>
          <p:nvPr/>
        </p:nvSpPr>
        <p:spPr>
          <a:xfrm>
            <a:off x="1187625" y="1153691"/>
            <a:ext cx="7556323" cy="1202035"/>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dirty="0">
                <a:latin typeface="Aptos" panose="020B0004020202020204" pitchFamily="34" charset="0"/>
                <a:ea typeface="Calibri" panose="020F0502020204030204" pitchFamily="34" charset="0"/>
                <a:cs typeface="Segoe UI Semibold" panose="020B0702040204020203" pitchFamily="34" charset="0"/>
              </a:rPr>
              <a:t>Decorsi 30 gg dalla proposta di aggiudicazione, </a:t>
            </a:r>
            <a:r>
              <a:rPr lang="it-IT" b="1" dirty="0">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l'organo competente</a:t>
            </a:r>
            <a:r>
              <a:rPr lang="it-IT" dirty="0">
                <a:latin typeface="Aptos" panose="020B0004020202020204" pitchFamily="34" charset="0"/>
                <a:ea typeface="Calibri" panose="020F0502020204030204" pitchFamily="34" charset="0"/>
                <a:cs typeface="Segoe UI Semibold" panose="020B0702040204020203" pitchFamily="34" charset="0"/>
              </a:rPr>
              <a:t>:</a:t>
            </a:r>
          </a:p>
          <a:p>
            <a:pPr marL="285750" indent="-285750">
              <a:buFont typeface="Arial" panose="020B0604020202020204" pitchFamily="34" charset="0"/>
              <a:buChar char="•"/>
            </a:pPr>
            <a:r>
              <a:rPr lang="it-IT" dirty="0">
                <a:latin typeface="Aptos" panose="020B0004020202020204" pitchFamily="34" charset="0"/>
                <a:ea typeface="Calibri" panose="020F0502020204030204" pitchFamily="34" charset="0"/>
                <a:cs typeface="Segoe UI Semibold" panose="020B0702040204020203" pitchFamily="34" charset="0"/>
              </a:rPr>
              <a:t>acquisita di un'</a:t>
            </a:r>
            <a:r>
              <a:rPr lang="it-IT" b="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autocertificazione dell'offerente </a:t>
            </a:r>
            <a:r>
              <a:rPr lang="it-IT" dirty="0">
                <a:latin typeface="Aptos" panose="020B0004020202020204" pitchFamily="34" charset="0"/>
                <a:ea typeface="Calibri" panose="020F0502020204030204" pitchFamily="34" charset="0"/>
                <a:cs typeface="Segoe UI Semibold" panose="020B0702040204020203" pitchFamily="34" charset="0"/>
              </a:rPr>
              <a:t>ex DPR 445/00 sul possesso dei requisiti e l'assenza delle cause di esclusione</a:t>
            </a:r>
          </a:p>
          <a:p>
            <a:pPr marL="285750" indent="-285750">
              <a:buFont typeface="Arial" panose="020B0604020202020204" pitchFamily="34" charset="0"/>
              <a:buChar char="•"/>
            </a:pPr>
            <a:r>
              <a:rPr lang="it-IT" dirty="0">
                <a:latin typeface="Aptos" panose="020B0004020202020204" pitchFamily="34" charset="0"/>
                <a:ea typeface="Calibri" panose="020F0502020204030204" pitchFamily="34" charset="0"/>
                <a:cs typeface="Segoe UI Semibold" panose="020B0702040204020203" pitchFamily="34" charset="0"/>
              </a:rPr>
              <a:t>può </a:t>
            </a:r>
            <a:r>
              <a:rPr lang="it-IT" b="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disporre</a:t>
            </a:r>
            <a:r>
              <a:rPr lang="it-IT" dirty="0">
                <a:latin typeface="Aptos" panose="020B0004020202020204" pitchFamily="34" charset="0"/>
                <a:ea typeface="Calibri" panose="020F0502020204030204" pitchFamily="34" charset="0"/>
                <a:cs typeface="Segoe UI Semibold" panose="020B0702040204020203" pitchFamily="34" charset="0"/>
              </a:rPr>
              <a:t> comunque </a:t>
            </a:r>
            <a:r>
              <a:rPr lang="it-IT" b="1" dirty="0">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l'aggiudicazione</a:t>
            </a:r>
            <a:r>
              <a:rPr lang="it-IT" dirty="0">
                <a:latin typeface="Aptos" panose="020B0004020202020204" pitchFamily="34" charset="0"/>
                <a:ea typeface="Calibri" panose="020F0502020204030204" pitchFamily="34" charset="0"/>
                <a:cs typeface="Segoe UI Semibold" panose="020B0702040204020203" pitchFamily="34" charset="0"/>
              </a:rPr>
              <a:t> che è immediatamente </a:t>
            </a:r>
            <a:r>
              <a:rPr lang="it-IT" b="1" dirty="0">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efficace</a:t>
            </a:r>
          </a:p>
        </p:txBody>
      </p:sp>
      <p:sp>
        <p:nvSpPr>
          <p:cNvPr id="2" name="CasellaDiTesto 1">
            <a:extLst>
              <a:ext uri="{FF2B5EF4-FFF2-40B4-BE49-F238E27FC236}">
                <a16:creationId xmlns:a16="http://schemas.microsoft.com/office/drawing/2014/main" id="{AE916983-6F9E-9619-FAF9-CC727CB65AEF}"/>
              </a:ext>
            </a:extLst>
          </p:cNvPr>
          <p:cNvSpPr txBox="1"/>
          <p:nvPr/>
        </p:nvSpPr>
        <p:spPr>
          <a:xfrm>
            <a:off x="1187624" y="2446187"/>
            <a:ext cx="7556324" cy="2069779"/>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dirty="0">
                <a:latin typeface="Aptos" panose="020B0004020202020204" pitchFamily="34" charset="0"/>
                <a:cs typeface="Segoe UI Semibold" panose="020B0702040204020203" pitchFamily="34" charset="0"/>
              </a:rPr>
              <a:t>Qualora, a seguito del controllo, sia </a:t>
            </a:r>
            <a:r>
              <a:rPr lang="it-IT" b="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accertato l'affidamento a un OE privo dei requisiti</a:t>
            </a:r>
            <a:r>
              <a:rPr lang="it-IT" dirty="0">
                <a:latin typeface="Aptos" panose="020B0004020202020204" pitchFamily="34" charset="0"/>
                <a:cs typeface="Segoe UI Semibold" panose="020B0702040204020203" pitchFamily="34" charset="0"/>
              </a:rPr>
              <a:t>, la SA</a:t>
            </a:r>
            <a:r>
              <a:rPr lang="it-IT" sz="1600" i="0" dirty="0">
                <a:latin typeface="Aptos" panose="020B0004020202020204" pitchFamily="34" charset="0"/>
                <a:cs typeface="Segoe UI Semibold" panose="020B0702040204020203" pitchFamily="34" charset="0"/>
              </a:rPr>
              <a:t>:</a:t>
            </a:r>
            <a:r>
              <a:rPr lang="it-IT" sz="1600" i="1" dirty="0">
                <a:latin typeface="Aptos" panose="020B0004020202020204" pitchFamily="34" charset="0"/>
                <a:cs typeface="Segoe UI Semibold" panose="020B0702040204020203" pitchFamily="34" charset="0"/>
              </a:rPr>
              <a:t> </a:t>
            </a:r>
          </a:p>
          <a:p>
            <a:pPr lvl="1"/>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recede</a:t>
            </a:r>
            <a:r>
              <a:rPr lang="it-IT" sz="1600" b="1" i="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dal contratto</a:t>
            </a:r>
          </a:p>
          <a:p>
            <a:pPr lvl="1"/>
            <a:r>
              <a:rPr lang="it-IT" sz="1600" dirty="0">
                <a:latin typeface="Aptos" panose="020B0004020202020204" pitchFamily="34" charset="0"/>
                <a:cs typeface="Segoe UI Semibold" panose="020B0702040204020203" pitchFamily="34" charset="0"/>
              </a:rPr>
              <a:t>paga il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valore delle prestazioni </a:t>
            </a:r>
            <a:r>
              <a:rPr lang="it-IT" sz="1600" dirty="0">
                <a:latin typeface="Aptos" panose="020B0004020202020204" pitchFamily="34" charset="0"/>
                <a:cs typeface="Segoe UI Semibold" panose="020B0702040204020203" pitchFamily="34" charset="0"/>
              </a:rPr>
              <a:t>eseguite </a:t>
            </a:r>
          </a:p>
          <a:p>
            <a:pPr lvl="1"/>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rimborsa le spese </a:t>
            </a:r>
            <a:r>
              <a:rPr lang="it-IT" sz="1600" i="1" dirty="0">
                <a:latin typeface="Aptos" panose="020B0004020202020204" pitchFamily="34" charset="0"/>
                <a:cs typeface="Segoe UI Semibold" panose="020B0702040204020203" pitchFamily="34" charset="0"/>
              </a:rPr>
              <a:t>eventualmente</a:t>
            </a:r>
            <a:r>
              <a:rPr lang="it-IT" sz="1600" b="1" i="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sostenute </a:t>
            </a:r>
            <a:r>
              <a:rPr lang="it-IT" sz="1600" i="1" dirty="0">
                <a:latin typeface="Aptos" panose="020B0004020202020204" pitchFamily="34" charset="0"/>
                <a:cs typeface="Segoe UI Semibold" panose="020B0702040204020203" pitchFamily="34" charset="0"/>
              </a:rPr>
              <a:t>per l'esecuzione della parte rimanente, </a:t>
            </a:r>
            <a:r>
              <a:rPr lang="it-IT" sz="1600" b="1" i="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nei limiti delle utilità conseguite</a:t>
            </a:r>
          </a:p>
          <a:p>
            <a:pPr lvl="1"/>
            <a:r>
              <a:rPr lang="it-IT" sz="1600" i="1" dirty="0">
                <a:latin typeface="Aptos" panose="020B0004020202020204" pitchFamily="34" charset="0"/>
                <a:cs typeface="Segoe UI Semibold" panose="020B0702040204020203" pitchFamily="34" charset="0"/>
              </a:rPr>
              <a:t>procede alle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segnalazioni alle competenti Autorità</a:t>
            </a:r>
          </a:p>
        </p:txBody>
      </p:sp>
      <p:sp>
        <p:nvSpPr>
          <p:cNvPr id="6" name="Freccia a gallone 5">
            <a:extLst>
              <a:ext uri="{FF2B5EF4-FFF2-40B4-BE49-F238E27FC236}">
                <a16:creationId xmlns:a16="http://schemas.microsoft.com/office/drawing/2014/main" id="{D909E402-3295-B800-7FF7-2AB1C078A1AD}"/>
              </a:ext>
            </a:extLst>
          </p:cNvPr>
          <p:cNvSpPr/>
          <p:nvPr/>
        </p:nvSpPr>
        <p:spPr>
          <a:xfrm rot="5400000">
            <a:off x="427960" y="2422116"/>
            <a:ext cx="571864"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b</a:t>
            </a:r>
          </a:p>
        </p:txBody>
      </p:sp>
    </p:spTree>
    <p:extLst>
      <p:ext uri="{BB962C8B-B14F-4D97-AF65-F5344CB8AC3E}">
        <p14:creationId xmlns:p14="http://schemas.microsoft.com/office/powerpoint/2010/main" val="15563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0B12E-539A-700E-99E7-C880B2F568D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F64E2824-F2A7-17B7-1EC0-83BBEFEF9150}"/>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Progettazione e SIA</a:t>
            </a:r>
          </a:p>
        </p:txBody>
      </p:sp>
      <p:sp>
        <p:nvSpPr>
          <p:cNvPr id="7" name="Sottotitolo 6">
            <a:extLst>
              <a:ext uri="{FF2B5EF4-FFF2-40B4-BE49-F238E27FC236}">
                <a16:creationId xmlns:a16="http://schemas.microsoft.com/office/drawing/2014/main" id="{ED32A23C-2A7D-5E5C-C55E-5CE0D1DAB037}"/>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78A329F5-7808-AF91-2C53-B01A3B59C30A}"/>
              </a:ext>
            </a:extLst>
          </p:cNvPr>
          <p:cNvSpPr>
            <a:spLocks noGrp="1"/>
          </p:cNvSpPr>
          <p:nvPr>
            <p:ph type="sldNum" sz="quarter" idx="12"/>
          </p:nvPr>
        </p:nvSpPr>
        <p:spPr/>
        <p:txBody>
          <a:bodyPr/>
          <a:lstStyle/>
          <a:p>
            <a:fld id="{A88A401D-FA7D-467D-AFBB-0B3BA40DF614}" type="slidenum">
              <a:rPr lang="it-IT" smtClean="0"/>
              <a:pPr/>
              <a:t>22</a:t>
            </a:fld>
            <a:endParaRPr lang="it-IT" dirty="0"/>
          </a:p>
        </p:txBody>
      </p:sp>
      <p:sp>
        <p:nvSpPr>
          <p:cNvPr id="2" name="CasellaDiTesto 1">
            <a:extLst>
              <a:ext uri="{FF2B5EF4-FFF2-40B4-BE49-F238E27FC236}">
                <a16:creationId xmlns:a16="http://schemas.microsoft.com/office/drawing/2014/main" id="{C4422A3E-13DB-130B-2989-9DD1E722AA93}"/>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89885B52-A7D2-007C-998F-A05DFD10A27F}"/>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89725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ccia a gallone 9">
            <a:extLst>
              <a:ext uri="{FF2B5EF4-FFF2-40B4-BE49-F238E27FC236}">
                <a16:creationId xmlns:a16="http://schemas.microsoft.com/office/drawing/2014/main" id="{B3075350-5955-C473-91A6-EDD393C4FD9D}"/>
              </a:ext>
            </a:extLst>
          </p:cNvPr>
          <p:cNvSpPr/>
          <p:nvPr/>
        </p:nvSpPr>
        <p:spPr>
          <a:xfrm>
            <a:off x="981944" y="1816070"/>
            <a:ext cx="7704856" cy="866876"/>
          </a:xfrm>
          <a:prstGeom prst="chevron">
            <a:avLst>
              <a:gd name="adj" fmla="val 34314"/>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9388" algn="just"/>
            <a:r>
              <a:rPr lang="it-IT" b="1" i="1" dirty="0">
                <a:solidFill>
                  <a:srgbClr val="FF0000"/>
                </a:solidFill>
                <a:effectLst>
                  <a:outerShdw blurRad="38100" dist="38100" dir="2700000" algn="tl">
                    <a:srgbClr val="000000">
                      <a:alpha val="43137"/>
                    </a:srgbClr>
                  </a:outerShdw>
                </a:effectLst>
                <a:latin typeface="Aptos" panose="020B0004020202020204" pitchFamily="34" charset="0"/>
              </a:rPr>
              <a:t>E-procurement</a:t>
            </a:r>
          </a:p>
          <a:p>
            <a:pPr marL="179388" algn="just"/>
            <a:r>
              <a:rPr lang="it-IT" i="1" dirty="0">
                <a:solidFill>
                  <a:schemeClr val="tx1"/>
                </a:solidFill>
                <a:latin typeface="Aptos" panose="020B0004020202020204" pitchFamily="34" charset="0"/>
              </a:rPr>
              <a:t>dal </a:t>
            </a:r>
            <a:r>
              <a:rPr lang="it-IT" b="1" i="1" dirty="0">
                <a:solidFill>
                  <a:schemeClr val="tx1"/>
                </a:solidFill>
                <a:effectLst>
                  <a:outerShdw blurRad="38100" dist="38100" dir="2700000" algn="tl">
                    <a:srgbClr val="000000">
                      <a:alpha val="43137"/>
                    </a:srgbClr>
                  </a:outerShdw>
                </a:effectLst>
                <a:latin typeface="Aptos" panose="020B0004020202020204" pitchFamily="34" charset="0"/>
              </a:rPr>
              <a:t>1° gennaio 2024</a:t>
            </a:r>
            <a:r>
              <a:rPr lang="it-IT" b="1" i="1" dirty="0">
                <a:solidFill>
                  <a:schemeClr val="tx1"/>
                </a:solidFill>
                <a:latin typeface="Aptos" panose="020B0004020202020204" pitchFamily="34" charset="0"/>
              </a:rPr>
              <a:t>: </a:t>
            </a:r>
            <a:r>
              <a:rPr lang="it-IT" i="1" dirty="0">
                <a:solidFill>
                  <a:schemeClr val="tx1"/>
                </a:solidFill>
                <a:latin typeface="Aptos" panose="020B0004020202020204" pitchFamily="34" charset="0"/>
              </a:rPr>
              <a:t>processo completamente digitalizzato che accompagna l’intero ciclo di vita del contratto pubblico, operativo</a:t>
            </a:r>
            <a:endParaRPr lang="it-IT" b="1" i="1" dirty="0">
              <a:solidFill>
                <a:schemeClr val="tx1"/>
              </a:solidFill>
              <a:latin typeface="Aptos" panose="020B0004020202020204" pitchFamily="34" charset="0"/>
            </a:endParaRPr>
          </a:p>
        </p:txBody>
      </p:sp>
      <p:sp>
        <p:nvSpPr>
          <p:cNvPr id="6" name="Titolo 5">
            <a:extLst>
              <a:ext uri="{FF2B5EF4-FFF2-40B4-BE49-F238E27FC236}">
                <a16:creationId xmlns:a16="http://schemas.microsoft.com/office/drawing/2014/main" id="{3D066696-E343-E57C-CFCF-5E4B102905E7}"/>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Transizione digitale appalti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(43)</a:t>
            </a:r>
            <a:endParaRPr lang="it-IT" sz="2700"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C6FAA9CA-D4EB-8D19-0BE7-DC4C48322F5D}"/>
              </a:ext>
            </a:extLst>
          </p:cNvPr>
          <p:cNvSpPr>
            <a:spLocks noGrp="1"/>
          </p:cNvSpPr>
          <p:nvPr>
            <p:ph type="sldNum" sz="quarter" idx="10"/>
          </p:nvPr>
        </p:nvSpPr>
        <p:spPr/>
        <p:txBody>
          <a:bodyPr/>
          <a:lstStyle/>
          <a:p>
            <a:fld id="{A88A401D-FA7D-467D-AFBB-0B3BA40DF614}" type="slidenum">
              <a:rPr lang="it-IT" smtClean="0"/>
              <a:t>23</a:t>
            </a:fld>
            <a:endParaRPr lang="it-IT"/>
          </a:p>
        </p:txBody>
      </p:sp>
      <p:sp>
        <p:nvSpPr>
          <p:cNvPr id="5" name="Segnaposto piè di pagina 4">
            <a:extLst>
              <a:ext uri="{FF2B5EF4-FFF2-40B4-BE49-F238E27FC236}">
                <a16:creationId xmlns:a16="http://schemas.microsoft.com/office/drawing/2014/main" id="{A5F903DD-3350-153B-1632-C821F98A3940}"/>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7" name="Segnaposto contenuto 6">
            <a:extLst>
              <a:ext uri="{FF2B5EF4-FFF2-40B4-BE49-F238E27FC236}">
                <a16:creationId xmlns:a16="http://schemas.microsoft.com/office/drawing/2014/main" id="{5704C534-D613-1DDB-7EB9-314136468B67}"/>
              </a:ext>
            </a:extLst>
          </p:cNvPr>
          <p:cNvSpPr>
            <a:spLocks noGrp="1"/>
          </p:cNvSpPr>
          <p:nvPr>
            <p:ph idx="1"/>
          </p:nvPr>
        </p:nvSpPr>
        <p:spPr>
          <a:xfrm>
            <a:off x="457200" y="1200152"/>
            <a:ext cx="8229600" cy="615918"/>
          </a:xfrm>
        </p:spPr>
        <p:txBody>
          <a:bodyPr>
            <a:normAutofit lnSpcReduction="10000"/>
          </a:bodyPr>
          <a:lstStyle/>
          <a:p>
            <a:pPr algn="just">
              <a:spcBef>
                <a:spcPts val="0"/>
              </a:spcBef>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Acquisisce piena efficacia la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la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digitalizzazione dell'intero ciclo degli appalti e dei contratti pubblici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8" name="Freccia in giù 7">
            <a:extLst>
              <a:ext uri="{FF2B5EF4-FFF2-40B4-BE49-F238E27FC236}">
                <a16:creationId xmlns:a16="http://schemas.microsoft.com/office/drawing/2014/main" id="{C8A42701-77BE-D792-EBDA-0D44621D4457}"/>
              </a:ext>
            </a:extLst>
          </p:cNvPr>
          <p:cNvSpPr/>
          <p:nvPr/>
        </p:nvSpPr>
        <p:spPr>
          <a:xfrm rot="16200000">
            <a:off x="482695" y="1955279"/>
            <a:ext cx="866876" cy="588458"/>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9" name="Freccia in giù 8">
            <a:extLst>
              <a:ext uri="{FF2B5EF4-FFF2-40B4-BE49-F238E27FC236}">
                <a16:creationId xmlns:a16="http://schemas.microsoft.com/office/drawing/2014/main" id="{82A3B461-98FC-3214-01E4-3618DAFFF844}"/>
              </a:ext>
            </a:extLst>
          </p:cNvPr>
          <p:cNvSpPr/>
          <p:nvPr/>
        </p:nvSpPr>
        <p:spPr>
          <a:xfrm rot="16200000">
            <a:off x="482695" y="3004381"/>
            <a:ext cx="866876" cy="588458"/>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1" name="Freccia a gallone 10">
            <a:extLst>
              <a:ext uri="{FF2B5EF4-FFF2-40B4-BE49-F238E27FC236}">
                <a16:creationId xmlns:a16="http://schemas.microsoft.com/office/drawing/2014/main" id="{D4A30171-C2D7-F76C-F24E-CFF592C37597}"/>
              </a:ext>
            </a:extLst>
          </p:cNvPr>
          <p:cNvSpPr/>
          <p:nvPr/>
        </p:nvSpPr>
        <p:spPr>
          <a:xfrm>
            <a:off x="992324" y="2819658"/>
            <a:ext cx="7704856" cy="1696307"/>
          </a:xfrm>
          <a:prstGeom prst="chevron">
            <a:avLst>
              <a:gd name="adj" fmla="val 34314"/>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b="1" i="1" dirty="0">
                <a:solidFill>
                  <a:srgbClr val="FF0000"/>
                </a:solidFill>
                <a:effectLst>
                  <a:outerShdw blurRad="38100" dist="38100" dir="2700000" algn="tl">
                    <a:srgbClr val="000000">
                      <a:alpha val="43137"/>
                    </a:srgbClr>
                  </a:outerShdw>
                </a:effectLst>
                <a:latin typeface="Aptos" panose="020B0004020202020204" pitchFamily="34" charset="0"/>
              </a:rPr>
              <a:t>Gestione informativa digitale (GID)</a:t>
            </a:r>
          </a:p>
          <a:p>
            <a:pPr algn="just"/>
            <a:r>
              <a:rPr lang="it-IT" i="1" dirty="0">
                <a:solidFill>
                  <a:schemeClr val="tx1"/>
                </a:solidFill>
                <a:latin typeface="Aptos" panose="020B0004020202020204" pitchFamily="34" charset="0"/>
              </a:rPr>
              <a:t>dal </a:t>
            </a:r>
            <a:r>
              <a:rPr lang="it-IT" b="1" i="1" dirty="0">
                <a:solidFill>
                  <a:schemeClr val="tx1"/>
                </a:solidFill>
                <a:effectLst>
                  <a:outerShdw blurRad="38100" dist="38100" dir="2700000" algn="tl">
                    <a:srgbClr val="000000">
                      <a:alpha val="43137"/>
                    </a:srgbClr>
                  </a:outerShdw>
                </a:effectLst>
                <a:latin typeface="Aptos" panose="020B0004020202020204" pitchFamily="34" charset="0"/>
              </a:rPr>
              <a:t>1° gennaio 2025: che va oltre l’utilizzo degli</a:t>
            </a:r>
            <a:r>
              <a:rPr lang="it-IT" i="1" dirty="0">
                <a:solidFill>
                  <a:schemeClr val="tx1"/>
                </a:solidFill>
                <a:latin typeface="Aptos" panose="020B0004020202020204" pitchFamily="34" charset="0"/>
              </a:rPr>
              <a:t> </a:t>
            </a:r>
            <a:r>
              <a:rPr lang="it-IT" b="1" i="1" dirty="0">
                <a:solidFill>
                  <a:schemeClr val="tx1"/>
                </a:solidFill>
                <a:effectLst>
                  <a:outerShdw blurRad="38100" dist="38100" dir="2700000" algn="tl">
                    <a:srgbClr val="000000">
                      <a:alpha val="43137"/>
                    </a:srgbClr>
                  </a:outerShdw>
                </a:effectLst>
                <a:latin typeface="Aptos" panose="020B0004020202020204" pitchFamily="34" charset="0"/>
              </a:rPr>
              <a:t>strumenti</a:t>
            </a:r>
            <a:r>
              <a:rPr lang="it-IT" i="1" dirty="0">
                <a:solidFill>
                  <a:schemeClr val="tx1"/>
                </a:solidFill>
                <a:latin typeface="Aptos" panose="020B0004020202020204" pitchFamily="34" charset="0"/>
              </a:rPr>
              <a:t> informatici come il </a:t>
            </a:r>
            <a:r>
              <a:rPr lang="it-IT" b="1" i="1" dirty="0">
                <a:solidFill>
                  <a:schemeClr val="tx1"/>
                </a:solidFill>
                <a:effectLst>
                  <a:outerShdw blurRad="38100" dist="38100" dir="2700000" algn="tl">
                    <a:srgbClr val="000000">
                      <a:alpha val="43137"/>
                    </a:srgbClr>
                  </a:outerShdw>
                </a:effectLst>
                <a:latin typeface="Aptos" panose="020B0004020202020204" pitchFamily="34" charset="0"/>
              </a:rPr>
              <a:t>Building Information </a:t>
            </a:r>
            <a:r>
              <a:rPr lang="it-IT" b="1" i="1" dirty="0" err="1">
                <a:solidFill>
                  <a:schemeClr val="tx1"/>
                </a:solidFill>
                <a:effectLst>
                  <a:outerShdw blurRad="38100" dist="38100" dir="2700000" algn="tl">
                    <a:srgbClr val="000000">
                      <a:alpha val="43137"/>
                    </a:srgbClr>
                  </a:outerShdw>
                </a:effectLst>
                <a:latin typeface="Aptos" panose="020B0004020202020204" pitchFamily="34" charset="0"/>
              </a:rPr>
              <a:t>Modelling</a:t>
            </a:r>
            <a:r>
              <a:rPr lang="it-IT" b="1" i="1" dirty="0">
                <a:solidFill>
                  <a:schemeClr val="tx1"/>
                </a:solidFill>
                <a:effectLst>
                  <a:outerShdw blurRad="38100" dist="38100" dir="2700000" algn="tl">
                    <a:srgbClr val="000000">
                      <a:alpha val="43137"/>
                    </a:srgbClr>
                  </a:outerShdw>
                </a:effectLst>
                <a:latin typeface="Aptos" panose="020B0004020202020204" pitchFamily="34" charset="0"/>
              </a:rPr>
              <a:t> (BIM) </a:t>
            </a:r>
            <a:r>
              <a:rPr lang="it-IT" i="1" dirty="0">
                <a:solidFill>
                  <a:schemeClr val="tx1"/>
                </a:solidFill>
                <a:latin typeface="Aptos" panose="020B0004020202020204" pitchFamily="34" charset="0"/>
              </a:rPr>
              <a:t>per ottimizzare la programmazione, progettazione, realizzazione e gestione tecnica delle opere, potendo interessare anche i criteri CAM o il piano particellare di esproprio</a:t>
            </a:r>
          </a:p>
        </p:txBody>
      </p:sp>
    </p:spTree>
    <p:extLst>
      <p:ext uri="{BB962C8B-B14F-4D97-AF65-F5344CB8AC3E}">
        <p14:creationId xmlns:p14="http://schemas.microsoft.com/office/powerpoint/2010/main" val="3294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EA66BC8A-D112-28DA-B906-0665A763DF51}"/>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Soglie applicazione GID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(15x43.1-4)</a:t>
            </a:r>
          </a:p>
        </p:txBody>
      </p:sp>
      <p:sp>
        <p:nvSpPr>
          <p:cNvPr id="4" name="Segnaposto numero diapositiva 3">
            <a:extLst>
              <a:ext uri="{FF2B5EF4-FFF2-40B4-BE49-F238E27FC236}">
                <a16:creationId xmlns:a16="http://schemas.microsoft.com/office/drawing/2014/main" id="{905A2559-023B-90BD-BCBB-7A2CDCB3C7DB}"/>
              </a:ext>
            </a:extLst>
          </p:cNvPr>
          <p:cNvSpPr>
            <a:spLocks noGrp="1"/>
          </p:cNvSpPr>
          <p:nvPr>
            <p:ph type="sldNum" sz="quarter" idx="10"/>
          </p:nvPr>
        </p:nvSpPr>
        <p:spPr/>
        <p:txBody>
          <a:bodyPr/>
          <a:lstStyle/>
          <a:p>
            <a:fld id="{A88A401D-FA7D-467D-AFBB-0B3BA40DF614}" type="slidenum">
              <a:rPr lang="it-IT" smtClean="0"/>
              <a:t>24</a:t>
            </a:fld>
            <a:endParaRPr lang="it-IT"/>
          </a:p>
        </p:txBody>
      </p:sp>
      <p:sp>
        <p:nvSpPr>
          <p:cNvPr id="5" name="Segnaposto piè di pagina 4">
            <a:extLst>
              <a:ext uri="{FF2B5EF4-FFF2-40B4-BE49-F238E27FC236}">
                <a16:creationId xmlns:a16="http://schemas.microsoft.com/office/drawing/2014/main" id="{E56092ED-90A4-D05B-0C9F-95555DAA9C79}"/>
              </a:ext>
            </a:extLst>
          </p:cNvPr>
          <p:cNvSpPr>
            <a:spLocks noGrp="1"/>
          </p:cNvSpPr>
          <p:nvPr>
            <p:ph type="ftr" sz="quarter" idx="11"/>
          </p:nvPr>
        </p:nvSpPr>
        <p:spPr/>
        <p:txBody>
          <a:body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8" name="Segnaposto contenuto 7">
            <a:extLst>
              <a:ext uri="{FF2B5EF4-FFF2-40B4-BE49-F238E27FC236}">
                <a16:creationId xmlns:a16="http://schemas.microsoft.com/office/drawing/2014/main" id="{69393CBF-9F26-02C1-1922-A5E2CDE70A2A}"/>
              </a:ext>
            </a:extLst>
          </p:cNvPr>
          <p:cNvSpPr>
            <a:spLocks noGrp="1"/>
          </p:cNvSpPr>
          <p:nvPr>
            <p:ph idx="1"/>
          </p:nvPr>
        </p:nvSpPr>
        <p:spPr>
          <a:xfrm>
            <a:off x="457200" y="1200151"/>
            <a:ext cx="5842992" cy="3394472"/>
          </a:xfrm>
        </p:spPr>
        <p:txBody>
          <a:bodyPr>
            <a:normAutofit/>
          </a:bodyPr>
          <a:lstStyle/>
          <a:p>
            <a:pPr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 decorrere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dal 1° gennaio 2025</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in generale la soglia di obbligatorietà della gestione informativa digitale delle costruzioni (BIM) passa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da 1 a 2 mln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euro e:</a:t>
            </a:r>
          </a:p>
          <a:p>
            <a:pPr lvl="1"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si applica sia 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nuove costruzioni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che interventi su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edifici esistenti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buFont typeface="Arial" panose="020B0604020202020204" pitchFamily="34" charset="0"/>
              <a:buChar cha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si applica agli interventi di ordinaria e straordinaria manutenzione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 meno che essi non riguardino opere precedentemente eseguite con l'adozione dei suddetti metodi e strumenti.</a:t>
            </a:r>
          </a:p>
          <a:p>
            <a:pPr algn="just">
              <a:buFont typeface="+mj-lt"/>
              <a:buAutoNum type="arabicPeriod" startAt="2"/>
            </a:pPr>
            <a:r>
              <a:rPr lang="it-IT" dirty="0">
                <a:latin typeface="Segoe UI Semilight" panose="020B0402040204020203" pitchFamily="34" charset="0"/>
                <a:ea typeface="Yu Gothic UI" panose="020B0500000000000000" pitchFamily="34" charset="-128"/>
                <a:cs typeface="Segoe UI Semilight" panose="020B0402040204020203" pitchFamily="34" charset="0"/>
              </a:rPr>
              <a:t>Per gli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edifici tutelati ex d.lgs. 42/04</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introdotta soglia UE (ossia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5,5 mln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circa)</a:t>
            </a:r>
          </a:p>
        </p:txBody>
      </p:sp>
      <p:sp>
        <p:nvSpPr>
          <p:cNvPr id="3" name="CasellaDiTesto 2">
            <a:extLst>
              <a:ext uri="{FF2B5EF4-FFF2-40B4-BE49-F238E27FC236}">
                <a16:creationId xmlns:a16="http://schemas.microsoft.com/office/drawing/2014/main" id="{0711F1F0-E29C-2C00-A207-CC165978E776}"/>
              </a:ext>
            </a:extLst>
          </p:cNvPr>
          <p:cNvSpPr txBox="1"/>
          <p:nvPr/>
        </p:nvSpPr>
        <p:spPr>
          <a:xfrm>
            <a:off x="6300192" y="1177879"/>
            <a:ext cx="2592288" cy="3539430"/>
          </a:xfrm>
          <a:prstGeom prst="rect">
            <a:avLst/>
          </a:prstGeom>
          <a:solidFill>
            <a:schemeClr val="accent2">
              <a:lumMod val="40000"/>
              <a:lumOff val="60000"/>
            </a:schemeClr>
          </a:solidFill>
        </p:spPr>
        <p:txBody>
          <a:bodyPr wrap="square">
            <a:spAutoFit/>
          </a:bodyPr>
          <a:lstStyle/>
          <a:p>
            <a:pPr algn="just"/>
            <a:r>
              <a:rPr lang="it-IT" sz="1600" i="1" dirty="0">
                <a:latin typeface="Aptos" panose="020B0004020202020204" pitchFamily="34" charset="0"/>
              </a:rPr>
              <a:t>L’</a:t>
            </a:r>
            <a:r>
              <a:rPr lang="it-IT" sz="1600" i="1" dirty="0" err="1">
                <a:latin typeface="Aptos" panose="020B0004020202020204" pitchFamily="34" charset="0"/>
              </a:rPr>
              <a:t>All</a:t>
            </a:r>
            <a:r>
              <a:rPr lang="it-IT" sz="1600" i="1" dirty="0">
                <a:latin typeface="Aptos" panose="020B0004020202020204" pitchFamily="34" charset="0"/>
              </a:rPr>
              <a:t>. </a:t>
            </a:r>
            <a:r>
              <a:rPr lang="it-IT" sz="1600" i="1" dirty="0" err="1">
                <a:latin typeface="Aptos" panose="020B0004020202020204" pitchFamily="34" charset="0"/>
              </a:rPr>
              <a:t>I.7</a:t>
            </a:r>
            <a:r>
              <a:rPr lang="it-IT" sz="1600" i="1" dirty="0">
                <a:latin typeface="Aptos" panose="020B0004020202020204" pitchFamily="34" charset="0"/>
              </a:rPr>
              <a:t>. disciplina, tra l’altro, la </a:t>
            </a:r>
            <a:r>
              <a:rPr lang="it-IT" sz="1600" b="1" i="1" dirty="0">
                <a:effectLst>
                  <a:outerShdw blurRad="38100" dist="38100" dir="2700000" algn="tl">
                    <a:srgbClr val="000000">
                      <a:alpha val="43137"/>
                    </a:srgbClr>
                  </a:outerShdw>
                </a:effectLst>
                <a:latin typeface="Aptos" panose="020B0004020202020204" pitchFamily="34" charset="0"/>
              </a:rPr>
              <a:t>Relazione Specialistica sulla Modellazione Informativa</a:t>
            </a:r>
            <a:r>
              <a:rPr lang="it-IT" sz="1600" i="1" dirty="0">
                <a:latin typeface="Aptos" panose="020B0004020202020204" pitchFamily="34" charset="0"/>
              </a:rPr>
              <a:t>, che attesta il rispetto dei requisiti del Capitolato Informativo e del Piano di Gestione Informativa (</a:t>
            </a:r>
            <a:r>
              <a:rPr lang="it-IT" sz="1600" i="1" dirty="0" err="1">
                <a:latin typeface="Aptos" panose="020B0004020202020204" pitchFamily="34" charset="0"/>
              </a:rPr>
              <a:t>32-bis</a:t>
            </a:r>
            <a:r>
              <a:rPr lang="it-IT" sz="1600" i="1" dirty="0">
                <a:latin typeface="Aptos" panose="020B0004020202020204" pitchFamily="34" charset="0"/>
              </a:rPr>
              <a:t>) nonché i requisiti informativi per la gestione digitale dell’esecuzione dei lavori, contenuti nel </a:t>
            </a:r>
            <a:r>
              <a:rPr lang="it-IT" sz="1600" b="1" i="1" dirty="0">
                <a:effectLst>
                  <a:outerShdw blurRad="38100" dist="38100" dir="2700000" algn="tl">
                    <a:srgbClr val="000000">
                      <a:alpha val="43137"/>
                    </a:srgbClr>
                  </a:outerShdw>
                </a:effectLst>
                <a:latin typeface="Aptos" panose="020B0004020202020204" pitchFamily="34" charset="0"/>
              </a:rPr>
              <a:t>Capitolato Informativo </a:t>
            </a:r>
            <a:r>
              <a:rPr lang="it-IT" sz="1600" i="1" dirty="0">
                <a:latin typeface="Aptos" panose="020B0004020202020204" pitchFamily="34" charset="0"/>
              </a:rPr>
              <a:t>(</a:t>
            </a:r>
            <a:r>
              <a:rPr lang="it-IT" sz="1600" i="1" dirty="0" err="1">
                <a:latin typeface="Aptos" panose="020B0004020202020204" pitchFamily="34" charset="0"/>
              </a:rPr>
              <a:t>32-ter</a:t>
            </a:r>
            <a:r>
              <a:rPr lang="it-IT" sz="1600" i="1" dirty="0">
                <a:latin typeface="Aptos" panose="020B0004020202020204" pitchFamily="34" charset="0"/>
              </a:rPr>
              <a:t>).</a:t>
            </a:r>
          </a:p>
        </p:txBody>
      </p:sp>
    </p:spTree>
    <p:extLst>
      <p:ext uri="{BB962C8B-B14F-4D97-AF65-F5344CB8AC3E}">
        <p14:creationId xmlns:p14="http://schemas.microsoft.com/office/powerpoint/2010/main" val="4432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7755-BD27-9742-4D6B-89E67A372AE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E5988A4-E27D-C717-BB42-A1E7B3457553}"/>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Capitolato informativo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14x41</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endParaRPr lang="it-IT"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38885706-92B0-BC9A-23B3-B90DBB90D346}"/>
              </a:ext>
            </a:extLst>
          </p:cNvPr>
          <p:cNvSpPr>
            <a:spLocks noGrp="1"/>
          </p:cNvSpPr>
          <p:nvPr>
            <p:ph type="sldNum" sz="quarter" idx="10"/>
          </p:nvPr>
        </p:nvSpPr>
        <p:spPr/>
        <p:txBody>
          <a:bodyPr/>
          <a:lstStyle/>
          <a:p>
            <a:fld id="{A88A401D-FA7D-467D-AFBB-0B3BA40DF614}" type="slidenum">
              <a:rPr lang="it-IT" smtClean="0"/>
              <a:pPr/>
              <a:t>25</a:t>
            </a:fld>
            <a:endParaRPr lang="it-IT" dirty="0"/>
          </a:p>
        </p:txBody>
      </p:sp>
      <p:sp>
        <p:nvSpPr>
          <p:cNvPr id="4" name="Segnaposto piè di pagina 3">
            <a:extLst>
              <a:ext uri="{FF2B5EF4-FFF2-40B4-BE49-F238E27FC236}">
                <a16:creationId xmlns:a16="http://schemas.microsoft.com/office/drawing/2014/main" id="{70B03D52-AB57-E975-CE67-8A3C3CF3A934}"/>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E93335A6-69F7-3DC5-8DC5-B1076E799F17}"/>
              </a:ext>
            </a:extLst>
          </p:cNvPr>
          <p:cNvSpPr>
            <a:spLocks noGrp="1"/>
          </p:cNvSpPr>
          <p:nvPr>
            <p:ph idx="1"/>
          </p:nvPr>
        </p:nvSpPr>
        <p:spPr>
          <a:xfrm>
            <a:off x="457200" y="1200151"/>
            <a:ext cx="8229600" cy="1249324"/>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Laddove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adottati metodi e strumenti GID</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DIP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(documento di indirizzo della progettazione) contiene anche il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capitolato informativo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(I.7, 32-ter) redatto dal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coordinatore dei flussi informativi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(I.9 1.3) cui si conformano:</a:t>
            </a:r>
          </a:p>
          <a:p>
            <a:pPr marL="457200" lvl="1" indent="0" algn="just">
              <a:buNone/>
            </a:pP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8" name="Freccia a pentagono 7">
            <a:extLst>
              <a:ext uri="{FF2B5EF4-FFF2-40B4-BE49-F238E27FC236}">
                <a16:creationId xmlns:a16="http://schemas.microsoft.com/office/drawing/2014/main" id="{77730418-9E3B-F711-AF54-6552E5F4E470}"/>
              </a:ext>
            </a:extLst>
          </p:cNvPr>
          <p:cNvSpPr/>
          <p:nvPr/>
        </p:nvSpPr>
        <p:spPr>
          <a:xfrm>
            <a:off x="604513" y="2211709"/>
            <a:ext cx="816527" cy="1249324"/>
          </a:xfrm>
          <a:prstGeom prst="homePlate">
            <a:avLst>
              <a:gd name="adj" fmla="val 4282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i="0" dirty="0" err="1">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PFTE</a:t>
            </a:r>
            <a:endParaRPr lang="it-IT" sz="1600" b="1" dirty="0">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9" name="Freccia a gallone 8">
            <a:extLst>
              <a:ext uri="{FF2B5EF4-FFF2-40B4-BE49-F238E27FC236}">
                <a16:creationId xmlns:a16="http://schemas.microsoft.com/office/drawing/2014/main" id="{F03B62EC-34A4-F01D-CBBE-E545F047D903}"/>
              </a:ext>
            </a:extLst>
          </p:cNvPr>
          <p:cNvSpPr/>
          <p:nvPr/>
        </p:nvSpPr>
        <p:spPr>
          <a:xfrm>
            <a:off x="1187624" y="2211710"/>
            <a:ext cx="5184576" cy="1249324"/>
          </a:xfrm>
          <a:prstGeom prst="chevron">
            <a:avLst>
              <a:gd name="adj" fmla="val 30342"/>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just"/>
            <a:r>
              <a:rPr lang="it-IT" sz="1600" i="1" dirty="0">
                <a:solidFill>
                  <a:schemeClr val="tx1"/>
                </a:solidFill>
                <a:latin typeface="Aptos" panose="020B0004020202020204" pitchFamily="34" charset="0"/>
              </a:rPr>
              <a:t>(progetto di fattibilità tecnico-economica)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recepisce i requisiti informativi </a:t>
            </a:r>
            <a:r>
              <a:rPr lang="it-IT" sz="1600" i="1" dirty="0">
                <a:solidFill>
                  <a:schemeClr val="tx1"/>
                </a:solidFill>
                <a:latin typeface="Aptos" panose="020B0004020202020204" pitchFamily="34" charset="0"/>
              </a:rPr>
              <a:t>sviluppati in ragione degli obiettivi del livello progettuale e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definiti nel capitolato informativo </a:t>
            </a:r>
            <a:r>
              <a:rPr lang="it-IT" sz="1600" dirty="0">
                <a:solidFill>
                  <a:schemeClr val="tx1"/>
                </a:solidFill>
                <a:latin typeface="Aptos" panose="020B0004020202020204" pitchFamily="34" charset="0"/>
              </a:rPr>
              <a:t>(</a:t>
            </a:r>
            <a:r>
              <a:rPr lang="it-IT" sz="1600" dirty="0" err="1">
                <a:solidFill>
                  <a:schemeClr val="tx1"/>
                </a:solidFill>
                <a:latin typeface="Aptos" panose="020B0004020202020204" pitchFamily="34" charset="0"/>
              </a:rPr>
              <a:t>41.6.g</a:t>
            </a:r>
            <a:r>
              <a:rPr lang="it-IT" sz="1600" dirty="0">
                <a:solidFill>
                  <a:schemeClr val="tx1"/>
                </a:solidFill>
                <a:latin typeface="Aptos" panose="020B0004020202020204" pitchFamily="34" charset="0"/>
              </a:rPr>
              <a:t>-bis e </a:t>
            </a:r>
            <a:r>
              <a:rPr lang="it-IT" sz="1600" dirty="0" err="1">
                <a:solidFill>
                  <a:schemeClr val="tx1"/>
                </a:solidFill>
                <a:latin typeface="Aptos" panose="020B0004020202020204" pitchFamily="34" charset="0"/>
              </a:rPr>
              <a:t>I.7</a:t>
            </a:r>
            <a:r>
              <a:rPr lang="it-IT" sz="1600" dirty="0">
                <a:solidFill>
                  <a:schemeClr val="tx1"/>
                </a:solidFill>
                <a:latin typeface="Aptos" panose="020B0004020202020204" pitchFamily="34" charset="0"/>
              </a:rPr>
              <a:t> </a:t>
            </a:r>
            <a:r>
              <a:rPr lang="it-IT" sz="1600" dirty="0" err="1">
                <a:solidFill>
                  <a:schemeClr val="tx1"/>
                </a:solidFill>
                <a:latin typeface="Aptos" panose="020B0004020202020204" pitchFamily="34" charset="0"/>
              </a:rPr>
              <a:t>13.ter</a:t>
            </a:r>
            <a:r>
              <a:rPr lang="it-IT" sz="1600" dirty="0">
                <a:solidFill>
                  <a:schemeClr val="tx1"/>
                </a:solidFill>
                <a:latin typeface="Aptos" panose="020B0004020202020204" pitchFamily="34" charset="0"/>
              </a:rPr>
              <a:t>)   </a:t>
            </a:r>
          </a:p>
        </p:txBody>
      </p:sp>
      <p:sp>
        <p:nvSpPr>
          <p:cNvPr id="10" name="Freccia a pentagono 9">
            <a:extLst>
              <a:ext uri="{FF2B5EF4-FFF2-40B4-BE49-F238E27FC236}">
                <a16:creationId xmlns:a16="http://schemas.microsoft.com/office/drawing/2014/main" id="{6D16C1CE-466D-8912-257F-F4B671958E60}"/>
              </a:ext>
            </a:extLst>
          </p:cNvPr>
          <p:cNvSpPr/>
          <p:nvPr/>
        </p:nvSpPr>
        <p:spPr>
          <a:xfrm>
            <a:off x="611560" y="3533468"/>
            <a:ext cx="809480" cy="986565"/>
          </a:xfrm>
          <a:prstGeom prst="homePlate">
            <a:avLst>
              <a:gd name="adj" fmla="val 340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i="0" dirty="0">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rPr>
              <a:t>PE</a:t>
            </a:r>
            <a:endParaRPr lang="it-IT" sz="1600" b="1" dirty="0">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11" name="Freccia a gallone 10">
            <a:extLst>
              <a:ext uri="{FF2B5EF4-FFF2-40B4-BE49-F238E27FC236}">
                <a16:creationId xmlns:a16="http://schemas.microsoft.com/office/drawing/2014/main" id="{C947DA2D-36C9-DCFB-7EA1-805077D8D9B4}"/>
              </a:ext>
            </a:extLst>
          </p:cNvPr>
          <p:cNvSpPr/>
          <p:nvPr/>
        </p:nvSpPr>
        <p:spPr>
          <a:xfrm>
            <a:off x="1187624" y="3522170"/>
            <a:ext cx="5184576" cy="997863"/>
          </a:xfrm>
          <a:prstGeom prst="chevron">
            <a:avLst>
              <a:gd name="adj" fmla="val 30342"/>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2" algn="just"/>
            <a:r>
              <a:rPr lang="it-IT" sz="1600" i="1" dirty="0">
                <a:solidFill>
                  <a:schemeClr val="tx1"/>
                </a:solidFill>
                <a:latin typeface="Aptos" panose="020B0004020202020204" pitchFamily="34" charset="0"/>
              </a:rPr>
              <a:t>(progetto esecutivo) sviluppa un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approfondimento del contenuto informativo</a:t>
            </a:r>
            <a:r>
              <a:rPr lang="it-IT" sz="1600" i="1" dirty="0">
                <a:solidFill>
                  <a:schemeClr val="tx1"/>
                </a:solidFill>
                <a:latin typeface="Aptos" panose="020B0004020202020204" pitchFamily="34" charset="0"/>
              </a:rPr>
              <a:t> in coerenza con gli obiettivi del relativo livello di progettazione (</a:t>
            </a:r>
            <a:r>
              <a:rPr lang="it-IT" sz="1600" i="1" dirty="0" err="1">
                <a:solidFill>
                  <a:schemeClr val="tx1"/>
                </a:solidFill>
                <a:latin typeface="Aptos" panose="020B0004020202020204" pitchFamily="34" charset="0"/>
              </a:rPr>
              <a:t>41.7.g</a:t>
            </a:r>
            <a:r>
              <a:rPr lang="it-IT" sz="1600" i="1" dirty="0">
                <a:solidFill>
                  <a:schemeClr val="tx1"/>
                </a:solidFill>
                <a:latin typeface="Aptos" panose="020B0004020202020204" pitchFamily="34" charset="0"/>
              </a:rPr>
              <a:t>-bis e </a:t>
            </a:r>
            <a:r>
              <a:rPr lang="it-IT" sz="1600" i="1" dirty="0" err="1">
                <a:solidFill>
                  <a:schemeClr val="tx1"/>
                </a:solidFill>
                <a:latin typeface="Aptos" panose="020B0004020202020204" pitchFamily="34" charset="0"/>
              </a:rPr>
              <a:t>I.7</a:t>
            </a:r>
            <a:r>
              <a:rPr lang="it-IT" sz="1600" i="1" dirty="0">
                <a:solidFill>
                  <a:schemeClr val="tx1"/>
                </a:solidFill>
                <a:latin typeface="Aptos" panose="020B0004020202020204" pitchFamily="34" charset="0"/>
              </a:rPr>
              <a:t> </a:t>
            </a:r>
            <a:r>
              <a:rPr lang="it-IT" sz="1600" i="1" dirty="0" err="1">
                <a:solidFill>
                  <a:schemeClr val="tx1"/>
                </a:solidFill>
                <a:latin typeface="Aptos" panose="020B0004020202020204" pitchFamily="34" charset="0"/>
              </a:rPr>
              <a:t>3.1d</a:t>
            </a:r>
            <a:r>
              <a:rPr lang="it-IT" sz="1600" i="1" dirty="0">
                <a:solidFill>
                  <a:schemeClr val="tx1"/>
                </a:solidFill>
                <a:latin typeface="Aptos" panose="020B0004020202020204" pitchFamily="34" charset="0"/>
              </a:rPr>
              <a:t>)   </a:t>
            </a:r>
          </a:p>
        </p:txBody>
      </p:sp>
      <p:sp>
        <p:nvSpPr>
          <p:cNvPr id="6" name="CasellaDiTesto 5">
            <a:extLst>
              <a:ext uri="{FF2B5EF4-FFF2-40B4-BE49-F238E27FC236}">
                <a16:creationId xmlns:a16="http://schemas.microsoft.com/office/drawing/2014/main" id="{92A2BA32-8790-60AD-4B57-1A9DDB06024A}"/>
              </a:ext>
            </a:extLst>
          </p:cNvPr>
          <p:cNvSpPr txBox="1"/>
          <p:nvPr/>
        </p:nvSpPr>
        <p:spPr>
          <a:xfrm>
            <a:off x="6481801" y="2211709"/>
            <a:ext cx="2314600" cy="2308324"/>
          </a:xfrm>
          <a:prstGeom prst="rect">
            <a:avLst/>
          </a:prstGeom>
          <a:solidFill>
            <a:schemeClr val="accent2">
              <a:lumMod val="20000"/>
              <a:lumOff val="8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In caso di appalto integrato, il soggetto incaricato dell'attività di verifica accerta la conformità del progetto esecutivo agli adempimenti e requisiti riportati nel capitolato informativo</a:t>
            </a:r>
          </a:p>
        </p:txBody>
      </p:sp>
    </p:spTree>
    <p:extLst>
      <p:ext uri="{BB962C8B-B14F-4D97-AF65-F5344CB8AC3E}">
        <p14:creationId xmlns:p14="http://schemas.microsoft.com/office/powerpoint/2010/main" val="29166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3BD319-B25C-06FA-BEEB-2F03848C2B77}"/>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6F21A5B-5AE4-8DCF-3671-E397BD93E29B}"/>
              </a:ext>
            </a:extLst>
          </p:cNvPr>
          <p:cNvSpPr>
            <a:spLocks noGrp="1"/>
          </p:cNvSpPr>
          <p:nvPr>
            <p:ph type="title"/>
          </p:nvPr>
        </p:nvSpPr>
        <p:spPr/>
        <p:txBody>
          <a:bodyPr>
            <a:normAutofit/>
          </a:bodyPr>
          <a:lstStyle/>
          <a:p>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I.7</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Effetti dell’adozione del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GID</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dirty="0">
                <a:latin typeface="Segoe UI Semilight" panose="020B0402040204020203" pitchFamily="34" charset="0"/>
                <a:ea typeface="Yu Gothic UI" panose="020B0500000000000000" pitchFamily="34" charset="-128"/>
                <a:cs typeface="Segoe UI Semilight" panose="020B0402040204020203" pitchFamily="34" charset="0"/>
              </a:rPr>
              <a:t>1/2</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C0A4D898-B331-10AF-0C93-1DC39A7EA6E1}"/>
              </a:ext>
            </a:extLst>
          </p:cNvPr>
          <p:cNvSpPr>
            <a:spLocks noGrp="1"/>
          </p:cNvSpPr>
          <p:nvPr>
            <p:ph type="sldNum" sz="quarter" idx="10"/>
          </p:nvPr>
        </p:nvSpPr>
        <p:spPr/>
        <p:txBody>
          <a:bodyPr/>
          <a:lstStyle/>
          <a:p>
            <a:fld id="{A88A401D-FA7D-467D-AFBB-0B3BA40DF614}" type="slidenum">
              <a:rPr lang="it-IT" smtClean="0"/>
              <a:t>26</a:t>
            </a:fld>
            <a:endParaRPr lang="it-IT"/>
          </a:p>
        </p:txBody>
      </p:sp>
      <p:sp>
        <p:nvSpPr>
          <p:cNvPr id="4" name="Segnaposto piè di pagina 3">
            <a:extLst>
              <a:ext uri="{FF2B5EF4-FFF2-40B4-BE49-F238E27FC236}">
                <a16:creationId xmlns:a16="http://schemas.microsoft.com/office/drawing/2014/main" id="{C77A1642-E9AC-C018-72A8-42A6923DCF0A}"/>
              </a:ext>
            </a:extLst>
          </p:cNvPr>
          <p:cNvSpPr>
            <a:spLocks noGrp="1"/>
          </p:cNvSpPr>
          <p:nvPr>
            <p:ph type="ftr" sz="quarter" idx="11"/>
          </p:nvPr>
        </p:nvSpPr>
        <p:spPr>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12" name="Segnaposto contenuto 11">
            <a:extLst>
              <a:ext uri="{FF2B5EF4-FFF2-40B4-BE49-F238E27FC236}">
                <a16:creationId xmlns:a16="http://schemas.microsoft.com/office/drawing/2014/main" id="{08FC7A95-F6BA-6EBE-73BF-1790FA62D879}"/>
              </a:ext>
            </a:extLst>
          </p:cNvPr>
          <p:cNvSpPr>
            <a:spLocks noGrp="1"/>
          </p:cNvSpPr>
          <p:nvPr>
            <p:ph idx="1"/>
          </p:nvPr>
        </p:nvSpPr>
        <p:spPr>
          <a:xfrm>
            <a:off x="457200" y="1200151"/>
            <a:ext cx="8229600" cy="363487"/>
          </a:xfrm>
        </p:spPr>
        <p:txBody>
          <a:bodyPr>
            <a:normAutofit lnSpcReduction="10000"/>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In caso di adozione dei metodi e degli strumenti ex 43, l</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 può richiedere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18" name="Freccia a gallone 17">
            <a:extLst>
              <a:ext uri="{FF2B5EF4-FFF2-40B4-BE49-F238E27FC236}">
                <a16:creationId xmlns:a16="http://schemas.microsoft.com/office/drawing/2014/main" id="{8A0BAEE3-7145-AE1E-EF3A-D8A8A4CD877C}"/>
              </a:ext>
            </a:extLst>
          </p:cNvPr>
          <p:cNvSpPr/>
          <p:nvPr/>
        </p:nvSpPr>
        <p:spPr>
          <a:xfrm rot="5400000">
            <a:off x="415643" y="1626684"/>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15-28</a:t>
            </a:r>
          </a:p>
        </p:txBody>
      </p:sp>
      <p:sp>
        <p:nvSpPr>
          <p:cNvPr id="19" name="Freccia a pentagono 18">
            <a:extLst>
              <a:ext uri="{FF2B5EF4-FFF2-40B4-BE49-F238E27FC236}">
                <a16:creationId xmlns:a16="http://schemas.microsoft.com/office/drawing/2014/main" id="{1CCB1615-ECA0-87E0-DA7A-1BF1734664B2}"/>
              </a:ext>
            </a:extLst>
          </p:cNvPr>
          <p:cNvSpPr/>
          <p:nvPr/>
        </p:nvSpPr>
        <p:spPr>
          <a:xfrm>
            <a:off x="1175305" y="1635646"/>
            <a:ext cx="1109470" cy="594599"/>
          </a:xfrm>
          <a:prstGeom prst="homePlate">
            <a:avLst>
              <a:gd name="adj" fmla="val 15312"/>
            </a:avLst>
          </a:prstGeom>
          <a:solidFill>
            <a:srgbClr val="E1DBD0"/>
          </a:solidFill>
          <a:ln/>
        </p:spPr>
        <p:txBody>
          <a:bodyPr>
            <a:noAutofit/>
          </a:bodyPr>
          <a:lstStyle/>
          <a:p>
            <a:pPr indent="-285750" algn="just">
              <a:spcBef>
                <a:spcPct val="20000"/>
              </a:spcBef>
              <a:buClr>
                <a:srgbClr val="006600"/>
              </a:buClr>
            </a:pPr>
            <a:r>
              <a:rPr lang="it-IT" sz="1600" i="1" dirty="0" err="1">
                <a:solidFill>
                  <a:prstClr val="black"/>
                </a:solidFill>
                <a:latin typeface="Aptos" panose="020B0004020202020204" pitchFamily="34" charset="0"/>
                <a:cs typeface="Segoe UI Semibold" panose="020B0702040204020203" pitchFamily="34" charset="0"/>
              </a:rPr>
              <a:t>PSC</a:t>
            </a:r>
            <a:r>
              <a:rPr lang="it-IT" sz="1600" i="1" dirty="0">
                <a:solidFill>
                  <a:prstClr val="black"/>
                </a:solidFill>
                <a:latin typeface="Aptos" panose="020B0004020202020204" pitchFamily="34" charset="0"/>
                <a:cs typeface="Segoe UI Semibold" panose="020B0702040204020203" pitchFamily="34" charset="0"/>
              </a:rPr>
              <a:t> del </a:t>
            </a:r>
            <a:r>
              <a:rPr lang="it-IT" sz="1600" i="1" dirty="0" err="1">
                <a:solidFill>
                  <a:prstClr val="black"/>
                </a:solidFill>
                <a:latin typeface="Aptos" panose="020B0004020202020204" pitchFamily="34" charset="0"/>
                <a:cs typeface="Segoe UI Semibold" panose="020B0702040204020203" pitchFamily="34" charset="0"/>
              </a:rPr>
              <a:t>PFTE</a:t>
            </a:r>
            <a:endParaRPr lang="it-IT" sz="1600" i="1" dirty="0">
              <a:solidFill>
                <a:prstClr val="black"/>
              </a:solidFill>
              <a:latin typeface="Aptos" panose="020B0004020202020204" pitchFamily="34" charset="0"/>
              <a:cs typeface="Segoe UI Semibold" panose="020B0702040204020203" pitchFamily="34" charset="0"/>
            </a:endParaRPr>
          </a:p>
        </p:txBody>
      </p:sp>
      <p:sp>
        <p:nvSpPr>
          <p:cNvPr id="20" name="Freccia a gallone 19">
            <a:extLst>
              <a:ext uri="{FF2B5EF4-FFF2-40B4-BE49-F238E27FC236}">
                <a16:creationId xmlns:a16="http://schemas.microsoft.com/office/drawing/2014/main" id="{000B3B8F-4AED-0ED3-C23B-BD0934327C2C}"/>
              </a:ext>
            </a:extLst>
          </p:cNvPr>
          <p:cNvSpPr/>
          <p:nvPr/>
        </p:nvSpPr>
        <p:spPr>
          <a:xfrm>
            <a:off x="2267744" y="1635646"/>
            <a:ext cx="6419056" cy="1586248"/>
          </a:xfrm>
          <a:prstGeom prst="chevron">
            <a:avLst>
              <a:gd name="adj" fmla="val 14596"/>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prstClr val="black"/>
                </a:solidFill>
                <a:latin typeface="Aptos" panose="020B0004020202020204" pitchFamily="34" charset="0"/>
                <a:cs typeface="Segoe UI Semibold" panose="020B0702040204020203" pitchFamily="34" charset="0"/>
              </a:rPr>
              <a:t>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integrare nella </a:t>
            </a:r>
            <a:r>
              <a:rPr lang="it-IT" sz="1600" b="1" i="1" dirty="0" err="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GID</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a:t>
            </a:r>
            <a:r>
              <a:rPr lang="it-IT" sz="1600" i="1" dirty="0">
                <a:solidFill>
                  <a:prstClr val="black"/>
                </a:solidFill>
                <a:latin typeface="Aptos" panose="020B0004020202020204" pitchFamily="34" charset="0"/>
                <a:cs typeface="Segoe UI Semibold" panose="020B0702040204020203" pitchFamily="34" charset="0"/>
              </a:rPr>
              <a:t>le </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prime indicazioni e misure finalizzate alla tutela della salute e sicurezza </a:t>
            </a:r>
            <a:r>
              <a:rPr lang="it-IT" sz="1600" i="1" dirty="0">
                <a:solidFill>
                  <a:prstClr val="black"/>
                </a:solidFill>
                <a:latin typeface="Aptos" panose="020B0004020202020204" pitchFamily="34" charset="0"/>
                <a:cs typeface="Segoe UI Semibold" panose="020B0702040204020203" pitchFamily="34" charset="0"/>
              </a:rPr>
              <a:t>dei luoghi di lavoro di cui al </a:t>
            </a:r>
            <a:r>
              <a:rPr lang="it-IT" sz="1600" i="1" dirty="0" err="1">
                <a:solidFill>
                  <a:prstClr val="black"/>
                </a:solidFill>
                <a:latin typeface="Aptos" panose="020B0004020202020204" pitchFamily="34" charset="0"/>
                <a:cs typeface="Segoe UI Semibold" panose="020B0702040204020203" pitchFamily="34" charset="0"/>
              </a:rPr>
              <a:t>PFTE</a:t>
            </a:r>
            <a:r>
              <a:rPr lang="it-IT" sz="1600" i="1" dirty="0">
                <a:solidFill>
                  <a:prstClr val="black"/>
                </a:solidFill>
                <a:latin typeface="Aptos" panose="020B0004020202020204" pitchFamily="34" charset="0"/>
                <a:cs typeface="Segoe UI Semibold" panose="020B0702040204020203" pitchFamily="34" charset="0"/>
              </a:rPr>
              <a:t> per la stesura dei </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piani di sicurezza del PE</a:t>
            </a:r>
            <a:r>
              <a:rPr lang="it-IT" sz="1600" i="1" dirty="0">
                <a:solidFill>
                  <a:prstClr val="black"/>
                </a:solidFill>
                <a:latin typeface="Aptos" panose="020B0004020202020204" pitchFamily="34" charset="0"/>
                <a:cs typeface="Segoe UI Semibold" panose="020B0702040204020203" pitchFamily="34" charset="0"/>
              </a:rPr>
              <a:t>, anche mediante l'elaborazione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modelli informativi</a:t>
            </a:r>
            <a:r>
              <a:rPr lang="it-IT" sz="1600" i="1" dirty="0">
                <a:solidFill>
                  <a:prstClr val="black"/>
                </a:solidFill>
                <a:latin typeface="Aptos" panose="020B0004020202020204" pitchFamily="34" charset="0"/>
                <a:cs typeface="Segoe UI Semibold" panose="020B0702040204020203" pitchFamily="34" charset="0"/>
              </a:rPr>
              <a:t>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del cantiere</a:t>
            </a:r>
            <a:r>
              <a:rPr lang="it-IT" sz="1600" i="1" dirty="0">
                <a:solidFill>
                  <a:prstClr val="black"/>
                </a:solidFill>
                <a:latin typeface="Aptos" panose="020B0004020202020204" pitchFamily="34" charset="0"/>
                <a:cs typeface="Segoe UI Semibold" panose="020B0702040204020203" pitchFamily="34" charset="0"/>
              </a:rPr>
              <a:t>, ove inserire:</a:t>
            </a:r>
          </a:p>
          <a:p>
            <a:pPr marL="285750" indent="-285750">
              <a:buFont typeface="Arial" panose="020B0604020202020204" pitchFamily="34" charset="0"/>
              <a:buChar char="•"/>
            </a:pPr>
            <a:r>
              <a:rPr lang="it-IT" sz="1600" i="1" dirty="0">
                <a:solidFill>
                  <a:prstClr val="black"/>
                </a:solidFill>
                <a:latin typeface="Aptos" panose="020B0004020202020204" pitchFamily="34" charset="0"/>
                <a:cs typeface="Segoe UI Semibold" panose="020B0702040204020203" pitchFamily="34" charset="0"/>
              </a:rPr>
              <a:t>le </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informazioni del </a:t>
            </a:r>
            <a:r>
              <a:rPr lang="it-IT" sz="1600" b="1" i="1" dirty="0" err="1">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PSC</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a:t>
            </a:r>
            <a:r>
              <a:rPr lang="it-IT" sz="1600" i="1" dirty="0">
                <a:solidFill>
                  <a:prstClr val="black"/>
                </a:solidFill>
                <a:latin typeface="Aptos" panose="020B0004020202020204" pitchFamily="34" charset="0"/>
                <a:cs typeface="Segoe UI Semibold" panose="020B0702040204020203" pitchFamily="34" charset="0"/>
              </a:rPr>
              <a:t>(Piano di sicurezza e coordinamento), </a:t>
            </a:r>
          </a:p>
          <a:p>
            <a:pPr marL="285750" indent="-285750">
              <a:buFont typeface="Arial" panose="020B0604020202020204" pitchFamily="34" charset="0"/>
              <a:buChar char="•"/>
            </a:pPr>
            <a:r>
              <a:rPr lang="it-IT" sz="1600" i="1" dirty="0">
                <a:solidFill>
                  <a:prstClr val="black"/>
                </a:solidFill>
                <a:latin typeface="Aptos" panose="020B0004020202020204" pitchFamily="34" charset="0"/>
                <a:cs typeface="Segoe UI Semibold" panose="020B0702040204020203" pitchFamily="34" charset="0"/>
              </a:rPr>
              <a:t>l'</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associazione tra lavorazioni e variabile </a:t>
            </a:r>
            <a:r>
              <a:rPr lang="it-IT" sz="1600" b="1" i="1" dirty="0" err="1">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temporale</a:t>
            </a:r>
            <a:r>
              <a:rPr lang="it-IT" sz="1600" i="1" dirty="0" err="1">
                <a:solidFill>
                  <a:prstClr val="black"/>
                </a:solidFill>
                <a:latin typeface="Aptos" panose="020B0004020202020204" pitchFamily="34" charset="0"/>
                <a:cs typeface="Segoe UI Semibold" panose="020B0702040204020203" pitchFamily="34" charset="0"/>
              </a:rPr>
              <a:t>sia</a:t>
            </a:r>
            <a:endPar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endParaRPr>
          </a:p>
        </p:txBody>
      </p:sp>
      <p:sp>
        <p:nvSpPr>
          <p:cNvPr id="21" name="Freccia a gallone 20">
            <a:extLst>
              <a:ext uri="{FF2B5EF4-FFF2-40B4-BE49-F238E27FC236}">
                <a16:creationId xmlns:a16="http://schemas.microsoft.com/office/drawing/2014/main" id="{D679776E-2880-4C79-976B-4377469466E4}"/>
              </a:ext>
            </a:extLst>
          </p:cNvPr>
          <p:cNvSpPr/>
          <p:nvPr/>
        </p:nvSpPr>
        <p:spPr>
          <a:xfrm rot="5400000">
            <a:off x="395968" y="3303579"/>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16-31</a:t>
            </a:r>
          </a:p>
        </p:txBody>
      </p:sp>
      <p:sp>
        <p:nvSpPr>
          <p:cNvPr id="22" name="Freccia a pentagono 21">
            <a:extLst>
              <a:ext uri="{FF2B5EF4-FFF2-40B4-BE49-F238E27FC236}">
                <a16:creationId xmlns:a16="http://schemas.microsoft.com/office/drawing/2014/main" id="{FA7F4DE2-910B-BDF9-5491-CEC875FB8A53}"/>
              </a:ext>
            </a:extLst>
          </p:cNvPr>
          <p:cNvSpPr/>
          <p:nvPr/>
        </p:nvSpPr>
        <p:spPr>
          <a:xfrm>
            <a:off x="1155630" y="3312541"/>
            <a:ext cx="2336250" cy="594599"/>
          </a:xfrm>
          <a:prstGeom prst="homePlate">
            <a:avLst>
              <a:gd name="adj" fmla="val 15312"/>
            </a:avLst>
          </a:prstGeom>
          <a:solidFill>
            <a:srgbClr val="E1DBD0"/>
          </a:solidFill>
          <a:ln/>
        </p:spPr>
        <p:txBody>
          <a:bodyPr>
            <a:noAutofit/>
          </a:bodyPr>
          <a:lstStyle/>
          <a:p>
            <a:pPr indent="-285750" algn="just">
              <a:spcBef>
                <a:spcPct val="20000"/>
              </a:spcBef>
              <a:buClr>
                <a:srgbClr val="006600"/>
              </a:buClr>
            </a:pPr>
            <a:r>
              <a:rPr lang="it-IT" sz="1600" i="1" dirty="0">
                <a:solidFill>
                  <a:prstClr val="black"/>
                </a:solidFill>
                <a:latin typeface="Aptos" panose="020B0004020202020204" pitchFamily="34" charset="0"/>
                <a:cs typeface="Segoe UI Semibold" panose="020B0702040204020203" pitchFamily="34" charset="0"/>
              </a:rPr>
              <a:t>Calcolo sommario dei lavori</a:t>
            </a:r>
          </a:p>
        </p:txBody>
      </p:sp>
      <p:sp>
        <p:nvSpPr>
          <p:cNvPr id="23" name="Freccia a gallone 22">
            <a:extLst>
              <a:ext uri="{FF2B5EF4-FFF2-40B4-BE49-F238E27FC236}">
                <a16:creationId xmlns:a16="http://schemas.microsoft.com/office/drawing/2014/main" id="{CA6519C5-4BB1-2D2B-BBBC-F704BC14428D}"/>
              </a:ext>
            </a:extLst>
          </p:cNvPr>
          <p:cNvSpPr/>
          <p:nvPr/>
        </p:nvSpPr>
        <p:spPr>
          <a:xfrm>
            <a:off x="3491880" y="3301519"/>
            <a:ext cx="5192276" cy="594599"/>
          </a:xfrm>
          <a:prstGeom prst="chevron">
            <a:avLst>
              <a:gd name="adj" fmla="val 14596"/>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prstClr val="black"/>
                </a:solidFill>
                <a:latin typeface="Aptos" panose="020B0004020202020204" pitchFamily="34" charset="0"/>
                <a:cs typeface="Segoe UI Semibold" panose="020B0702040204020203" pitchFamily="34" charset="0"/>
              </a:rPr>
              <a:t>l'utilizzo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sistemi e modelli di </a:t>
            </a:r>
            <a:r>
              <a:rPr lang="it-IT" sz="1600" b="1" i="1" dirty="0" err="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GID</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a:t>
            </a:r>
            <a:r>
              <a:rPr lang="it-IT" sz="1600" i="1" dirty="0">
                <a:solidFill>
                  <a:prstClr val="black"/>
                </a:solidFill>
                <a:latin typeface="Aptos" panose="020B0004020202020204" pitchFamily="34" charset="0"/>
                <a:cs typeface="Segoe UI Semibold" panose="020B0702040204020203" pitchFamily="34" charset="0"/>
              </a:rPr>
              <a:t>per la </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computazione dei lavori</a:t>
            </a:r>
            <a:endParaRPr lang="it-IT" sz="1600" b="1" dirty="0">
              <a:solidFill>
                <a:schemeClr val="tx1"/>
              </a:solidFill>
              <a:effectLst>
                <a:outerShdw blurRad="38100" dist="38100" dir="2700000" algn="tl">
                  <a:srgbClr val="000000">
                    <a:alpha val="43137"/>
                  </a:srgbClr>
                </a:outerShdw>
              </a:effectLst>
            </a:endParaRPr>
          </a:p>
        </p:txBody>
      </p:sp>
      <p:sp>
        <p:nvSpPr>
          <p:cNvPr id="24" name="Freccia a gallone 23">
            <a:extLst>
              <a:ext uri="{FF2B5EF4-FFF2-40B4-BE49-F238E27FC236}">
                <a16:creationId xmlns:a16="http://schemas.microsoft.com/office/drawing/2014/main" id="{B2A0270F-ADA7-8B50-583F-6288EAE95F9D}"/>
              </a:ext>
            </a:extLst>
          </p:cNvPr>
          <p:cNvSpPr/>
          <p:nvPr/>
        </p:nvSpPr>
        <p:spPr>
          <a:xfrm rot="5400000">
            <a:off x="395968" y="3988826"/>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18-30</a:t>
            </a:r>
          </a:p>
        </p:txBody>
      </p:sp>
      <p:sp>
        <p:nvSpPr>
          <p:cNvPr id="25" name="Freccia a pentagono 24">
            <a:extLst>
              <a:ext uri="{FF2B5EF4-FFF2-40B4-BE49-F238E27FC236}">
                <a16:creationId xmlns:a16="http://schemas.microsoft.com/office/drawing/2014/main" id="{FF1382F9-D9CA-4F38-EE24-E9BE21EA2A12}"/>
              </a:ext>
            </a:extLst>
          </p:cNvPr>
          <p:cNvSpPr/>
          <p:nvPr/>
        </p:nvSpPr>
        <p:spPr>
          <a:xfrm>
            <a:off x="1155630" y="3997788"/>
            <a:ext cx="1109470" cy="594599"/>
          </a:xfrm>
          <a:prstGeom prst="homePlate">
            <a:avLst>
              <a:gd name="adj" fmla="val 15312"/>
            </a:avLst>
          </a:prstGeom>
          <a:solidFill>
            <a:srgbClr val="E1DBD0"/>
          </a:solidFill>
          <a:ln/>
        </p:spPr>
        <p:txBody>
          <a:bodyPr>
            <a:noAutofit/>
          </a:bodyPr>
          <a:lstStyle/>
          <a:p>
            <a:pPr indent="-285750" algn="just">
              <a:spcBef>
                <a:spcPct val="20000"/>
              </a:spcBef>
              <a:buClr>
                <a:srgbClr val="006600"/>
              </a:buClr>
            </a:pPr>
            <a:r>
              <a:rPr lang="it-IT" sz="1600" i="1" dirty="0">
                <a:solidFill>
                  <a:prstClr val="black"/>
                </a:solidFill>
                <a:latin typeface="Aptos" panose="020B0004020202020204" pitchFamily="34" charset="0"/>
                <a:cs typeface="Segoe UI Semibold" panose="020B0702040204020203" pitchFamily="34" charset="0"/>
              </a:rPr>
              <a:t>Cronoprogramma</a:t>
            </a:r>
          </a:p>
        </p:txBody>
      </p:sp>
      <p:sp>
        <p:nvSpPr>
          <p:cNvPr id="26" name="Freccia a gallone 25">
            <a:extLst>
              <a:ext uri="{FF2B5EF4-FFF2-40B4-BE49-F238E27FC236}">
                <a16:creationId xmlns:a16="http://schemas.microsoft.com/office/drawing/2014/main" id="{C7CBF7D1-673B-ADDC-0CA6-987761FF88E6}"/>
              </a:ext>
            </a:extLst>
          </p:cNvPr>
          <p:cNvSpPr/>
          <p:nvPr/>
        </p:nvSpPr>
        <p:spPr>
          <a:xfrm>
            <a:off x="2265100" y="3986766"/>
            <a:ext cx="6419056" cy="594599"/>
          </a:xfrm>
          <a:prstGeom prst="chevron">
            <a:avLst>
              <a:gd name="adj" fmla="val 14596"/>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prstClr val="black"/>
                </a:solidFill>
                <a:latin typeface="Aptos" panose="020B0004020202020204" pitchFamily="34" charset="0"/>
                <a:cs typeface="Segoe UI Semibold" panose="020B0702040204020203" pitchFamily="34" charset="0"/>
              </a:rPr>
              <a:t>l'utilizzo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sistemi di </a:t>
            </a:r>
            <a:r>
              <a:rPr lang="it-IT" sz="1600" b="1" i="1" dirty="0" err="1">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GID</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a:t>
            </a:r>
            <a:r>
              <a:rPr lang="it-IT" sz="1600" i="1" dirty="0">
                <a:solidFill>
                  <a:prstClr val="black"/>
                </a:solidFill>
                <a:latin typeface="Aptos" panose="020B0004020202020204" pitchFamily="34" charset="0"/>
                <a:cs typeface="Segoe UI Semibold" panose="020B0702040204020203" pitchFamily="34" charset="0"/>
              </a:rPr>
              <a:t>relativi allo </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sviluppo temporale delle attività </a:t>
            </a:r>
            <a:r>
              <a:rPr lang="it-IT" sz="1600" i="1" dirty="0">
                <a:solidFill>
                  <a:prstClr val="black"/>
                </a:solidFill>
                <a:latin typeface="Aptos" panose="020B0004020202020204" pitchFamily="34" charset="0"/>
                <a:cs typeface="Segoe UI Semibold" panose="020B0702040204020203" pitchFamily="34" charset="0"/>
              </a:rPr>
              <a:t>di progettazione e di esecuzione dei lavori</a:t>
            </a:r>
            <a:endParaRPr lang="it-IT" sz="1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7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091459-7037-02C1-9326-CC6601D0D858}"/>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B568E18E-8C72-C48E-0263-6695143C7AE1}"/>
              </a:ext>
            </a:extLst>
          </p:cNvPr>
          <p:cNvSpPr>
            <a:spLocks noGrp="1"/>
          </p:cNvSpPr>
          <p:nvPr>
            <p:ph type="title"/>
          </p:nvPr>
        </p:nvSpPr>
        <p:spPr/>
        <p:txBody>
          <a:bodyPr>
            <a:normAutofit/>
          </a:bodyPr>
          <a:lstStyle/>
          <a:p>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I.7</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Effetti dell’adozione del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GID</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dirty="0">
                <a:latin typeface="Segoe UI Semilight" panose="020B0402040204020203" pitchFamily="34" charset="0"/>
                <a:ea typeface="Yu Gothic UI" panose="020B0500000000000000" pitchFamily="34" charset="-128"/>
                <a:cs typeface="Segoe UI Semilight" panose="020B0402040204020203" pitchFamily="34" charset="0"/>
              </a:rPr>
              <a:t>2/2</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A4C130C8-C9F2-E485-0717-2A7CAB2166AC}"/>
              </a:ext>
            </a:extLst>
          </p:cNvPr>
          <p:cNvSpPr>
            <a:spLocks noGrp="1"/>
          </p:cNvSpPr>
          <p:nvPr>
            <p:ph type="sldNum" sz="quarter" idx="10"/>
          </p:nvPr>
        </p:nvSpPr>
        <p:spPr/>
        <p:txBody>
          <a:bodyPr/>
          <a:lstStyle/>
          <a:p>
            <a:fld id="{A88A401D-FA7D-467D-AFBB-0B3BA40DF614}" type="slidenum">
              <a:rPr lang="it-IT" smtClean="0"/>
              <a:t>27</a:t>
            </a:fld>
            <a:endParaRPr lang="it-IT"/>
          </a:p>
        </p:txBody>
      </p:sp>
      <p:sp>
        <p:nvSpPr>
          <p:cNvPr id="4" name="Segnaposto piè di pagina 3">
            <a:extLst>
              <a:ext uri="{FF2B5EF4-FFF2-40B4-BE49-F238E27FC236}">
                <a16:creationId xmlns:a16="http://schemas.microsoft.com/office/drawing/2014/main" id="{F448E213-6997-8D2B-D8BD-6555752D313A}"/>
              </a:ext>
            </a:extLst>
          </p:cNvPr>
          <p:cNvSpPr>
            <a:spLocks noGrp="1"/>
          </p:cNvSpPr>
          <p:nvPr>
            <p:ph type="ftr" sz="quarter" idx="11"/>
          </p:nvPr>
        </p:nvSpPr>
        <p:spPr>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9" name="Freccia a gallone 8">
            <a:extLst>
              <a:ext uri="{FF2B5EF4-FFF2-40B4-BE49-F238E27FC236}">
                <a16:creationId xmlns:a16="http://schemas.microsoft.com/office/drawing/2014/main" id="{069E0A0C-57F9-F00C-8A71-EC96EA3EFFA8}"/>
              </a:ext>
            </a:extLst>
          </p:cNvPr>
          <p:cNvSpPr/>
          <p:nvPr/>
        </p:nvSpPr>
        <p:spPr>
          <a:xfrm rot="5400000">
            <a:off x="492549" y="2829160"/>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25</a:t>
            </a:r>
          </a:p>
        </p:txBody>
      </p:sp>
      <p:sp>
        <p:nvSpPr>
          <p:cNvPr id="10" name="Freccia a pentagono 9">
            <a:extLst>
              <a:ext uri="{FF2B5EF4-FFF2-40B4-BE49-F238E27FC236}">
                <a16:creationId xmlns:a16="http://schemas.microsoft.com/office/drawing/2014/main" id="{15648477-1617-6D60-5257-6128C107B917}"/>
              </a:ext>
            </a:extLst>
          </p:cNvPr>
          <p:cNvSpPr/>
          <p:nvPr/>
        </p:nvSpPr>
        <p:spPr>
          <a:xfrm>
            <a:off x="1252210" y="2838122"/>
            <a:ext cx="1039613" cy="552497"/>
          </a:xfrm>
          <a:prstGeom prst="homePlate">
            <a:avLst>
              <a:gd name="adj" fmla="val 12762"/>
            </a:avLst>
          </a:prstGeom>
          <a:solidFill>
            <a:srgbClr val="E1DBD0"/>
          </a:solidFill>
          <a:ln/>
        </p:spPr>
        <p:txBody>
          <a:bodyPr>
            <a:noAutofit/>
          </a:bodyPr>
          <a:lstStyle/>
          <a:p>
            <a:pPr indent="-285750" algn="just">
              <a:spcBef>
                <a:spcPct val="20000"/>
              </a:spcBef>
              <a:buClr>
                <a:srgbClr val="006600"/>
              </a:buClr>
            </a:pPr>
            <a:r>
              <a:rPr lang="it-IT" sz="1600" i="1" dirty="0">
                <a:solidFill>
                  <a:prstClr val="black"/>
                </a:solidFill>
                <a:latin typeface="Aptos" panose="020B0004020202020204" pitchFamily="34" charset="0"/>
                <a:cs typeface="Segoe UI Semibold" panose="020B0702040204020203" pitchFamily="34" charset="0"/>
              </a:rPr>
              <a:t>Elaborati grafici</a:t>
            </a:r>
          </a:p>
        </p:txBody>
      </p:sp>
      <p:sp>
        <p:nvSpPr>
          <p:cNvPr id="11" name="Freccia a gallone 10">
            <a:extLst>
              <a:ext uri="{FF2B5EF4-FFF2-40B4-BE49-F238E27FC236}">
                <a16:creationId xmlns:a16="http://schemas.microsoft.com/office/drawing/2014/main" id="{47B6EB16-7FF2-53A4-D02B-7369F3BB36B2}"/>
              </a:ext>
            </a:extLst>
          </p:cNvPr>
          <p:cNvSpPr/>
          <p:nvPr/>
        </p:nvSpPr>
        <p:spPr>
          <a:xfrm>
            <a:off x="2291823" y="2825551"/>
            <a:ext cx="6528629" cy="1725688"/>
          </a:xfrm>
          <a:prstGeom prst="chevron">
            <a:avLst>
              <a:gd name="adj" fmla="val 14305"/>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Nei limiti in cui ciò è praticabile tecnologicamente</a:t>
            </a:r>
            <a:r>
              <a:rPr lang="it-IT" sz="1600" i="1" dirty="0">
                <a:solidFill>
                  <a:prstClr val="black"/>
                </a:solidFill>
                <a:latin typeface="Aptos" panose="020B0004020202020204" pitchFamily="34" charset="0"/>
                <a:cs typeface="Segoe UI Semibold" panose="020B0702040204020203" pitchFamily="34" charset="0"/>
              </a:rPr>
              <a:t>, </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gli elaborati grafici sono estratti dai modelli informativi</a:t>
            </a:r>
            <a:r>
              <a:rPr lang="it-IT" sz="1600" i="1" dirty="0">
                <a:solidFill>
                  <a:prstClr val="black"/>
                </a:solidFill>
                <a:latin typeface="Aptos" panose="020B0004020202020204" pitchFamily="34" charset="0"/>
                <a:cs typeface="Segoe UI Semibold" panose="020B0702040204020203" pitchFamily="34" charset="0"/>
              </a:rPr>
              <a:t>, in coerenza con </a:t>
            </a:r>
          </a:p>
          <a:p>
            <a:pPr marL="285750" indent="-285750" algn="just">
              <a:buFont typeface="Arial" panose="020B0604020202020204" pitchFamily="34" charset="0"/>
              <a:buChar char="•"/>
            </a:pPr>
            <a:r>
              <a:rPr lang="it-IT" sz="1600" i="1" dirty="0">
                <a:solidFill>
                  <a:prstClr val="black"/>
                </a:solidFill>
                <a:latin typeface="Aptos" panose="020B0004020202020204" pitchFamily="34" charset="0"/>
                <a:cs typeface="Segoe UI Semibold" panose="020B0702040204020203" pitchFamily="34" charset="0"/>
              </a:rPr>
              <a:t>i contenitori informativi e </a:t>
            </a:r>
          </a:p>
          <a:p>
            <a:pPr marL="285750" indent="-285750" algn="just">
              <a:buFont typeface="Arial" panose="020B0604020202020204" pitchFamily="34" charset="0"/>
              <a:buChar char="•"/>
            </a:pPr>
            <a:r>
              <a:rPr lang="it-IT" sz="1600" i="1" dirty="0">
                <a:solidFill>
                  <a:prstClr val="black"/>
                </a:solidFill>
                <a:latin typeface="Aptos" panose="020B0004020202020204" pitchFamily="34" charset="0"/>
                <a:cs typeface="Segoe UI Semibold" panose="020B0702040204020203" pitchFamily="34" charset="0"/>
              </a:rPr>
              <a:t>i modelli informativi nel progetto esecutivo,</a:t>
            </a:r>
          </a:p>
          <a:p>
            <a:pPr algn="just"/>
            <a:r>
              <a:rPr lang="it-IT" sz="1600" i="1" dirty="0">
                <a:solidFill>
                  <a:prstClr val="black"/>
                </a:solidFill>
                <a:latin typeface="Aptos" panose="020B0004020202020204" pitchFamily="34" charset="0"/>
                <a:cs typeface="Segoe UI Semibold" panose="020B0702040204020203" pitchFamily="34" charset="0"/>
              </a:rPr>
              <a:t> garantendo, in caso di integrazione con dati e informazioni esterne ai modelli informativi, l'</a:t>
            </a:r>
            <a:r>
              <a:rPr lang="it-IT" sz="1600" b="1" i="1" dirty="0">
                <a:solidFill>
                  <a:prstClr val="black"/>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assoluta coerenza geometrica ed informativa </a:t>
            </a:r>
            <a:r>
              <a:rPr lang="it-IT" sz="1600" i="1" dirty="0">
                <a:solidFill>
                  <a:prstClr val="black"/>
                </a:solidFill>
                <a:latin typeface="Aptos" panose="020B0004020202020204" pitchFamily="34" charset="0"/>
                <a:cs typeface="Segoe UI Semibold" panose="020B0702040204020203" pitchFamily="34" charset="0"/>
              </a:rPr>
              <a:t>al contenuto informativo dei modelli stessi.</a:t>
            </a:r>
          </a:p>
        </p:txBody>
      </p:sp>
      <p:sp>
        <p:nvSpPr>
          <p:cNvPr id="18" name="Freccia a gallone 17">
            <a:extLst>
              <a:ext uri="{FF2B5EF4-FFF2-40B4-BE49-F238E27FC236}">
                <a16:creationId xmlns:a16="http://schemas.microsoft.com/office/drawing/2014/main" id="{7F615052-A5ED-1A6A-C37B-BF7A49088207}"/>
              </a:ext>
            </a:extLst>
          </p:cNvPr>
          <p:cNvSpPr/>
          <p:nvPr/>
        </p:nvSpPr>
        <p:spPr>
          <a:xfrm rot="5400000">
            <a:off x="444768" y="1144645"/>
            <a:ext cx="571862"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19, 27</a:t>
            </a:r>
          </a:p>
        </p:txBody>
      </p:sp>
      <p:sp>
        <p:nvSpPr>
          <p:cNvPr id="19" name="Freccia a pentagono 18">
            <a:extLst>
              <a:ext uri="{FF2B5EF4-FFF2-40B4-BE49-F238E27FC236}">
                <a16:creationId xmlns:a16="http://schemas.microsoft.com/office/drawing/2014/main" id="{75ACD6A9-1000-7F9F-6433-E5C93400E482}"/>
              </a:ext>
            </a:extLst>
          </p:cNvPr>
          <p:cNvSpPr/>
          <p:nvPr/>
        </p:nvSpPr>
        <p:spPr>
          <a:xfrm>
            <a:off x="1109863" y="1174275"/>
            <a:ext cx="1039614" cy="389364"/>
          </a:xfrm>
          <a:prstGeom prst="homePlate">
            <a:avLst>
              <a:gd name="adj" fmla="val 8852"/>
            </a:avLst>
          </a:prstGeom>
          <a:solidFill>
            <a:srgbClr val="E1DBD0"/>
          </a:solidFill>
          <a:ln/>
        </p:spPr>
        <p:txBody>
          <a:bodyPr>
            <a:noAutofit/>
          </a:bodyPr>
          <a:lstStyle/>
          <a:p>
            <a:pPr indent="-285750" algn="just">
              <a:spcBef>
                <a:spcPct val="20000"/>
              </a:spcBef>
              <a:buClr>
                <a:srgbClr val="006600"/>
              </a:buClr>
            </a:pPr>
            <a:r>
              <a:rPr lang="it-IT" sz="1600" i="1" dirty="0" err="1">
                <a:solidFill>
                  <a:prstClr val="black"/>
                </a:solidFill>
                <a:latin typeface="Aptos" panose="020B0004020202020204" pitchFamily="34" charset="0"/>
                <a:cs typeface="Segoe UI Semibold" panose="020B0702040204020203" pitchFamily="34" charset="0"/>
              </a:rPr>
              <a:t>PMO</a:t>
            </a:r>
            <a:endParaRPr lang="it-IT" sz="1600" i="1" dirty="0">
              <a:solidFill>
                <a:prstClr val="black"/>
              </a:solidFill>
              <a:latin typeface="Aptos" panose="020B0004020202020204" pitchFamily="34" charset="0"/>
              <a:cs typeface="Segoe UI Semibold" panose="020B0702040204020203" pitchFamily="34" charset="0"/>
            </a:endParaRPr>
          </a:p>
        </p:txBody>
      </p:sp>
      <p:sp>
        <p:nvSpPr>
          <p:cNvPr id="2" name="Freccia a gallone 1">
            <a:extLst>
              <a:ext uri="{FF2B5EF4-FFF2-40B4-BE49-F238E27FC236}">
                <a16:creationId xmlns:a16="http://schemas.microsoft.com/office/drawing/2014/main" id="{3C1ECC3F-3384-C35D-7E76-CDFAEB99C36B}"/>
              </a:ext>
            </a:extLst>
          </p:cNvPr>
          <p:cNvSpPr/>
          <p:nvPr/>
        </p:nvSpPr>
        <p:spPr>
          <a:xfrm>
            <a:off x="2171925" y="1173014"/>
            <a:ext cx="6670975" cy="1542752"/>
          </a:xfrm>
          <a:prstGeom prst="chevron">
            <a:avLst>
              <a:gd name="adj" fmla="val 9485"/>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schemeClr val="tx1"/>
                </a:solidFill>
                <a:latin typeface="Aptos" panose="020B0004020202020204" pitchFamily="34" charset="0"/>
                <a:cs typeface="Segoe UI Semibold" panose="020B0702040204020203" pitchFamily="34" charset="0"/>
              </a:rPr>
              <a:t>In caso di adozione dei metodi e degli strumenti ex art. 43: </a:t>
            </a:r>
          </a:p>
          <a:p>
            <a:pPr algn="just"/>
            <a:r>
              <a:rPr lang="it-IT" sz="1600" i="1" dirty="0">
                <a:solidFill>
                  <a:schemeClr val="tx1"/>
                </a:solidFill>
                <a:latin typeface="Aptos" panose="020B0004020202020204" pitchFamily="34" charset="0"/>
                <a:cs typeface="Segoe UI Semibold" panose="020B0702040204020203" pitchFamily="34" charset="0"/>
              </a:rPr>
              <a:t>la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SA può richiedere</a:t>
            </a:r>
            <a:r>
              <a:rPr lang="it-IT" sz="1600" i="1" dirty="0">
                <a:solidFill>
                  <a:schemeClr val="tx1"/>
                </a:solidFill>
                <a:latin typeface="Aptos" panose="020B0004020202020204" pitchFamily="34" charset="0"/>
                <a:cs typeface="Segoe UI Semibold" panose="020B0702040204020203" pitchFamily="34" charset="0"/>
              </a:rPr>
              <a:t> l'adozione di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sistemi di </a:t>
            </a:r>
            <a:r>
              <a:rPr lang="it-IT" sz="1600" b="1" i="1" dirty="0" err="1">
                <a:solidFill>
                  <a:schemeClr val="tx1"/>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GID</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a:t>
            </a:r>
            <a:r>
              <a:rPr lang="it-IT" sz="1600" i="1" dirty="0">
                <a:solidFill>
                  <a:schemeClr val="tx1"/>
                </a:solidFill>
                <a:latin typeface="Aptos" panose="020B0004020202020204" pitchFamily="34" charset="0"/>
                <a:cs typeface="Segoe UI Semibold" panose="020B0702040204020203" pitchFamily="34" charset="0"/>
              </a:rPr>
              <a:t>relativa alla pianificazione e programmazione delle attività di manutenzione (v. modelli informativi </a:t>
            </a:r>
            <a:r>
              <a:rPr lang="it-IT" sz="1600" i="1" dirty="0" err="1">
                <a:solidFill>
                  <a:schemeClr val="tx1"/>
                </a:solidFill>
                <a:latin typeface="Aptos" panose="020B0004020202020204" pitchFamily="34" charset="0"/>
                <a:cs typeface="Segoe UI Semibold" panose="020B0702040204020203" pitchFamily="34" charset="0"/>
              </a:rPr>
              <a:t>13-bis</a:t>
            </a:r>
            <a:r>
              <a:rPr lang="it-IT" sz="1600" i="1" dirty="0">
                <a:solidFill>
                  <a:schemeClr val="tx1"/>
                </a:solidFill>
                <a:latin typeface="Aptos" panose="020B0004020202020204" pitchFamily="34" charset="0"/>
                <a:cs typeface="Segoe UI Semibold" panose="020B0702040204020203" pitchFamily="34" charset="0"/>
              </a:rPr>
              <a:t>):</a:t>
            </a:r>
          </a:p>
          <a:p>
            <a:pPr marL="285750" indent="-285750" algn="just">
              <a:buFont typeface="Arial" panose="020B0604020202020204" pitchFamily="34" charset="0"/>
              <a:buChar char="•"/>
            </a:pPr>
            <a:r>
              <a:rPr lang="it-IT" sz="1600" i="1" dirty="0">
                <a:solidFill>
                  <a:schemeClr val="tx1"/>
                </a:solidFill>
                <a:latin typeface="Aptos" panose="020B0004020202020204" pitchFamily="34" charset="0"/>
                <a:cs typeface="Segoe UI Semibold" panose="020B0702040204020203" pitchFamily="34" charset="0"/>
              </a:rPr>
              <a:t>nel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Piano preliminare di manutenzione dell’opera </a:t>
            </a:r>
            <a:r>
              <a:rPr lang="it-IT" sz="1600" i="1" dirty="0">
                <a:solidFill>
                  <a:schemeClr val="tx1"/>
                </a:solidFill>
                <a:latin typeface="Aptos" panose="020B0004020202020204" pitchFamily="34" charset="0"/>
                <a:cs typeface="Segoe UI Semibold" panose="020B0702040204020203" pitchFamily="34" charset="0"/>
              </a:rPr>
              <a:t>(</a:t>
            </a:r>
            <a:r>
              <a:rPr lang="it-IT" sz="1600" i="1" dirty="0" err="1">
                <a:solidFill>
                  <a:schemeClr val="tx1"/>
                </a:solidFill>
                <a:latin typeface="Aptos" panose="020B0004020202020204" pitchFamily="34" charset="0"/>
                <a:cs typeface="Segoe UI Semibold" panose="020B0702040204020203" pitchFamily="34" charset="0"/>
              </a:rPr>
              <a:t>PFTE</a:t>
            </a:r>
            <a:r>
              <a:rPr lang="it-IT" sz="1600" i="1" dirty="0">
                <a:solidFill>
                  <a:schemeClr val="tx1"/>
                </a:solidFill>
                <a:latin typeface="Aptos" panose="020B0004020202020204" pitchFamily="34" charset="0"/>
                <a:cs typeface="Segoe UI Semibold" panose="020B0702040204020203" pitchFamily="34" charset="0"/>
              </a:rPr>
              <a:t>), </a:t>
            </a:r>
          </a:p>
          <a:p>
            <a:pPr marL="285750" indent="-285750" algn="just">
              <a:buFont typeface="Arial" panose="020B0604020202020204" pitchFamily="34" charset="0"/>
              <a:buChar char="•"/>
            </a:pPr>
            <a:r>
              <a:rPr lang="it-IT" sz="1600" i="1" dirty="0">
                <a:solidFill>
                  <a:schemeClr val="tx1"/>
                </a:solidFill>
                <a:latin typeface="Aptos" panose="020B0004020202020204" pitchFamily="34" charset="0"/>
              </a:rPr>
              <a:t>nel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Piano di manutenzione dell'opera e delle sue parti</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 </a:t>
            </a:r>
            <a:r>
              <a:rPr lang="it-IT" sz="1600" i="1" dirty="0">
                <a:solidFill>
                  <a:schemeClr val="tx1"/>
                </a:solidFill>
                <a:latin typeface="Aptos" panose="020B0004020202020204" pitchFamily="34" charset="0"/>
              </a:rPr>
              <a:t>(PE)</a:t>
            </a:r>
            <a:endParaRPr lang="it-IT" i="1" dirty="0">
              <a:solidFill>
                <a:schemeClr val="tx1"/>
              </a:solidFill>
              <a:latin typeface="Aptos" panose="020B0004020202020204" pitchFamily="34" charset="0"/>
            </a:endParaRPr>
          </a:p>
        </p:txBody>
      </p:sp>
    </p:spTree>
    <p:extLst>
      <p:ext uri="{BB962C8B-B14F-4D97-AF65-F5344CB8AC3E}">
        <p14:creationId xmlns:p14="http://schemas.microsoft.com/office/powerpoint/2010/main" val="10681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animBg="1"/>
      <p:bldP spid="19"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A942B-FA9C-4553-858B-91416BCC5C4F}"/>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Disciplina ex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I.9</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della </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GID</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(43)</a:t>
            </a:r>
            <a:endParaRPr lang="it-IT"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8CD0BB73-B02B-C2EA-F1AC-08997CAAF93C}"/>
              </a:ext>
            </a:extLst>
          </p:cNvPr>
          <p:cNvSpPr>
            <a:spLocks noGrp="1"/>
          </p:cNvSpPr>
          <p:nvPr>
            <p:ph type="sldNum" sz="quarter" idx="10"/>
          </p:nvPr>
        </p:nvSpPr>
        <p:spPr/>
        <p:txBody>
          <a:bodyPr/>
          <a:lstStyle/>
          <a:p>
            <a:fld id="{A88A401D-FA7D-467D-AFBB-0B3BA40DF614}" type="slidenum">
              <a:rPr lang="it-IT" smtClean="0"/>
              <a:pPr/>
              <a:t>28</a:t>
            </a:fld>
            <a:endParaRPr lang="it-IT" dirty="0"/>
          </a:p>
        </p:txBody>
      </p:sp>
      <p:sp>
        <p:nvSpPr>
          <p:cNvPr id="4" name="Segnaposto piè di pagina 3">
            <a:extLst>
              <a:ext uri="{FF2B5EF4-FFF2-40B4-BE49-F238E27FC236}">
                <a16:creationId xmlns:a16="http://schemas.microsoft.com/office/drawing/2014/main" id="{FABAE728-BD23-ED61-18D0-0A75CF9FC62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D9283259-CE48-2310-69E5-1580F17E4E6F}"/>
              </a:ext>
            </a:extLst>
          </p:cNvPr>
          <p:cNvSpPr>
            <a:spLocks noGrp="1"/>
          </p:cNvSpPr>
          <p:nvPr>
            <p:ph idx="1"/>
          </p:nvPr>
        </p:nvSpPr>
        <p:spPr/>
        <p:txBody>
          <a:bodyPr>
            <a:normAutofit/>
          </a:bodyPr>
          <a:lstStyle/>
          <a:p>
            <a:pPr algn="just">
              <a:buFont typeface="+mj-lt"/>
              <a:buAutoNum type="arabicPeriod"/>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Formazione del personale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strumenti e organizzazione necessaria;</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algn="just">
              <a:buFont typeface="+mj-lt"/>
              <a:buAutoNum type="arabicPeriod"/>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Criteri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uniformità</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nell'adozione e attuazione dei metodi e strumenti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GID</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Disposizioni per l'</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interoperabilità tra </a:t>
            </a:r>
          </a:p>
          <a:p>
            <a:pPr lvl="1" algn="just"/>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anagrafe patrimoniale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ciascuna SA o EC, </a:t>
            </a:r>
          </a:p>
          <a:p>
            <a:pPr lvl="1" algn="just"/>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Archivio Informatico Nazionale delle Opere Pubbliche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sistemi informativi istituzionali per la rendicontazione degli investimenti pubblici;</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algn="just">
              <a:buFont typeface="+mj-lt"/>
              <a:buAutoNum type="arabicPeriod"/>
            </a:pP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Modalità di scambio e interoperabilità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dati e informazioni;</a:t>
            </a:r>
          </a:p>
          <a:p>
            <a:pPr algn="just">
              <a:buFont typeface="+mj-lt"/>
              <a:buAutoNum type="arabicPeriod"/>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Specifiche tecniche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nazionali e internazionali applicabili ai processi di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GID</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buFont typeface="+mj-lt"/>
              <a:buAutoNum type="arabicPeriod"/>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Contenuto minimo del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Capitolato Informativo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Tree>
    <p:extLst>
      <p:ext uri="{BB962C8B-B14F-4D97-AF65-F5344CB8AC3E}">
        <p14:creationId xmlns:p14="http://schemas.microsoft.com/office/powerpoint/2010/main" val="15257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4DEEE-B8FA-B708-7024-19F02B1D017E}"/>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Novità allegato I.9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(1.10. lett. ghi e 11)</a:t>
            </a:r>
          </a:p>
        </p:txBody>
      </p:sp>
      <p:sp>
        <p:nvSpPr>
          <p:cNvPr id="3" name="Segnaposto numero diapositiva 2">
            <a:extLst>
              <a:ext uri="{FF2B5EF4-FFF2-40B4-BE49-F238E27FC236}">
                <a16:creationId xmlns:a16="http://schemas.microsoft.com/office/drawing/2014/main" id="{1CD96922-B066-79B3-6214-636005A0A730}"/>
              </a:ext>
            </a:extLst>
          </p:cNvPr>
          <p:cNvSpPr>
            <a:spLocks noGrp="1"/>
          </p:cNvSpPr>
          <p:nvPr>
            <p:ph type="sldNum" sz="quarter" idx="10"/>
          </p:nvPr>
        </p:nvSpPr>
        <p:spPr/>
        <p:txBody>
          <a:bodyPr/>
          <a:lstStyle/>
          <a:p>
            <a:fld id="{A88A401D-FA7D-467D-AFBB-0B3BA40DF614}" type="slidenum">
              <a:rPr lang="it-IT" smtClean="0"/>
              <a:pPr/>
              <a:t>29</a:t>
            </a:fld>
            <a:endParaRPr lang="it-IT" dirty="0"/>
          </a:p>
        </p:txBody>
      </p:sp>
      <p:sp>
        <p:nvSpPr>
          <p:cNvPr id="4" name="Segnaposto piè di pagina 3">
            <a:extLst>
              <a:ext uri="{FF2B5EF4-FFF2-40B4-BE49-F238E27FC236}">
                <a16:creationId xmlns:a16="http://schemas.microsoft.com/office/drawing/2014/main" id="{FD419F33-4E7F-1656-F478-6FF6F9D1BE0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858D580A-5C8A-4396-FA9B-A5D4DD986950}"/>
              </a:ext>
            </a:extLst>
          </p:cNvPr>
          <p:cNvSpPr>
            <a:spLocks noGrp="1"/>
          </p:cNvSpPr>
          <p:nvPr>
            <p:ph idx="1"/>
          </p:nvPr>
        </p:nvSpPr>
        <p:spPr>
          <a:xfrm>
            <a:off x="457200" y="1200151"/>
            <a:ext cx="6563072"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Con obbligatorietà della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GID</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(43), la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prevalenza contrattuale dei contenuti informativi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come definita dai modelli informativi e nei limiti in cui ciò sia praticabile tecnologicamente.</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modello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AS-BUILT diventa parte del collaudo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(o della verifica di conformità), quando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l’affidatario consegna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modelli informativi aggiornati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durante la realizzazione dell’opera e corrispondenti a quanto realizzato e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relazione specialistica sulla modellazione informativa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che attesti il rispetto e l’adempimento delle prescrizioni del capitolato informativo (I.7, 32-bis). </a:t>
            </a:r>
          </a:p>
          <a:p>
            <a:pPr marL="457200" lvl="1" indent="0" algn="just">
              <a:buNone/>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organo di collaudo verifica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tali adempimenti.</a:t>
            </a:r>
          </a:p>
        </p:txBody>
      </p:sp>
      <p:sp>
        <p:nvSpPr>
          <p:cNvPr id="7" name="CasellaDiTesto 6">
            <a:extLst>
              <a:ext uri="{FF2B5EF4-FFF2-40B4-BE49-F238E27FC236}">
                <a16:creationId xmlns:a16="http://schemas.microsoft.com/office/drawing/2014/main" id="{77CBD3CC-CBBD-CD1F-E411-25FEE8E1E0DE}"/>
              </a:ext>
            </a:extLst>
          </p:cNvPr>
          <p:cNvSpPr txBox="1"/>
          <p:nvPr/>
        </p:nvSpPr>
        <p:spPr>
          <a:xfrm>
            <a:off x="7055364" y="1250782"/>
            <a:ext cx="1800200" cy="329320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sz="1600" i="1" dirty="0">
                <a:solidFill>
                  <a:schemeClr val="tx1"/>
                </a:solidFill>
                <a:latin typeface="Aptos" panose="020B0004020202020204" pitchFamily="34" charset="0"/>
              </a:rPr>
              <a:t>Coordinamento, direzione e  controllo tecnico-contabile dell'esecuzione possono essere svolti mediante l'adozione dei metodi e degli strumenti di gestione informativa digitale.</a:t>
            </a:r>
          </a:p>
        </p:txBody>
      </p:sp>
    </p:spTree>
    <p:extLst>
      <p:ext uri="{BB962C8B-B14F-4D97-AF65-F5344CB8AC3E}">
        <p14:creationId xmlns:p14="http://schemas.microsoft.com/office/powerpoint/2010/main" val="41610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63B49-EF73-C6BF-FD7A-118AFE55FAE9}"/>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Articolazione del Correttivo</a:t>
            </a:r>
            <a:endParaRPr lang="it-IT" dirty="0"/>
          </a:p>
        </p:txBody>
      </p:sp>
      <p:sp>
        <p:nvSpPr>
          <p:cNvPr id="3" name="Segnaposto numero diapositiva 2">
            <a:extLst>
              <a:ext uri="{FF2B5EF4-FFF2-40B4-BE49-F238E27FC236}">
                <a16:creationId xmlns:a16="http://schemas.microsoft.com/office/drawing/2014/main" id="{3CFB6FEC-9E78-BEEF-3EB8-15D82B1F8F68}"/>
              </a:ext>
            </a:extLst>
          </p:cNvPr>
          <p:cNvSpPr>
            <a:spLocks noGrp="1"/>
          </p:cNvSpPr>
          <p:nvPr>
            <p:ph type="sldNum" sz="quarter" idx="10"/>
          </p:nvPr>
        </p:nvSpPr>
        <p:spPr/>
        <p:txBody>
          <a:bodyPr/>
          <a:lstStyle/>
          <a:p>
            <a:fld id="{A88A401D-FA7D-467D-AFBB-0B3BA40DF614}" type="slidenum">
              <a:rPr lang="it-IT" smtClean="0"/>
              <a:pPr/>
              <a:t>3</a:t>
            </a:fld>
            <a:endParaRPr lang="it-IT" dirty="0"/>
          </a:p>
        </p:txBody>
      </p:sp>
      <p:sp>
        <p:nvSpPr>
          <p:cNvPr id="4" name="Segnaposto contenuto 3">
            <a:extLst>
              <a:ext uri="{FF2B5EF4-FFF2-40B4-BE49-F238E27FC236}">
                <a16:creationId xmlns:a16="http://schemas.microsoft.com/office/drawing/2014/main" id="{B9C0F95B-A6CD-F116-DA14-F5085EC44AD8}"/>
              </a:ext>
            </a:extLst>
          </p:cNvPr>
          <p:cNvSpPr>
            <a:spLocks noGrp="1"/>
          </p:cNvSpPr>
          <p:nvPr>
            <p:ph idx="1"/>
          </p:nvPr>
        </p:nvSpPr>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riforma del Codice introduce:</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68 articoli modificati di cui uno abrogato (109)</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1 articolo sostituito ("Procedure di affidamento") 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 nuovi articoli introdotti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come l’82-bis sull'“Accordo di collaborazione” e l’art.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226-bis</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che prevede 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pubblicazione di Decreti Ministeriali per sostituire gran parte degli allegati legislativi con allegati regolamentari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19 allegati modificati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1 allegato sostituito e 3 nuovi allegati: </a:t>
            </a:r>
          </a:p>
          <a:p>
            <a:pPr lvl="2"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I.01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(“Definizioni dei soggetti, dei contratti, delle procedure e degli strumenti”), </a:t>
            </a:r>
          </a:p>
          <a:p>
            <a:pPr lvl="2"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II.2-bis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(“Modalità di applicazione delle clausole di revisione dei prezzi”), e </a:t>
            </a:r>
          </a:p>
          <a:p>
            <a:pPr lvl="2"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II.6-bis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(“Accordo di collaborazione”).</a:t>
            </a:r>
          </a:p>
          <a:p>
            <a:endParaRPr lang="it-IT" dirty="0"/>
          </a:p>
        </p:txBody>
      </p:sp>
      <p:sp>
        <p:nvSpPr>
          <p:cNvPr id="5" name="Segnaposto piè di pagina 4">
            <a:extLst>
              <a:ext uri="{FF2B5EF4-FFF2-40B4-BE49-F238E27FC236}">
                <a16:creationId xmlns:a16="http://schemas.microsoft.com/office/drawing/2014/main" id="{2EDC8925-4AD2-85D6-3D43-4264575EAE63}"/>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Tree>
    <p:extLst>
      <p:ext uri="{BB962C8B-B14F-4D97-AF65-F5344CB8AC3E}">
        <p14:creationId xmlns:p14="http://schemas.microsoft.com/office/powerpoint/2010/main" val="3924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1E12DD-E418-7DB7-5DC6-36784128B823}"/>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Corpo e manutenzioni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14.cx41.5</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-bis e </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I.7</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 5)</a:t>
            </a:r>
          </a:p>
        </p:txBody>
      </p:sp>
      <p:sp>
        <p:nvSpPr>
          <p:cNvPr id="3" name="Segnaposto numero diapositiva 2">
            <a:extLst>
              <a:ext uri="{FF2B5EF4-FFF2-40B4-BE49-F238E27FC236}">
                <a16:creationId xmlns:a16="http://schemas.microsoft.com/office/drawing/2014/main" id="{92D87DF2-D38D-24FB-59D6-78E7106217E4}"/>
              </a:ext>
            </a:extLst>
          </p:cNvPr>
          <p:cNvSpPr>
            <a:spLocks noGrp="1"/>
          </p:cNvSpPr>
          <p:nvPr>
            <p:ph type="sldNum" sz="quarter" idx="10"/>
          </p:nvPr>
        </p:nvSpPr>
        <p:spPr/>
        <p:txBody>
          <a:bodyPr/>
          <a:lstStyle/>
          <a:p>
            <a:fld id="{A88A401D-FA7D-467D-AFBB-0B3BA40DF614}" type="slidenum">
              <a:rPr lang="it-IT" smtClean="0"/>
              <a:pPr/>
              <a:t>30</a:t>
            </a:fld>
            <a:endParaRPr lang="it-IT" dirty="0"/>
          </a:p>
        </p:txBody>
      </p:sp>
      <p:sp>
        <p:nvSpPr>
          <p:cNvPr id="4" name="Segnaposto piè di pagina 3">
            <a:extLst>
              <a:ext uri="{FF2B5EF4-FFF2-40B4-BE49-F238E27FC236}">
                <a16:creationId xmlns:a16="http://schemas.microsoft.com/office/drawing/2014/main" id="{D52E2CC8-BB64-CA63-C54A-F7648235BCE8}"/>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EE762655-C482-5846-16FA-15B281A2A959}"/>
              </a:ext>
            </a:extLst>
          </p:cNvPr>
          <p:cNvSpPr>
            <a:spLocks noGrp="1"/>
          </p:cNvSpPr>
          <p:nvPr>
            <p:ph idx="1"/>
          </p:nvPr>
        </p:nvSpPr>
        <p:spPr>
          <a:xfrm>
            <a:off x="457200" y="1059582"/>
            <a:ext cx="8229600" cy="3675855"/>
          </a:xfrm>
        </p:spPr>
        <p:txBody>
          <a:bodyPr>
            <a:normAutofit/>
          </a:bodyPr>
          <a:lstStyle/>
          <a:p>
            <a:pPr algn="just">
              <a:spcBef>
                <a:spcPts val="0"/>
              </a:spcBef>
              <a:spcAft>
                <a:spcPts val="600"/>
              </a:spcAft>
            </a:pPr>
            <a:r>
              <a:rPr lang="it-IT" dirty="0">
                <a:latin typeface="Segoe UI Semilight" panose="020B0402040204020203" pitchFamily="34" charset="0"/>
                <a:ea typeface="Yu Gothic UI" panose="020B0500000000000000" pitchFamily="34" charset="-128"/>
                <a:cs typeface="Segoe UI Semilight" panose="020B0402040204020203" pitchFamily="34" charset="0"/>
              </a:rPr>
              <a:t>È consentito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ricorso all’APPALTO A CORPO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solo se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motivato espressamente dalla SA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in base alle specifiche caratteristiche dell’opera o del lavoro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I.7, 5).</a:t>
            </a:r>
          </a:p>
          <a:p>
            <a:pPr algn="just">
              <a:spcBef>
                <a:spcPts val="0"/>
              </a:spcBef>
              <a:spcAft>
                <a:spcPts val="600"/>
              </a:spcAft>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MANUTENZIONE ORDINARIA E STRAORDINARIA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(senza rinnovo o la sostituzione di parti strutturali delle opere o di impianti) può:</a:t>
            </a:r>
          </a:p>
          <a:p>
            <a:pPr lvl="1" algn="just">
              <a:spcBef>
                <a:spcPts val="0"/>
              </a:spcBef>
              <a:spcAft>
                <a:spcPts val="600"/>
              </a:spcAft>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prescindere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dal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esecutivo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(41,5-bis)</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lvl="1" algn="just">
              <a:spcBef>
                <a:spcPts val="0"/>
              </a:spcBef>
              <a:spcAft>
                <a:spcPts val="600"/>
              </a:spcAft>
            </a:pPr>
            <a:r>
              <a:rPr lang="it-IT" dirty="0">
                <a:latin typeface="Segoe UI Semilight" panose="020B0402040204020203" pitchFamily="34" charset="0"/>
                <a:ea typeface="Yu Gothic UI" panose="020B0500000000000000" pitchFamily="34" charset="-128"/>
                <a:cs typeface="Segoe UI Semilight" panose="020B0402040204020203" pitchFamily="34" charset="0"/>
              </a:rPr>
              <a:t>essere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affidati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sulla base di un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progetto di fattibilità tecnico-economica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costituito almeno da:</a:t>
            </a:r>
          </a:p>
          <a:p>
            <a:pPr lvl="2" indent="-342900" algn="just">
              <a:spcBef>
                <a:spcPts val="0"/>
              </a:spcBef>
              <a:buClr>
                <a:srgbClr val="376092"/>
              </a:buClr>
              <a:buFont typeface="+mj-lt"/>
              <a:buAutoNum type="alphaLcParenR"/>
              <a:defRP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relazione generale</a:t>
            </a:r>
          </a:p>
          <a:p>
            <a:pPr lvl="2" indent="-342900" algn="just">
              <a:spcBef>
                <a:spcPts val="0"/>
              </a:spcBef>
              <a:buClr>
                <a:srgbClr val="376092"/>
              </a:buClr>
              <a:buFont typeface="+mj-lt"/>
              <a:buAutoNum type="alphaLcParenR"/>
              <a:defRP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computo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estimativo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dell’opera; </a:t>
            </a:r>
          </a:p>
          <a:p>
            <a:pPr lvl="2" indent="-342900" algn="just">
              <a:spcBef>
                <a:spcPts val="0"/>
              </a:spcBef>
              <a:buClr>
                <a:srgbClr val="376092"/>
              </a:buClr>
              <a:buFont typeface="+mj-lt"/>
              <a:buAutoNum type="alphaLcParenR"/>
              <a:defRP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elenco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dei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prezzi</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unitari delle lavorazioni previste; </a:t>
            </a:r>
          </a:p>
          <a:p>
            <a:pPr lvl="2" indent="-342900" algn="just">
              <a:spcBef>
                <a:spcPts val="0"/>
              </a:spcBef>
              <a:buClr>
                <a:srgbClr val="376092"/>
              </a:buClr>
              <a:buFont typeface="+mj-lt"/>
              <a:buAutoNum type="alphaLcParenR"/>
              <a:defRP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piano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sicurezza</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e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coordinamento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err="1">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I.7, 5).</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38798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01D0-FFE9-D103-14BF-5441C0E6E42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631CB9D0-44CB-0C69-0F1D-03D84D0AFC78}"/>
              </a:ext>
            </a:extLst>
          </p:cNvPr>
          <p:cNvSpPr>
            <a:spLocks noGrp="1"/>
          </p:cNvSpPr>
          <p:nvPr>
            <p:ph type="title"/>
          </p:nvPr>
        </p:nvSpPr>
        <p:spPr/>
        <p:txBody>
          <a:bodyPr>
            <a:normAutofit/>
          </a:bodyPr>
          <a:lstStyle/>
          <a:p>
            <a:r>
              <a:rPr lang="it-IT" b="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Prezzari </a:t>
            </a:r>
            <a:r>
              <a:rPr lang="it-IT" sz="2400" b="1" i="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(14x41.13 e 84xall.I.14.6.2)</a:t>
            </a:r>
            <a:endParaRPr lang="it-IT" sz="2400"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BC66AD29-4B3F-0585-4FC7-26505099D404}"/>
              </a:ext>
            </a:extLst>
          </p:cNvPr>
          <p:cNvSpPr>
            <a:spLocks noGrp="1"/>
          </p:cNvSpPr>
          <p:nvPr>
            <p:ph type="sldNum" sz="quarter" idx="10"/>
          </p:nvPr>
        </p:nvSpPr>
        <p:spPr/>
        <p:txBody>
          <a:bodyPr/>
          <a:lstStyle/>
          <a:p>
            <a:fld id="{A88A401D-FA7D-467D-AFBB-0B3BA40DF614}" type="slidenum">
              <a:rPr lang="it-IT" smtClean="0"/>
              <a:pPr/>
              <a:t>31</a:t>
            </a:fld>
            <a:endParaRPr lang="it-IT" dirty="0"/>
          </a:p>
        </p:txBody>
      </p:sp>
      <p:sp>
        <p:nvSpPr>
          <p:cNvPr id="5" name="Segnaposto piè di pagina 4">
            <a:extLst>
              <a:ext uri="{FF2B5EF4-FFF2-40B4-BE49-F238E27FC236}">
                <a16:creationId xmlns:a16="http://schemas.microsoft.com/office/drawing/2014/main" id="{3EB6E645-4645-2143-02EB-E7DBDAE4C04D}"/>
              </a:ext>
            </a:extLst>
          </p:cNvPr>
          <p:cNvSpPr>
            <a:spLocks noGrp="1"/>
          </p:cNvSpPr>
          <p:nvPr>
            <p:ph type="ftr" sz="quarter" idx="11"/>
          </p:nvPr>
        </p:nvSpPr>
        <p:spPr/>
        <p:txBody>
          <a:bodyPr/>
          <a:lstStyle/>
          <a:p>
            <a:r>
              <a:rPr lang="it-IT" dirty="0"/>
              <a:t>Direzione Legislazione Opere Pubbliche - Avv. Bruno Urbani – Il decreto correttivo al d.lgs. 36 del 2023 «Codice Appalti»</a:t>
            </a:r>
          </a:p>
        </p:txBody>
      </p:sp>
      <p:sp>
        <p:nvSpPr>
          <p:cNvPr id="7" name="Freccia a pentagono 6">
            <a:extLst>
              <a:ext uri="{FF2B5EF4-FFF2-40B4-BE49-F238E27FC236}">
                <a16:creationId xmlns:a16="http://schemas.microsoft.com/office/drawing/2014/main" id="{46FAD5CF-C49B-15C8-8CF4-A4BCEB2F3E42}"/>
              </a:ext>
            </a:extLst>
          </p:cNvPr>
          <p:cNvSpPr/>
          <p:nvPr/>
        </p:nvSpPr>
        <p:spPr>
          <a:xfrm>
            <a:off x="457200" y="1204316"/>
            <a:ext cx="1090464" cy="719362"/>
          </a:xfrm>
          <a:prstGeom prst="homePlate">
            <a:avLst>
              <a:gd name="adj" fmla="val 3517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b="1">
                <a:solidFill>
                  <a:srgbClr val="FF0000"/>
                </a:solidFill>
                <a:effectLst>
                  <a:outerShdw blurRad="38100" dist="38100" dir="2700000" algn="tl">
                    <a:srgbClr val="000000">
                      <a:alpha val="43137"/>
                    </a:srgbClr>
                  </a:outerShdw>
                </a:effectLst>
              </a:rPr>
              <a:t>Prezzi correnti</a:t>
            </a:r>
            <a:endParaRPr lang="it-IT" b="1"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9" name="Freccia a gallone 8">
            <a:extLst>
              <a:ext uri="{FF2B5EF4-FFF2-40B4-BE49-F238E27FC236}">
                <a16:creationId xmlns:a16="http://schemas.microsoft.com/office/drawing/2014/main" id="{B3D013F5-04E2-F6EF-07ED-94AAB5B7EF33}"/>
              </a:ext>
            </a:extLst>
          </p:cNvPr>
          <p:cNvSpPr/>
          <p:nvPr/>
        </p:nvSpPr>
        <p:spPr>
          <a:xfrm>
            <a:off x="1403648" y="1204315"/>
            <a:ext cx="5688632" cy="1367435"/>
          </a:xfrm>
          <a:prstGeom prst="chevron">
            <a:avLst>
              <a:gd name="adj" fmla="val 3452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schemeClr val="tx1"/>
                </a:solidFill>
                <a:latin typeface="Aptos" panose="020B0004020202020204" pitchFamily="34" charset="0"/>
              </a:rPr>
              <a:t>I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costi</a:t>
            </a:r>
            <a:r>
              <a:rPr lang="it-IT" sz="1600" i="1" dirty="0">
                <a:solidFill>
                  <a:schemeClr val="tx1"/>
                </a:solidFill>
                <a:latin typeface="Aptos" panose="020B0004020202020204" pitchFamily="34" charset="0"/>
              </a:rPr>
              <a:t> di prodotti, attrezzature e lavorazioni si basano sui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prezzari</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 regionali aggiornati alla data di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approvazione del progetto </a:t>
            </a:r>
            <a:r>
              <a:rPr lang="it-IT" sz="1600" i="1" dirty="0">
                <a:solidFill>
                  <a:schemeClr val="tx1"/>
                </a:solidFill>
                <a:latin typeface="Aptos" panose="020B0004020202020204" pitchFamily="34" charset="0"/>
              </a:rPr>
              <a:t>(14.1g3x41.13).</a:t>
            </a:r>
            <a:r>
              <a:rPr lang="it-IT" sz="1600" i="1" kern="100" dirty="0">
                <a:solidFill>
                  <a:schemeClr val="tx1"/>
                </a:solidFill>
                <a:latin typeface="Aptos" panose="020B0004020202020204" pitchFamily="34" charset="0"/>
                <a:ea typeface="Calibri" panose="020F0502020204030204" pitchFamily="34" charset="0"/>
                <a:cs typeface="Calibri" panose="020F0502020204030204" pitchFamily="34" charset="0"/>
              </a:rPr>
              <a:t> </a:t>
            </a:r>
            <a:r>
              <a:rPr lang="it-IT" sz="1600" i="1" dirty="0">
                <a:solidFill>
                  <a:schemeClr val="tx1"/>
                </a:solidFill>
                <a:latin typeface="Aptos" panose="020B0004020202020204" pitchFamily="34" charset="0"/>
              </a:rPr>
              <a:t>Per i lavori, il costo dei prodotti, delle attrezzature e delle lavorazioni da determinare è quello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medio</a:t>
            </a:r>
            <a:r>
              <a:rPr lang="it-IT" sz="1600" i="1" dirty="0">
                <a:solidFill>
                  <a:schemeClr val="tx1"/>
                </a:solidFill>
                <a:latin typeface="Aptos" panose="020B0004020202020204" pitchFamily="34" charset="0"/>
              </a:rPr>
              <a:t>”.</a:t>
            </a:r>
          </a:p>
        </p:txBody>
      </p:sp>
      <p:sp>
        <p:nvSpPr>
          <p:cNvPr id="10" name="Freccia a pentagono 9">
            <a:extLst>
              <a:ext uri="{FF2B5EF4-FFF2-40B4-BE49-F238E27FC236}">
                <a16:creationId xmlns:a16="http://schemas.microsoft.com/office/drawing/2014/main" id="{BDD231A0-D6A6-CDBF-FE13-D398C5AB4206}"/>
              </a:ext>
            </a:extLst>
          </p:cNvPr>
          <p:cNvSpPr/>
          <p:nvPr/>
        </p:nvSpPr>
        <p:spPr>
          <a:xfrm>
            <a:off x="384768" y="2637600"/>
            <a:ext cx="1162896" cy="857249"/>
          </a:xfrm>
          <a:prstGeom prst="homePlate">
            <a:avLst>
              <a:gd name="adj" fmla="val 340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b="1">
                <a:solidFill>
                  <a:srgbClr val="FF0000"/>
                </a:solidFill>
                <a:effectLst>
                  <a:outerShdw blurRad="38100" dist="38100" dir="2700000" algn="tl">
                    <a:srgbClr val="000000">
                      <a:alpha val="43137"/>
                    </a:srgbClr>
                  </a:outerShdw>
                </a:effectLst>
              </a:rPr>
              <a:t>Prezzari non regionali</a:t>
            </a:r>
            <a:endParaRPr lang="it-IT" b="1"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11" name="Freccia a gallone 10">
            <a:extLst>
              <a:ext uri="{FF2B5EF4-FFF2-40B4-BE49-F238E27FC236}">
                <a16:creationId xmlns:a16="http://schemas.microsoft.com/office/drawing/2014/main" id="{E5B701F3-AA33-AB7D-6C5A-F50CCC844FFC}"/>
              </a:ext>
            </a:extLst>
          </p:cNvPr>
          <p:cNvSpPr/>
          <p:nvPr/>
        </p:nvSpPr>
        <p:spPr>
          <a:xfrm>
            <a:off x="1403648" y="2629226"/>
            <a:ext cx="5688632" cy="886091"/>
          </a:xfrm>
          <a:prstGeom prst="chevron">
            <a:avLst>
              <a:gd name="adj" fmla="val 3574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Necessaria autorizzazione </a:t>
            </a:r>
            <a:r>
              <a:rPr lang="it-IT" sz="1600" i="1" dirty="0">
                <a:solidFill>
                  <a:schemeClr val="tx1"/>
                </a:solidFill>
                <a:latin typeface="Aptos" panose="020B0004020202020204" pitchFamily="34" charset="0"/>
              </a:rPr>
              <a:t>del Ministero delle Infrastrutture e dei Trasporti (MIT) per il loro utilizzo (14.1g3x41.13).</a:t>
            </a:r>
          </a:p>
        </p:txBody>
      </p:sp>
      <p:sp>
        <p:nvSpPr>
          <p:cNvPr id="12" name="CasellaDiTesto 11">
            <a:extLst>
              <a:ext uri="{FF2B5EF4-FFF2-40B4-BE49-F238E27FC236}">
                <a16:creationId xmlns:a16="http://schemas.microsoft.com/office/drawing/2014/main" id="{564E2578-FD62-63B8-9482-7002A83F3811}"/>
              </a:ext>
            </a:extLst>
          </p:cNvPr>
          <p:cNvSpPr txBox="1"/>
          <p:nvPr/>
        </p:nvSpPr>
        <p:spPr>
          <a:xfrm>
            <a:off x="7256067" y="1204315"/>
            <a:ext cx="1522512" cy="3293209"/>
          </a:xfrm>
          <a:prstGeom prst="rect">
            <a:avLst/>
          </a:prstGeom>
          <a:solidFill>
            <a:srgbClr val="E1DBD0"/>
          </a:solidFill>
        </p:spPr>
        <p:txBody>
          <a:bodyPr wrap="square">
            <a:spAutoFit/>
          </a:bodyPr>
          <a:lstStyle>
            <a:defPPr>
              <a:defRPr lang="it-IT"/>
            </a:defPPr>
            <a:lvl1pPr algn="just">
              <a:defRPr sz="1600" b="1" i="1">
                <a:solidFill>
                  <a:srgbClr val="FF0000"/>
                </a:solidFill>
                <a:effectLst>
                  <a:outerShdw blurRad="38100" dist="38100" dir="2700000" algn="tl">
                    <a:srgbClr val="000000">
                      <a:alpha val="43137"/>
                    </a:srgbClr>
                  </a:outerShdw>
                </a:effectLst>
                <a:latin typeface="Aptos" panose="020B0004020202020204" pitchFamily="34" charset="0"/>
              </a:defRPr>
            </a:lvl1pPr>
          </a:lstStyle>
          <a:p>
            <a:r>
              <a:rPr lang="it-IT" dirty="0">
                <a:solidFill>
                  <a:schemeClr val="tx1"/>
                </a:solidFill>
              </a:rPr>
              <a:t>I prezzari regionali </a:t>
            </a:r>
            <a:r>
              <a:rPr lang="it-IT" b="0" dirty="0">
                <a:solidFill>
                  <a:schemeClr val="tx1"/>
                </a:solidFill>
              </a:rPr>
              <a:t>garantiscono la </a:t>
            </a:r>
            <a:r>
              <a:rPr lang="it-IT" dirty="0">
                <a:solidFill>
                  <a:schemeClr val="tx1"/>
                </a:solidFill>
              </a:rPr>
              <a:t>serietà delle offerte, la qualità delle prestazioni </a:t>
            </a:r>
            <a:r>
              <a:rPr lang="it-IT" b="0" dirty="0">
                <a:solidFill>
                  <a:schemeClr val="tx1"/>
                </a:solidFill>
                <a:effectLst/>
              </a:rPr>
              <a:t>e prevengono distorsioni nel mercato</a:t>
            </a:r>
            <a:r>
              <a:rPr lang="it-IT" dirty="0">
                <a:solidFill>
                  <a:schemeClr val="tx1"/>
                </a:solidFill>
              </a:rPr>
              <a:t> (par. ANAC 26/2023)</a:t>
            </a:r>
          </a:p>
        </p:txBody>
      </p:sp>
      <p:sp>
        <p:nvSpPr>
          <p:cNvPr id="2" name="Freccia a pentagono 1">
            <a:extLst>
              <a:ext uri="{FF2B5EF4-FFF2-40B4-BE49-F238E27FC236}">
                <a16:creationId xmlns:a16="http://schemas.microsoft.com/office/drawing/2014/main" id="{DD3CA726-5FD5-16AD-E45E-E026D3126CA8}"/>
              </a:ext>
            </a:extLst>
          </p:cNvPr>
          <p:cNvSpPr/>
          <p:nvPr/>
        </p:nvSpPr>
        <p:spPr>
          <a:xfrm>
            <a:off x="384768" y="3581167"/>
            <a:ext cx="1162896" cy="1006807"/>
          </a:xfrm>
          <a:prstGeom prst="homePlate">
            <a:avLst>
              <a:gd name="adj" fmla="val 3721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b="1" dirty="0">
                <a:solidFill>
                  <a:srgbClr val="FF0000"/>
                </a:solidFill>
                <a:effectLst>
                  <a:outerShdw blurRad="38100" dist="38100" dir="2700000" algn="tl">
                    <a:srgbClr val="000000">
                      <a:alpha val="43137"/>
                    </a:srgbClr>
                  </a:outerShdw>
                </a:effectLst>
              </a:rPr>
              <a:t>Tavolo tecnico</a:t>
            </a:r>
          </a:p>
          <a:p>
            <a:r>
              <a:rPr lang="it-IT" b="1" i="1" dirty="0">
                <a:effectLst>
                  <a:outerShdw blurRad="38100" dist="38100" dir="2700000" algn="tl">
                    <a:srgbClr val="000000">
                      <a:alpha val="43137"/>
                    </a:srgbClr>
                  </a:outerShdw>
                </a:effectLst>
              </a:rPr>
              <a:t>MIT/CSLLPP</a:t>
            </a:r>
            <a:endParaRPr lang="it-IT" b="1"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4" name="Freccia a gallone 3">
            <a:extLst>
              <a:ext uri="{FF2B5EF4-FFF2-40B4-BE49-F238E27FC236}">
                <a16:creationId xmlns:a16="http://schemas.microsoft.com/office/drawing/2014/main" id="{3BCA6858-ACF2-2D3A-A88E-C764458F0440}"/>
              </a:ext>
            </a:extLst>
          </p:cNvPr>
          <p:cNvSpPr/>
          <p:nvPr/>
        </p:nvSpPr>
        <p:spPr>
          <a:xfrm>
            <a:off x="1403648" y="3581167"/>
            <a:ext cx="5688632" cy="934799"/>
          </a:xfrm>
          <a:prstGeom prst="chevron">
            <a:avLst>
              <a:gd name="adj" fmla="val 3574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just">
              <a:buFont typeface="Arial" panose="020B0604020202020204" pitchFamily="34" charset="0"/>
              <a:buChar char="•"/>
            </a:pP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Aggiornamento prezzari</a:t>
            </a:r>
          </a:p>
          <a:p>
            <a:pPr marL="285750" indent="-285750" algn="just">
              <a:buFont typeface="Arial" panose="020B0604020202020204" pitchFamily="34" charset="0"/>
              <a:buChar char="•"/>
            </a:pPr>
            <a:r>
              <a:rPr lang="it-IT" sz="1600" i="1" dirty="0">
                <a:solidFill>
                  <a:schemeClr val="tx1"/>
                </a:solidFill>
                <a:latin typeface="Aptos" panose="020B0004020202020204" pitchFamily="34" charset="0"/>
              </a:rPr>
              <a:t>Creazione di uno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schema di analisi dei prezzi </a:t>
            </a:r>
            <a:r>
              <a:rPr lang="it-IT" sz="1600" i="1" dirty="0">
                <a:solidFill>
                  <a:schemeClr val="tx1"/>
                </a:solidFill>
                <a:latin typeface="Aptos" panose="020B0004020202020204" pitchFamily="34" charset="0"/>
              </a:rPr>
              <a:t>come base per i prezzari regionali (84.1, n. 1.3 e </a:t>
            </a:r>
            <a:r>
              <a:rPr lang="it-IT" sz="1600" i="1" dirty="0" err="1">
                <a:solidFill>
                  <a:schemeClr val="tx1"/>
                </a:solidFill>
                <a:latin typeface="Aptos" panose="020B0004020202020204" pitchFamily="34" charset="0"/>
              </a:rPr>
              <a:t>All</a:t>
            </a:r>
            <a:r>
              <a:rPr lang="it-IT" sz="1600" i="1" dirty="0">
                <a:solidFill>
                  <a:schemeClr val="tx1"/>
                </a:solidFill>
                <a:latin typeface="Aptos" panose="020B0004020202020204" pitchFamily="34" charset="0"/>
              </a:rPr>
              <a:t>. I.14 6.2).</a:t>
            </a:r>
          </a:p>
        </p:txBody>
      </p:sp>
    </p:spTree>
    <p:extLst>
      <p:ext uri="{BB962C8B-B14F-4D97-AF65-F5344CB8AC3E}">
        <p14:creationId xmlns:p14="http://schemas.microsoft.com/office/powerpoint/2010/main" val="26623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1A154E-1FEC-5022-C6DA-7ECFAC8844FE}"/>
              </a:ext>
            </a:extLst>
          </p:cNvPr>
          <p:cNvSpPr>
            <a:spLocks noGrp="1"/>
          </p:cNvSpPr>
          <p:nvPr>
            <p:ph type="title"/>
          </p:nvPr>
        </p:nvSpPr>
        <p:spPr/>
        <p:txBody>
          <a:bodyPr>
            <a:normAutofit/>
          </a:bodyPr>
          <a:lstStyle/>
          <a:p>
            <a:r>
              <a:rPr lang="it-IT" b="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SIA &lt;140.000 euro</a:t>
            </a:r>
            <a:r>
              <a:rPr lang="it-IT" sz="1800" b="1" i="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(14x41,15.quater)</a:t>
            </a:r>
            <a:endParaRPr lang="it-IT" b="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CCCD3D7E-0D1D-E1FB-7104-39F023EF9A0A}"/>
              </a:ext>
            </a:extLst>
          </p:cNvPr>
          <p:cNvSpPr>
            <a:spLocks noGrp="1"/>
          </p:cNvSpPr>
          <p:nvPr>
            <p:ph type="sldNum" sz="quarter" idx="10"/>
          </p:nvPr>
        </p:nvSpPr>
        <p:spPr/>
        <p:txBody>
          <a:bodyPr/>
          <a:lstStyle/>
          <a:p>
            <a:fld id="{A88A401D-FA7D-467D-AFBB-0B3BA40DF614}" type="slidenum">
              <a:rPr lang="it-IT" smtClean="0"/>
              <a:pPr/>
              <a:t>32</a:t>
            </a:fld>
            <a:endParaRPr lang="it-IT" dirty="0"/>
          </a:p>
        </p:txBody>
      </p:sp>
      <p:sp>
        <p:nvSpPr>
          <p:cNvPr id="4" name="Segnaposto piè di pagina 3">
            <a:extLst>
              <a:ext uri="{FF2B5EF4-FFF2-40B4-BE49-F238E27FC236}">
                <a16:creationId xmlns:a16="http://schemas.microsoft.com/office/drawing/2014/main" id="{A9C2F51C-107C-0EBA-1D68-4B8ADF7F372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5898EB37-4DB3-E4DA-27D0-DF68C20357E4}"/>
              </a:ext>
            </a:extLst>
          </p:cNvPr>
          <p:cNvSpPr>
            <a:spLocks noGrp="1"/>
          </p:cNvSpPr>
          <p:nvPr>
            <p:ph idx="1"/>
          </p:nvPr>
        </p:nvSpPr>
        <p:spPr>
          <a:xfrm>
            <a:off x="457200" y="1200151"/>
            <a:ext cx="3178696" cy="3394472"/>
          </a:xfrm>
        </p:spPr>
        <p:txBody>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Negli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affidamenti diretti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(50.1.b) di servizi di ingegneria e architettura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 corrispettivi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calcolati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secondo le modalità previste dall’Allegato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I.13</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possono essere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ridotti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una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percentuale non superiore al 20%.</a:t>
            </a:r>
          </a:p>
        </p:txBody>
      </p:sp>
      <p:sp>
        <p:nvSpPr>
          <p:cNvPr id="7" name="CasellaDiTesto 6">
            <a:extLst>
              <a:ext uri="{FF2B5EF4-FFF2-40B4-BE49-F238E27FC236}">
                <a16:creationId xmlns:a16="http://schemas.microsoft.com/office/drawing/2014/main" id="{54A30ACA-6CE6-31FB-BB51-0498EA725E41}"/>
              </a:ext>
            </a:extLst>
          </p:cNvPr>
          <p:cNvSpPr txBox="1"/>
          <p:nvPr/>
        </p:nvSpPr>
        <p:spPr>
          <a:xfrm>
            <a:off x="3707904" y="1244712"/>
            <a:ext cx="4978896" cy="3293209"/>
          </a:xfrm>
          <a:prstGeom prst="rect">
            <a:avLst/>
          </a:prstGeom>
          <a:solidFill>
            <a:schemeClr val="accent2">
              <a:lumMod val="40000"/>
              <a:lumOff val="60000"/>
            </a:schemeClr>
          </a:solidFill>
        </p:spPr>
        <p:txBody>
          <a:bodyPr wrap="square">
            <a:spAutoFit/>
          </a:bodyPr>
          <a:lstStyle/>
          <a:p>
            <a:pPr algn="just"/>
            <a:r>
              <a:rPr lang="it-IT" sz="1600" i="1" dirty="0">
                <a:latin typeface="Aptos" panose="020B0004020202020204" pitchFamily="34" charset="0"/>
              </a:rPr>
              <a:t>Dopo la legge sull'</a:t>
            </a:r>
            <a:r>
              <a:rPr lang="it-IT" sz="1600" b="1" i="1" dirty="0">
                <a:effectLst>
                  <a:outerShdw blurRad="38100" dist="38100" dir="2700000" algn="tl">
                    <a:srgbClr val="000000">
                      <a:alpha val="43137"/>
                    </a:srgbClr>
                  </a:outerShdw>
                </a:effectLst>
                <a:latin typeface="Aptos" panose="020B0004020202020204" pitchFamily="34" charset="0"/>
              </a:rPr>
              <a:t>equo compenso </a:t>
            </a:r>
            <a:r>
              <a:rPr lang="it-IT" sz="1600" i="1" dirty="0">
                <a:latin typeface="Aptos" panose="020B0004020202020204" pitchFamily="34" charset="0"/>
              </a:rPr>
              <a:t>per servizi di architettura/ingegneria  (L. 49/2023), </a:t>
            </a:r>
          </a:p>
          <a:p>
            <a:pPr marL="285750" indent="-285750" algn="just">
              <a:buFont typeface="Arial" panose="020B0604020202020204" pitchFamily="34" charset="0"/>
              <a:buChar char="•"/>
            </a:pP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alcuni</a:t>
            </a:r>
            <a:r>
              <a:rPr lang="it-IT" sz="1600" i="1" dirty="0">
                <a:latin typeface="Aptos" panose="020B0004020202020204" pitchFamily="34" charset="0"/>
              </a:rPr>
              <a:t> avevano sostenuto l'applicabilità dell’art. 8.2 Cod. e quindi delle gare a "</a:t>
            </a:r>
            <a:r>
              <a:rPr lang="it-IT" sz="1600" b="1" i="1" dirty="0">
                <a:effectLst>
                  <a:outerShdw blurRad="38100" dist="38100" dir="2700000" algn="tl">
                    <a:srgbClr val="000000">
                      <a:alpha val="43137"/>
                    </a:srgbClr>
                  </a:outerShdw>
                </a:effectLst>
                <a:latin typeface="Aptos" panose="020B0004020202020204" pitchFamily="34" charset="0"/>
              </a:rPr>
              <a:t>prezzo fisso</a:t>
            </a:r>
            <a:r>
              <a:rPr lang="it-IT" sz="1600" i="1" dirty="0">
                <a:latin typeface="Aptos" panose="020B0004020202020204" pitchFamily="34" charset="0"/>
              </a:rPr>
              <a:t>"</a:t>
            </a:r>
            <a:r>
              <a:rPr lang="it-IT" sz="1600" b="1" i="1" dirty="0">
                <a:effectLst>
                  <a:outerShdw blurRad="38100" dist="38100" dir="2700000" algn="tl">
                    <a:srgbClr val="000000">
                      <a:alpha val="43137"/>
                    </a:srgbClr>
                  </a:outerShdw>
                </a:effectLst>
                <a:latin typeface="Aptos" panose="020B0004020202020204" pitchFamily="34" charset="0"/>
              </a:rPr>
              <a:t>, con competizione solo sulla componente tecnica </a:t>
            </a:r>
            <a:r>
              <a:rPr lang="it-IT" sz="1600" i="1" dirty="0">
                <a:latin typeface="Aptos" panose="020B0004020202020204" pitchFamily="34" charset="0"/>
              </a:rPr>
              <a:t>(TAR Veneto 632/2024, TAR Lazio 8580/2024): </a:t>
            </a:r>
            <a:r>
              <a:rPr lang="it-IT" sz="1600" i="1" dirty="0">
                <a:solidFill>
                  <a:srgbClr val="0D0D0D"/>
                </a:solidFill>
                <a:latin typeface="Aptos" panose="020B0004020202020204" pitchFamily="34" charset="0"/>
              </a:rPr>
              <a:t>le offerte economiche non possono prevedere compensi inferiori ai parametri stabiliti, limitando così la competizione alla sola qualità tecnica delle proposte.</a:t>
            </a:r>
            <a:endParaRPr lang="it-IT" sz="1600" i="1" dirty="0">
              <a:latin typeface="Aptos" panose="020B0004020202020204" pitchFamily="34" charset="0"/>
            </a:endParaRPr>
          </a:p>
          <a:p>
            <a:pPr marL="285750" indent="-285750" algn="just">
              <a:buFont typeface="Arial" panose="020B0604020202020204" pitchFamily="34" charset="0"/>
              <a:buChar char="•"/>
            </a:pP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altri</a:t>
            </a:r>
            <a:r>
              <a:rPr lang="it-IT" sz="1600" i="1" dirty="0">
                <a:latin typeface="Aptos" panose="020B0004020202020204" pitchFamily="34" charset="0"/>
              </a:rPr>
              <a:t> avevano sostenuto il </a:t>
            </a:r>
            <a:r>
              <a:rPr lang="it-IT" sz="1600" b="1" i="1" dirty="0">
                <a:effectLst>
                  <a:outerShdw blurRad="38100" dist="38100" dir="2700000" algn="tl">
                    <a:srgbClr val="000000">
                      <a:alpha val="43137"/>
                    </a:srgbClr>
                  </a:outerShdw>
                </a:effectLst>
                <a:latin typeface="Aptos" panose="020B0004020202020204" pitchFamily="34" charset="0"/>
              </a:rPr>
              <a:t>ribasso</a:t>
            </a:r>
            <a:r>
              <a:rPr lang="it-IT" sz="1600" i="1" dirty="0">
                <a:latin typeface="Aptos" panose="020B0004020202020204" pitchFamily="34" charset="0"/>
              </a:rPr>
              <a:t> sui corrispettivi professionali, con verifica di </a:t>
            </a:r>
            <a:r>
              <a:rPr lang="it-IT" sz="1600" b="1" i="1" dirty="0">
                <a:effectLst>
                  <a:outerShdw blurRad="38100" dist="38100" dir="2700000" algn="tl">
                    <a:srgbClr val="000000">
                      <a:alpha val="43137"/>
                    </a:srgbClr>
                  </a:outerShdw>
                </a:effectLst>
                <a:latin typeface="Aptos" panose="020B0004020202020204" pitchFamily="34" charset="0"/>
              </a:rPr>
              <a:t>anomalia dell'offerta</a:t>
            </a:r>
            <a:r>
              <a:rPr lang="it-IT" sz="1600" i="1" dirty="0">
                <a:latin typeface="Aptos" panose="020B0004020202020204" pitchFamily="34" charset="0"/>
              </a:rPr>
              <a:t> (TAR Campania 1494/2024, TAR Calabria 483/2024)</a:t>
            </a:r>
          </a:p>
        </p:txBody>
      </p:sp>
    </p:spTree>
    <p:extLst>
      <p:ext uri="{BB962C8B-B14F-4D97-AF65-F5344CB8AC3E}">
        <p14:creationId xmlns:p14="http://schemas.microsoft.com/office/powerpoint/2010/main" val="40217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ACFAF-3D20-E8CF-BE79-757C3AB42EFF}"/>
              </a:ext>
            </a:extLst>
          </p:cNvPr>
          <p:cNvSpPr>
            <a:spLocks noGrp="1"/>
          </p:cNvSpPr>
          <p:nvPr>
            <p:ph type="title"/>
          </p:nvPr>
        </p:nvSpPr>
        <p:spPr/>
        <p:txBody>
          <a:bodyPr/>
          <a:lstStyle/>
          <a:p>
            <a:r>
              <a:rPr lang="it-IT" b="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SIA + altri &gt;140.000 euro</a:t>
            </a:r>
            <a:r>
              <a:rPr lang="it-IT" sz="1800" b="1" i="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sz="2400" b="1" i="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(14x41,15.bis-ter)</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F7079968-909D-44E3-4197-115E27AE59FD}"/>
              </a:ext>
            </a:extLst>
          </p:cNvPr>
          <p:cNvSpPr>
            <a:spLocks noGrp="1"/>
          </p:cNvSpPr>
          <p:nvPr>
            <p:ph type="sldNum" sz="quarter" idx="10"/>
          </p:nvPr>
        </p:nvSpPr>
        <p:spPr/>
        <p:txBody>
          <a:bodyPr/>
          <a:lstStyle/>
          <a:p>
            <a:fld id="{A88A401D-FA7D-467D-AFBB-0B3BA40DF614}" type="slidenum">
              <a:rPr lang="it-IT" smtClean="0"/>
              <a:pPr/>
              <a:t>33</a:t>
            </a:fld>
            <a:endParaRPr lang="it-IT" dirty="0"/>
          </a:p>
        </p:txBody>
      </p:sp>
      <p:sp>
        <p:nvSpPr>
          <p:cNvPr id="4" name="Segnaposto piè di pagina 3">
            <a:extLst>
              <a:ext uri="{FF2B5EF4-FFF2-40B4-BE49-F238E27FC236}">
                <a16:creationId xmlns:a16="http://schemas.microsoft.com/office/drawing/2014/main" id="{A6EB73F9-9143-D6C7-4F56-F1FCAA3BFCFD}"/>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8227429F-96BD-40B1-02F2-446E2E42F2B0}"/>
              </a:ext>
            </a:extLst>
          </p:cNvPr>
          <p:cNvSpPr>
            <a:spLocks noGrp="1"/>
          </p:cNvSpPr>
          <p:nvPr>
            <p:ph idx="1"/>
          </p:nvPr>
        </p:nvSpPr>
        <p:spPr>
          <a:xfrm>
            <a:off x="457199" y="1200151"/>
            <a:ext cx="6096001"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l'affidamento SIA e degli altri servizi di natura tecnica e intellettuale (108.2.b)</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SA stabiliscono 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corrispettivi da porre a base di gara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secondo quanto previsto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dall’</a:t>
            </a:r>
            <a:r>
              <a:rPr lang="it-IT" b="1" i="1" dirty="0" err="1">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I.13, che definisce i parametri per la progettazione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L'aggiudicazione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avviene sulla base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dell'Offerta Economicamente Più Vantaggiosa (OEPV)</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calcolata secondo il miglior rapporto qualità/prezzo:</a:t>
            </a:r>
          </a:p>
          <a:p>
            <a:pPr lvl="2" algn="just"/>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65%</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prezzo fisso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(art. 108, comma 5).</a:t>
            </a:r>
          </a:p>
          <a:p>
            <a:pPr lvl="2" algn="just"/>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35%</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soggetta a ribasso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durante la presentazione delle offerte.</a:t>
            </a:r>
          </a:p>
        </p:txBody>
      </p:sp>
      <p:sp>
        <p:nvSpPr>
          <p:cNvPr id="10" name="CasellaDiTesto 9">
            <a:extLst>
              <a:ext uri="{FF2B5EF4-FFF2-40B4-BE49-F238E27FC236}">
                <a16:creationId xmlns:a16="http://schemas.microsoft.com/office/drawing/2014/main" id="{0C7FADF8-B843-15D0-B71D-B42FC1BD3A2D}"/>
              </a:ext>
            </a:extLst>
          </p:cNvPr>
          <p:cNvSpPr txBox="1"/>
          <p:nvPr/>
        </p:nvSpPr>
        <p:spPr>
          <a:xfrm>
            <a:off x="6667956" y="1387734"/>
            <a:ext cx="2026568" cy="3293209"/>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dirty="0"/>
              <a:t>La SA definisce il punteggio relativo all’offerta economica in conformità:</a:t>
            </a:r>
          </a:p>
          <a:p>
            <a:pPr marL="285750" indent="-285750">
              <a:buFont typeface="Arial" panose="020B0604020202020204" pitchFamily="34" charset="0"/>
              <a:buChar char="•"/>
            </a:pPr>
            <a:r>
              <a:rPr lang="it-IT" dirty="0"/>
              <a:t>ai </a:t>
            </a:r>
            <a:r>
              <a:rPr lang="it-IT" b="1" i="1" dirty="0">
                <a:effectLst>
                  <a:outerShdw blurRad="38100" dist="38100" dir="2700000" algn="tl">
                    <a:srgbClr val="000000">
                      <a:alpha val="43137"/>
                    </a:srgbClr>
                  </a:outerShdw>
                </a:effectLst>
              </a:rPr>
              <a:t>metodi di calcolo previsti all’articolo 2-bis </a:t>
            </a:r>
            <a:r>
              <a:rPr lang="it-IT" b="1" dirty="0">
                <a:effectLst>
                  <a:outerShdw blurRad="38100" dist="38100" dir="2700000" algn="tl">
                    <a:srgbClr val="000000">
                      <a:alpha val="43137"/>
                    </a:srgbClr>
                  </a:outerShdw>
                </a:effectLst>
              </a:rPr>
              <a:t>dell’</a:t>
            </a:r>
            <a:r>
              <a:rPr lang="it-IT" b="1" dirty="0" err="1">
                <a:effectLst>
                  <a:outerShdw blurRad="38100" dist="38100" dir="2700000" algn="tl">
                    <a:srgbClr val="000000">
                      <a:alpha val="43137"/>
                    </a:srgbClr>
                  </a:outerShdw>
                </a:effectLst>
              </a:rPr>
              <a:t>All</a:t>
            </a:r>
            <a:r>
              <a:rPr lang="it-IT" b="1" dirty="0">
                <a:effectLst>
                  <a:outerShdw blurRad="38100" dist="38100" dir="2700000" algn="tl">
                    <a:srgbClr val="000000">
                      <a:alpha val="43137"/>
                    </a:srgbClr>
                  </a:outerShdw>
                </a:effectLst>
              </a:rPr>
              <a:t>. I.13</a:t>
            </a:r>
            <a:r>
              <a:rPr lang="it-IT" dirty="0"/>
              <a:t>.</a:t>
            </a:r>
          </a:p>
          <a:p>
            <a:pPr marL="285750" indent="-285750">
              <a:buFont typeface="Arial" panose="020B0604020202020204" pitchFamily="34" charset="0"/>
              <a:buChar char="•"/>
            </a:pPr>
            <a:r>
              <a:rPr lang="it-IT" b="1" i="1" dirty="0">
                <a:solidFill>
                  <a:srgbClr val="FF0000"/>
                </a:solidFill>
                <a:effectLst>
                  <a:outerShdw blurRad="38100" dist="38100" dir="2700000" algn="tl">
                    <a:srgbClr val="000000">
                      <a:alpha val="43137"/>
                    </a:srgbClr>
                  </a:outerShdw>
                </a:effectLst>
              </a:rPr>
              <a:t>al tetto massimo per il punteggio economico, 30% del totale.</a:t>
            </a:r>
          </a:p>
        </p:txBody>
      </p:sp>
      <p:sp>
        <p:nvSpPr>
          <p:cNvPr id="11" name="Freccia in giù 10">
            <a:extLst>
              <a:ext uri="{FF2B5EF4-FFF2-40B4-BE49-F238E27FC236}">
                <a16:creationId xmlns:a16="http://schemas.microsoft.com/office/drawing/2014/main" id="{FD151D85-97FF-116C-3C29-121B2F46D0B4}"/>
              </a:ext>
            </a:extLst>
          </p:cNvPr>
          <p:cNvSpPr/>
          <p:nvPr/>
        </p:nvSpPr>
        <p:spPr>
          <a:xfrm rot="16200000">
            <a:off x="5966539" y="3910547"/>
            <a:ext cx="1152128" cy="216024"/>
          </a:xfrm>
          <a:custGeom>
            <a:avLst/>
            <a:gdLst>
              <a:gd name="connsiteX0" fmla="*/ 0 w 1152128"/>
              <a:gd name="connsiteY0" fmla="*/ 108012 h 216024"/>
              <a:gd name="connsiteX1" fmla="*/ 288032 w 1152128"/>
              <a:gd name="connsiteY1" fmla="*/ 108012 h 216024"/>
              <a:gd name="connsiteX2" fmla="*/ 288032 w 1152128"/>
              <a:gd name="connsiteY2" fmla="*/ 0 h 216024"/>
              <a:gd name="connsiteX3" fmla="*/ 864096 w 1152128"/>
              <a:gd name="connsiteY3" fmla="*/ 0 h 216024"/>
              <a:gd name="connsiteX4" fmla="*/ 864096 w 1152128"/>
              <a:gd name="connsiteY4" fmla="*/ 108012 h 216024"/>
              <a:gd name="connsiteX5" fmla="*/ 1152128 w 1152128"/>
              <a:gd name="connsiteY5" fmla="*/ 108012 h 216024"/>
              <a:gd name="connsiteX6" fmla="*/ 576064 w 1152128"/>
              <a:gd name="connsiteY6" fmla="*/ 216024 h 216024"/>
              <a:gd name="connsiteX7" fmla="*/ 0 w 1152128"/>
              <a:gd name="connsiteY7" fmla="*/ 108012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128" h="216024" fill="none" extrusionOk="0">
                <a:moveTo>
                  <a:pt x="0" y="108012"/>
                </a:moveTo>
                <a:cubicBezTo>
                  <a:pt x="136775" y="99056"/>
                  <a:pt x="200735" y="119207"/>
                  <a:pt x="288032" y="108012"/>
                </a:cubicBezTo>
                <a:cubicBezTo>
                  <a:pt x="282666" y="70076"/>
                  <a:pt x="285074" y="35950"/>
                  <a:pt x="288032" y="0"/>
                </a:cubicBezTo>
                <a:cubicBezTo>
                  <a:pt x="518467" y="28802"/>
                  <a:pt x="640991" y="19380"/>
                  <a:pt x="864096" y="0"/>
                </a:cubicBezTo>
                <a:cubicBezTo>
                  <a:pt x="868999" y="26907"/>
                  <a:pt x="861935" y="61640"/>
                  <a:pt x="864096" y="108012"/>
                </a:cubicBezTo>
                <a:cubicBezTo>
                  <a:pt x="989144" y="104375"/>
                  <a:pt x="1072107" y="115523"/>
                  <a:pt x="1152128" y="108012"/>
                </a:cubicBezTo>
                <a:cubicBezTo>
                  <a:pt x="868863" y="144673"/>
                  <a:pt x="805993" y="175105"/>
                  <a:pt x="576064" y="216024"/>
                </a:cubicBezTo>
                <a:cubicBezTo>
                  <a:pt x="372312" y="154617"/>
                  <a:pt x="153608" y="147760"/>
                  <a:pt x="0" y="108012"/>
                </a:cubicBezTo>
                <a:close/>
              </a:path>
              <a:path w="1152128" h="216024" stroke="0" extrusionOk="0">
                <a:moveTo>
                  <a:pt x="0" y="108012"/>
                </a:moveTo>
                <a:cubicBezTo>
                  <a:pt x="99287" y="93881"/>
                  <a:pt x="157164" y="109016"/>
                  <a:pt x="288032" y="108012"/>
                </a:cubicBezTo>
                <a:cubicBezTo>
                  <a:pt x="284715" y="68291"/>
                  <a:pt x="291222" y="33093"/>
                  <a:pt x="288032" y="0"/>
                </a:cubicBezTo>
                <a:cubicBezTo>
                  <a:pt x="505451" y="22279"/>
                  <a:pt x="677579" y="2908"/>
                  <a:pt x="864096" y="0"/>
                </a:cubicBezTo>
                <a:cubicBezTo>
                  <a:pt x="864691" y="35492"/>
                  <a:pt x="862586" y="78961"/>
                  <a:pt x="864096" y="108012"/>
                </a:cubicBezTo>
                <a:cubicBezTo>
                  <a:pt x="950301" y="97346"/>
                  <a:pt x="1033151" y="111794"/>
                  <a:pt x="1152128" y="108012"/>
                </a:cubicBezTo>
                <a:cubicBezTo>
                  <a:pt x="992620" y="126797"/>
                  <a:pt x="817880" y="193004"/>
                  <a:pt x="576064" y="216024"/>
                </a:cubicBezTo>
                <a:cubicBezTo>
                  <a:pt x="446273" y="216778"/>
                  <a:pt x="277801" y="174847"/>
                  <a:pt x="0" y="108012"/>
                </a:cubicBezTo>
                <a:close/>
              </a:path>
            </a:pathLst>
          </a:cu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extLst>
              <a:ext uri="{C807C97D-BFC1-408E-A445-0C87EB9F89A2}">
                <ask:lineSketchStyleProps xmlns:ask="http://schemas.microsoft.com/office/drawing/2018/sketchyshapes" sd="3019842760">
                  <a:prstGeom prst="downArrow">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5599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958F8F-0734-4BE0-5503-634FD0C4F2A6}"/>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Indagini archeologiche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(79xI.8)</a:t>
            </a:r>
          </a:p>
        </p:txBody>
      </p:sp>
      <p:sp>
        <p:nvSpPr>
          <p:cNvPr id="3" name="Segnaposto numero diapositiva 2">
            <a:extLst>
              <a:ext uri="{FF2B5EF4-FFF2-40B4-BE49-F238E27FC236}">
                <a16:creationId xmlns:a16="http://schemas.microsoft.com/office/drawing/2014/main" id="{0163FDB1-1FE4-438C-C01B-B8D2A1501406}"/>
              </a:ext>
            </a:extLst>
          </p:cNvPr>
          <p:cNvSpPr>
            <a:spLocks noGrp="1"/>
          </p:cNvSpPr>
          <p:nvPr>
            <p:ph type="sldNum" sz="quarter" idx="10"/>
          </p:nvPr>
        </p:nvSpPr>
        <p:spPr/>
        <p:txBody>
          <a:bodyPr/>
          <a:lstStyle/>
          <a:p>
            <a:fld id="{A88A401D-FA7D-467D-AFBB-0B3BA40DF614}" type="slidenum">
              <a:rPr lang="it-IT" smtClean="0"/>
              <a:pPr/>
              <a:t>34</a:t>
            </a:fld>
            <a:endParaRPr lang="it-IT" dirty="0"/>
          </a:p>
        </p:txBody>
      </p:sp>
      <p:sp>
        <p:nvSpPr>
          <p:cNvPr id="4" name="Segnaposto piè di pagina 3">
            <a:extLst>
              <a:ext uri="{FF2B5EF4-FFF2-40B4-BE49-F238E27FC236}">
                <a16:creationId xmlns:a16="http://schemas.microsoft.com/office/drawing/2014/main" id="{E4FDE6FD-70C5-2D31-7177-229FA09A9E77}"/>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15DA316B-1E27-CDF1-2EB5-637F67884675}"/>
              </a:ext>
            </a:extLst>
          </p:cNvPr>
          <p:cNvSpPr>
            <a:spLocks noGrp="1"/>
          </p:cNvSpPr>
          <p:nvPr>
            <p:ph idx="1"/>
          </p:nvPr>
        </p:nvSpPr>
        <p:spPr>
          <a:xfrm>
            <a:off x="457199" y="1200151"/>
            <a:ext cx="4978897"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procedura di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verifica preventiva dell’interesse archeologico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prevede:</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Fase 1</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marL="715963" lvl="2" indent="0" algn="just">
              <a:buNone/>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Verifica di assoggettabilità</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Fase 2</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marL="715963" lvl="1" indent="0" algn="just">
              <a:buNone/>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Indagini archeologiche e relazione conclusiva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attivata solo se necessaria, da concludere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90 gg dall’avvio delle indagini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risolvendo problemi legati alla disponibilità delle aree durante il DOCFAP (79xI.8)</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6390DBF-A4B6-D45A-AB3B-695F8F25ADB2}"/>
              </a:ext>
            </a:extLst>
          </p:cNvPr>
          <p:cNvSpPr txBox="1"/>
          <p:nvPr/>
        </p:nvSpPr>
        <p:spPr>
          <a:xfrm>
            <a:off x="5572079" y="1286341"/>
            <a:ext cx="3114721" cy="3293209"/>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Il comma 1, lett. “i”, modifica l'articolo 9 dell’allegato I.7 al Codice chiarendo che nella </a:t>
            </a:r>
            <a:r>
              <a:rPr lang="it-IT" b="1" dirty="0">
                <a:solidFill>
                  <a:srgbClr val="FF0000"/>
                </a:solidFill>
                <a:effectLst>
                  <a:outerShdw blurRad="38100" dist="38100" dir="2700000" algn="tl">
                    <a:srgbClr val="000000">
                      <a:alpha val="43137"/>
                    </a:srgbClr>
                  </a:outerShdw>
                </a:effectLst>
              </a:rPr>
              <a:t>relazione di verifica </a:t>
            </a:r>
            <a:r>
              <a:rPr lang="it-IT" dirty="0"/>
              <a:t>preventiva dell’interesse archeologico deve essere </a:t>
            </a:r>
            <a:r>
              <a:rPr lang="it-IT" b="1" dirty="0">
                <a:effectLst>
                  <a:outerShdw blurRad="38100" dist="38100" dir="2700000" algn="tl">
                    <a:srgbClr val="000000">
                      <a:alpha val="43137"/>
                    </a:srgbClr>
                  </a:outerShdw>
                </a:effectLst>
              </a:rPr>
              <a:t>illustrata l’attività svolta nell’ambito della prima fase</a:t>
            </a:r>
            <a:r>
              <a:rPr lang="it-IT" dirty="0"/>
              <a:t> della procedura di verifica e non deve essere illustrato l’esito della procedura di verifica in quanto in questa fase progettuale è anticipata rispetto a quando è possibile conoscere tale esito</a:t>
            </a:r>
          </a:p>
        </p:txBody>
      </p:sp>
    </p:spTree>
    <p:extLst>
      <p:ext uri="{BB962C8B-B14F-4D97-AF65-F5344CB8AC3E}">
        <p14:creationId xmlns:p14="http://schemas.microsoft.com/office/powerpoint/2010/main" val="30828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4AFC75-4DDF-7780-2DEC-FE83B28177D3}"/>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Suddivisione in lotti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(74.1xall.I.1, 3.1u)</a:t>
            </a:r>
          </a:p>
        </p:txBody>
      </p:sp>
      <p:sp>
        <p:nvSpPr>
          <p:cNvPr id="3" name="Segnaposto numero diapositiva 2">
            <a:extLst>
              <a:ext uri="{FF2B5EF4-FFF2-40B4-BE49-F238E27FC236}">
                <a16:creationId xmlns:a16="http://schemas.microsoft.com/office/drawing/2014/main" id="{30A953AB-3A22-1CA8-AB97-A20ECFAF8086}"/>
              </a:ext>
            </a:extLst>
          </p:cNvPr>
          <p:cNvSpPr>
            <a:spLocks noGrp="1"/>
          </p:cNvSpPr>
          <p:nvPr>
            <p:ph type="sldNum" sz="quarter" idx="10"/>
          </p:nvPr>
        </p:nvSpPr>
        <p:spPr/>
        <p:txBody>
          <a:bodyPr/>
          <a:lstStyle/>
          <a:p>
            <a:fld id="{A88A401D-FA7D-467D-AFBB-0B3BA40DF614}" type="slidenum">
              <a:rPr lang="it-IT" smtClean="0"/>
              <a:pPr/>
              <a:t>35</a:t>
            </a:fld>
            <a:endParaRPr lang="it-IT" dirty="0"/>
          </a:p>
        </p:txBody>
      </p:sp>
      <p:sp>
        <p:nvSpPr>
          <p:cNvPr id="4" name="Segnaposto piè di pagina 3">
            <a:extLst>
              <a:ext uri="{FF2B5EF4-FFF2-40B4-BE49-F238E27FC236}">
                <a16:creationId xmlns:a16="http://schemas.microsoft.com/office/drawing/2014/main" id="{B3AE22D3-EEB7-DB97-0DC1-F34E3A07E927}"/>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C15B9519-AF45-CC4B-F063-9DC4889F2AD3}"/>
              </a:ext>
            </a:extLst>
          </p:cNvPr>
          <p:cNvSpPr>
            <a:spLocks noGrp="1"/>
          </p:cNvSpPr>
          <p:nvPr>
            <p:ph idx="1"/>
          </p:nvPr>
        </p:nvSpPr>
        <p:spPr>
          <a:xfrm>
            <a:off x="441941" y="1113335"/>
            <a:ext cx="4906889" cy="3603847"/>
          </a:xfrm>
        </p:spPr>
        <p:txBody>
          <a:bodyPr>
            <a:normAutofit/>
          </a:bodyPr>
          <a:lstStyle/>
          <a:p>
            <a:pPr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Ai fini dell’individuazione del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lotto quantitativo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ossia </a:t>
            </a:r>
            <a:r>
              <a:rPr lang="it-IT" b="0" i="0" dirty="0">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b="0" i="1" dirty="0">
                <a:effectLst/>
                <a:latin typeface="Segoe UI Semilight" panose="020B0402040204020203" pitchFamily="34" charset="0"/>
                <a:ea typeface="Yu Gothic UI" panose="020B0500000000000000" pitchFamily="34" charset="-128"/>
                <a:cs typeface="Segoe UI Semilight" panose="020B0402040204020203" pitchFamily="34" charset="0"/>
              </a:rPr>
              <a:t>definito su base meramente quantitativa, in conformità alle varie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a:t>
            </a:r>
            <a:r>
              <a:rPr lang="it-IT" b="0" i="1" dirty="0">
                <a:effectLst/>
                <a:latin typeface="Segoe UI Semilight" panose="020B0402040204020203" pitchFamily="34" charset="0"/>
                <a:ea typeface="Yu Gothic UI" panose="020B0500000000000000" pitchFamily="34" charset="-128"/>
                <a:cs typeface="Segoe UI Semilight" panose="020B0402040204020203" pitchFamily="34" charset="0"/>
              </a:rPr>
              <a:t> e specializzazioni presenti o in conformità alle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diverse fasi successive </a:t>
            </a:r>
            <a:r>
              <a:rPr lang="it-IT" b="0" i="1" dirty="0">
                <a:effectLst/>
                <a:latin typeface="Segoe UI Semilight" panose="020B0402040204020203" pitchFamily="34" charset="0"/>
                <a:ea typeface="Yu Gothic UI" panose="020B0500000000000000" pitchFamily="34" charset="-128"/>
                <a:cs typeface="Segoe UI Semilight" panose="020B0402040204020203" pitchFamily="34" charset="0"/>
              </a:rPr>
              <a:t>del progetto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adeguato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alla capacità economico-finanziaria delle</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medie e piccole imprese</a:t>
            </a:r>
            <a:r>
              <a:rPr lang="it-IT" b="0" i="0" dirty="0">
                <a:effectLst/>
                <a:latin typeface="Segoe UI Semilight" panose="020B0402040204020203" pitchFamily="34" charset="0"/>
                <a:ea typeface="Yu Gothic UI" panose="020B0500000000000000" pitchFamily="34" charset="-128"/>
                <a:cs typeface="Segoe UI Semilight" panose="020B0402040204020203" pitchFamily="34" charset="0"/>
              </a:rPr>
              <a:t>»</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marL="361950" lvl="1" indent="0" algn="just">
              <a:buNone/>
            </a:pP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viene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eliminata</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la necessità che questo sia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funzionalmente autonomo</a:t>
            </a:r>
            <a:r>
              <a:rPr lang="it-IT" b="1" dirty="0">
                <a:solidFill>
                  <a:srgbClr val="376092"/>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purché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inserito</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in una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programmazione</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idonea a garantire la realizzazione di opere funzionalmente autonome</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8" name="CasellaDiTesto 7">
            <a:extLst>
              <a:ext uri="{FF2B5EF4-FFF2-40B4-BE49-F238E27FC236}">
                <a16:creationId xmlns:a16="http://schemas.microsoft.com/office/drawing/2014/main" id="{1EEFDFBC-F923-165B-DFF8-176B2CCE4BF1}"/>
              </a:ext>
            </a:extLst>
          </p:cNvPr>
          <p:cNvSpPr txBox="1"/>
          <p:nvPr/>
        </p:nvSpPr>
        <p:spPr>
          <a:xfrm>
            <a:off x="5436096" y="1127672"/>
            <a:ext cx="3394720" cy="3539430"/>
          </a:xfrm>
          <a:prstGeom prst="rect">
            <a:avLst/>
          </a:prstGeom>
          <a:solidFill>
            <a:schemeClr val="accent2">
              <a:lumMod val="40000"/>
              <a:lumOff val="60000"/>
            </a:schemeClr>
          </a:solidFill>
        </p:spPr>
        <p:txBody>
          <a:bodyPr wrap="square">
            <a:spAutoFit/>
          </a:bodyPr>
          <a:lstStyle>
            <a:defPPr>
              <a:defRPr lang="it-IT"/>
            </a:defPPr>
            <a:lvl1pPr algn="just">
              <a:defRPr sz="1600" b="1" i="1">
                <a:effectLst>
                  <a:outerShdw blurRad="38100" dist="38100" dir="2700000" algn="tl">
                    <a:srgbClr val="000000">
                      <a:alpha val="43137"/>
                    </a:srgbClr>
                  </a:outerShdw>
                </a:effectLst>
                <a:latin typeface="Aptos" panose="020B0004020202020204" pitchFamily="34" charset="0"/>
              </a:defRPr>
            </a:lvl1pPr>
          </a:lstStyle>
          <a:p>
            <a:r>
              <a:rPr lang="it-IT" b="0" dirty="0">
                <a:effectLst/>
              </a:rPr>
              <a:t>Oltre la suddivisione in lotti tra le principali novità a favore delle PMI:</a:t>
            </a:r>
          </a:p>
          <a:p>
            <a:pPr marL="285750" indent="-285750">
              <a:buFont typeface="Arial" panose="020B0604020202020204" pitchFamily="34" charset="0"/>
              <a:buChar char="•"/>
            </a:pPr>
            <a:r>
              <a:rPr lang="it-IT" b="0" dirty="0">
                <a:effectLst/>
              </a:rPr>
              <a:t>Riserva del 20% nel subappalto.</a:t>
            </a:r>
          </a:p>
          <a:p>
            <a:pPr marL="285750" indent="-285750">
              <a:buFont typeface="Arial" panose="020B0604020202020204" pitchFamily="34" charset="0"/>
              <a:buChar char="•"/>
            </a:pPr>
            <a:r>
              <a:rPr lang="it-IT" b="0" dirty="0">
                <a:effectLst/>
              </a:rPr>
              <a:t>Obbligo di inserire clausole di revisione prezzi nei contratti di subappalto.</a:t>
            </a:r>
          </a:p>
          <a:p>
            <a:pPr marL="285750" indent="-285750">
              <a:buFont typeface="Arial" panose="020B0604020202020204" pitchFamily="34" charset="0"/>
              <a:buChar char="•"/>
            </a:pPr>
            <a:r>
              <a:rPr lang="it-IT" b="0" dirty="0">
                <a:effectLst/>
              </a:rPr>
              <a:t>Applicazione dello stesso CCNL dell’appaltatore ai subappaltatori.</a:t>
            </a:r>
          </a:p>
          <a:p>
            <a:pPr marL="285750" indent="-285750">
              <a:buFont typeface="Arial" panose="020B0604020202020204" pitchFamily="34" charset="0"/>
              <a:buChar char="•"/>
            </a:pPr>
            <a:r>
              <a:rPr lang="it-IT" b="0" dirty="0">
                <a:effectLst/>
              </a:rPr>
              <a:t>Certificazione delle prestazioni ai fini SOA dei subappaltatori.</a:t>
            </a:r>
          </a:p>
          <a:p>
            <a:pPr marL="285750" indent="-285750">
              <a:buFont typeface="Arial" panose="020B0604020202020204" pitchFamily="34" charset="0"/>
              <a:buChar char="•"/>
            </a:pPr>
            <a:r>
              <a:rPr lang="it-IT" b="0" dirty="0">
                <a:effectLst/>
              </a:rPr>
              <a:t>Introduzione dell'avvalimento premiale per migliorare l'offerta tecnica.</a:t>
            </a:r>
          </a:p>
        </p:txBody>
      </p:sp>
    </p:spTree>
    <p:extLst>
      <p:ext uri="{BB962C8B-B14F-4D97-AF65-F5344CB8AC3E}">
        <p14:creationId xmlns:p14="http://schemas.microsoft.com/office/powerpoint/2010/main" val="37073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BC47-3E56-B074-61DF-04142B1858E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7DF5CF57-7F81-E501-2060-5B8CFDF42C99}"/>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Appalti sotto soglia UE</a:t>
            </a:r>
          </a:p>
        </p:txBody>
      </p:sp>
      <p:sp>
        <p:nvSpPr>
          <p:cNvPr id="7" name="Sottotitolo 6">
            <a:extLst>
              <a:ext uri="{FF2B5EF4-FFF2-40B4-BE49-F238E27FC236}">
                <a16:creationId xmlns:a16="http://schemas.microsoft.com/office/drawing/2014/main" id="{5F6250F7-9E9D-E67B-8B81-80594E84CDB3}"/>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F736EB74-ED64-E50C-7FBB-7F080F77D57C}"/>
              </a:ext>
            </a:extLst>
          </p:cNvPr>
          <p:cNvSpPr>
            <a:spLocks noGrp="1"/>
          </p:cNvSpPr>
          <p:nvPr>
            <p:ph type="sldNum" sz="quarter" idx="12"/>
          </p:nvPr>
        </p:nvSpPr>
        <p:spPr/>
        <p:txBody>
          <a:bodyPr/>
          <a:lstStyle/>
          <a:p>
            <a:fld id="{A88A401D-FA7D-467D-AFBB-0B3BA40DF614}" type="slidenum">
              <a:rPr lang="it-IT" smtClean="0"/>
              <a:pPr/>
              <a:t>36</a:t>
            </a:fld>
            <a:endParaRPr lang="it-IT" dirty="0"/>
          </a:p>
        </p:txBody>
      </p:sp>
      <p:sp>
        <p:nvSpPr>
          <p:cNvPr id="2" name="CasellaDiTesto 1">
            <a:extLst>
              <a:ext uri="{FF2B5EF4-FFF2-40B4-BE49-F238E27FC236}">
                <a16:creationId xmlns:a16="http://schemas.microsoft.com/office/drawing/2014/main" id="{4E9AB1B5-E1E7-0667-F910-FA4522B70154}"/>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AC2FD7EC-AE4C-2C94-E74F-31F39ED66C72}"/>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33297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00F7-CC8A-6CF5-78B6-7264D73FA11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A1E54DC-CEAE-C572-C6F7-8818EC9C71C9}"/>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Novità «sottosoglia» UE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(17 e </a:t>
            </a:r>
            <a:r>
              <a:rPr lang="it-IT" sz="2700" b="1" i="1" dirty="0" err="1">
                <a:latin typeface="Segoe UI Semilight" panose="020B0402040204020203" pitchFamily="34" charset="0"/>
                <a:ea typeface="Yu Gothic UI" panose="020B0500000000000000" pitchFamily="34" charset="-128"/>
                <a:cs typeface="Segoe UI Semilight" panose="020B0402040204020203" pitchFamily="34" charset="0"/>
              </a:rPr>
              <a:t>ss</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 x49 e ss.)</a:t>
            </a:r>
          </a:p>
        </p:txBody>
      </p:sp>
      <p:sp>
        <p:nvSpPr>
          <p:cNvPr id="3" name="Segnaposto numero diapositiva 2">
            <a:extLst>
              <a:ext uri="{FF2B5EF4-FFF2-40B4-BE49-F238E27FC236}">
                <a16:creationId xmlns:a16="http://schemas.microsoft.com/office/drawing/2014/main" id="{FF962746-BC0E-B32A-31CE-90737DCCB91C}"/>
              </a:ext>
            </a:extLst>
          </p:cNvPr>
          <p:cNvSpPr>
            <a:spLocks noGrp="1"/>
          </p:cNvSpPr>
          <p:nvPr>
            <p:ph type="sldNum" sz="quarter" idx="10"/>
          </p:nvPr>
        </p:nvSpPr>
        <p:spPr/>
        <p:txBody>
          <a:bodyPr/>
          <a:lstStyle/>
          <a:p>
            <a:fld id="{A88A401D-FA7D-467D-AFBB-0B3BA40DF614}" type="slidenum">
              <a:rPr lang="it-IT" smtClean="0"/>
              <a:pPr/>
              <a:t>37</a:t>
            </a:fld>
            <a:endParaRPr lang="it-IT" dirty="0"/>
          </a:p>
        </p:txBody>
      </p:sp>
      <p:sp>
        <p:nvSpPr>
          <p:cNvPr id="4" name="Segnaposto piè di pagina 3">
            <a:extLst>
              <a:ext uri="{FF2B5EF4-FFF2-40B4-BE49-F238E27FC236}">
                <a16:creationId xmlns:a16="http://schemas.microsoft.com/office/drawing/2014/main" id="{6F23F252-C981-D116-CDB5-181F111331C9}"/>
              </a:ext>
            </a:extLst>
          </p:cNvPr>
          <p:cNvSpPr>
            <a:spLocks noGrp="1"/>
          </p:cNvSpPr>
          <p:nvPr>
            <p:ph type="ftr" sz="quarter" idx="11"/>
          </p:nvPr>
        </p:nvSpPr>
        <p:spPr>
          <a:xfrm>
            <a:off x="444806" y="4767263"/>
            <a:ext cx="5855386" cy="273844"/>
          </a:xfrm>
        </p:spPr>
        <p:txBody>
          <a:bodyPr/>
          <a:lstStyle/>
          <a:p>
            <a:r>
              <a:rPr lang="it-IT" dirty="0"/>
              <a:t>Direzione Legislazione Opere Pubbliche - </a:t>
            </a:r>
            <a:r>
              <a:rPr lang="it-IT"/>
              <a:t>Avv. Bruno Urbani – </a:t>
            </a:r>
            <a:r>
              <a:rPr lang="it-IT" dirty="0"/>
              <a:t>Il decreto correttivo al </a:t>
            </a:r>
            <a:r>
              <a:rPr lang="it-IT"/>
              <a:t>d.lgs. 36 del 2023 «Codice Appalti»</a:t>
            </a:r>
            <a:endParaRPr lang="it-IT" dirty="0"/>
          </a:p>
          <a:p>
            <a:endParaRPr lang="it-IT" dirty="0"/>
          </a:p>
        </p:txBody>
      </p:sp>
      <p:sp>
        <p:nvSpPr>
          <p:cNvPr id="12" name="Segnaposto contenuto 11">
            <a:extLst>
              <a:ext uri="{FF2B5EF4-FFF2-40B4-BE49-F238E27FC236}">
                <a16:creationId xmlns:a16="http://schemas.microsoft.com/office/drawing/2014/main" id="{CC230B04-F243-D673-4D69-5CEDA23DB365}"/>
              </a:ext>
            </a:extLst>
          </p:cNvPr>
          <p:cNvSpPr>
            <a:spLocks noGrp="1"/>
          </p:cNvSpPr>
          <p:nvPr>
            <p:ph idx="1"/>
          </p:nvPr>
        </p:nvSpPr>
        <p:spPr>
          <a:xfrm>
            <a:off x="457200" y="1200151"/>
            <a:ext cx="8229600" cy="363487"/>
          </a:xfrm>
        </p:spPr>
        <p:txBody>
          <a:bodyPr>
            <a:normAutofit lnSpcReduction="10000"/>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Per gli appalti di lavori “sottosoglia” senza interesse transfrontaliero:</a:t>
            </a:r>
          </a:p>
        </p:txBody>
      </p:sp>
      <p:sp>
        <p:nvSpPr>
          <p:cNvPr id="6" name="Freccia a gallone 5">
            <a:extLst>
              <a:ext uri="{FF2B5EF4-FFF2-40B4-BE49-F238E27FC236}">
                <a16:creationId xmlns:a16="http://schemas.microsoft.com/office/drawing/2014/main" id="{920BAE43-B133-6881-E526-FF769AE85299}"/>
              </a:ext>
            </a:extLst>
          </p:cNvPr>
          <p:cNvSpPr/>
          <p:nvPr/>
        </p:nvSpPr>
        <p:spPr>
          <a:xfrm rot="5400000">
            <a:off x="361255" y="161732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A</a:t>
            </a:r>
          </a:p>
        </p:txBody>
      </p:sp>
      <p:sp>
        <p:nvSpPr>
          <p:cNvPr id="7" name="CasellaDiTesto 6">
            <a:extLst>
              <a:ext uri="{FF2B5EF4-FFF2-40B4-BE49-F238E27FC236}">
                <a16:creationId xmlns:a16="http://schemas.microsoft.com/office/drawing/2014/main" id="{BD858B6A-BC47-91B9-CF53-FE9F88891FE0}"/>
              </a:ext>
            </a:extLst>
          </p:cNvPr>
          <p:cNvSpPr txBox="1"/>
          <p:nvPr/>
        </p:nvSpPr>
        <p:spPr>
          <a:xfrm>
            <a:off x="1124835" y="1615434"/>
            <a:ext cx="7714984" cy="783599"/>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latin typeface="Aptos" panose="020B0004020202020204" pitchFamily="34" charset="0"/>
              </a:rPr>
              <a:t>Possibilità di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reinvitare o affidare direttamente al precedente contraente</a:t>
            </a:r>
            <a:r>
              <a:rPr lang="it-IT" dirty="0">
                <a:latin typeface="Aptos" panose="020B0004020202020204" pitchFamily="34" charset="0"/>
              </a:rPr>
              <a:t> in caso di procedura negoziata senza bando, </a:t>
            </a:r>
            <a:r>
              <a:rPr lang="it-IT" b="1" dirty="0">
                <a:effectLst>
                  <a:outerShdw blurRad="38100" dist="38100" dir="2700000" algn="tl">
                    <a:srgbClr val="000000">
                      <a:alpha val="43137"/>
                    </a:srgbClr>
                  </a:outerShdw>
                </a:effectLst>
                <a:latin typeface="Aptos" panose="020B0004020202020204" pitchFamily="34" charset="0"/>
              </a:rPr>
              <a:t>previa verifica dell’accurata esecuzione del precedente contratto nonché della qualità della prestazione resa  </a:t>
            </a:r>
            <a:r>
              <a:rPr lang="it-IT" dirty="0">
                <a:latin typeface="Aptos" panose="020B0004020202020204" pitchFamily="34" charset="0"/>
              </a:rPr>
              <a:t>(17 x49.4).</a:t>
            </a:r>
            <a:endParaRPr lang="it-IT" b="1" dirty="0">
              <a:effectLst>
                <a:outerShdw blurRad="38100" dist="38100" dir="2700000" algn="tl">
                  <a:srgbClr val="000000">
                    <a:alpha val="43137"/>
                  </a:srgbClr>
                </a:outerShdw>
              </a:effectLst>
              <a:latin typeface="Aptos" panose="020B0004020202020204" pitchFamily="34" charset="0"/>
            </a:endParaRPr>
          </a:p>
        </p:txBody>
      </p:sp>
      <p:sp>
        <p:nvSpPr>
          <p:cNvPr id="5" name="Freccia a gallone 4">
            <a:extLst>
              <a:ext uri="{FF2B5EF4-FFF2-40B4-BE49-F238E27FC236}">
                <a16:creationId xmlns:a16="http://schemas.microsoft.com/office/drawing/2014/main" id="{E7E7C71D-F0ED-2593-D8C6-66E259CA99F8}"/>
              </a:ext>
            </a:extLst>
          </p:cNvPr>
          <p:cNvSpPr/>
          <p:nvPr/>
        </p:nvSpPr>
        <p:spPr>
          <a:xfrm rot="5400000">
            <a:off x="366625" y="2460991"/>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B</a:t>
            </a:r>
          </a:p>
        </p:txBody>
      </p:sp>
      <p:sp>
        <p:nvSpPr>
          <p:cNvPr id="11" name="CasellaDiTesto 10">
            <a:extLst>
              <a:ext uri="{FF2B5EF4-FFF2-40B4-BE49-F238E27FC236}">
                <a16:creationId xmlns:a16="http://schemas.microsoft.com/office/drawing/2014/main" id="{EFB93D8C-3430-CDBD-862F-CEAA88BB111C}"/>
              </a:ext>
            </a:extLst>
          </p:cNvPr>
          <p:cNvSpPr txBox="1"/>
          <p:nvPr/>
        </p:nvSpPr>
        <p:spPr>
          <a:xfrm>
            <a:off x="1121529" y="2450829"/>
            <a:ext cx="7733735" cy="601123"/>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latin typeface="Aptos" panose="020B0004020202020204" pitchFamily="34" charset="0"/>
              </a:rPr>
              <a:t>Obbligo per le SA di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pubblicare</a:t>
            </a:r>
            <a:r>
              <a:rPr lang="it-IT" dirty="0">
                <a:latin typeface="Aptos" panose="020B0004020202020204" pitchFamily="34" charset="0"/>
              </a:rPr>
              <a:t> sul proprio sito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l’avvio di consultazioni </a:t>
            </a:r>
            <a:r>
              <a:rPr lang="it-IT" dirty="0">
                <a:latin typeface="Aptos" panose="020B0004020202020204" pitchFamily="34" charset="0"/>
              </a:rPr>
              <a:t>per le </a:t>
            </a:r>
            <a:r>
              <a:rPr lang="it-IT" b="1" dirty="0">
                <a:effectLst>
                  <a:outerShdw blurRad="38100" dist="38100" dir="2700000" algn="tl">
                    <a:srgbClr val="000000">
                      <a:alpha val="43137"/>
                    </a:srgbClr>
                  </a:outerShdw>
                </a:effectLst>
                <a:latin typeface="Aptos" panose="020B0004020202020204" pitchFamily="34" charset="0"/>
              </a:rPr>
              <a:t>procedure negoziate sottosoglia</a:t>
            </a:r>
            <a:r>
              <a:rPr lang="it-IT" dirty="0">
                <a:latin typeface="Aptos" panose="020B0004020202020204" pitchFamily="34" charset="0"/>
              </a:rPr>
              <a:t> (art. 18 </a:t>
            </a:r>
            <a:r>
              <a:rPr lang="it-IT" dirty="0" err="1">
                <a:latin typeface="Aptos" panose="020B0004020202020204" pitchFamily="34" charset="0"/>
              </a:rPr>
              <a:t>x50</a:t>
            </a:r>
            <a:r>
              <a:rPr lang="it-IT" dirty="0">
                <a:latin typeface="Aptos" panose="020B0004020202020204" pitchFamily="34" charset="0"/>
              </a:rPr>
              <a:t> co. </a:t>
            </a:r>
            <a:r>
              <a:rPr lang="it-IT" dirty="0" err="1">
                <a:latin typeface="Aptos" panose="020B0004020202020204" pitchFamily="34" charset="0"/>
              </a:rPr>
              <a:t>2-bis</a:t>
            </a:r>
            <a:r>
              <a:rPr lang="it-IT" dirty="0">
                <a:latin typeface="Aptos" panose="020B0004020202020204" pitchFamily="34" charset="0"/>
              </a:rPr>
              <a:t>).</a:t>
            </a:r>
          </a:p>
        </p:txBody>
      </p:sp>
      <p:sp>
        <p:nvSpPr>
          <p:cNvPr id="14" name="Freccia a gallone 13">
            <a:extLst>
              <a:ext uri="{FF2B5EF4-FFF2-40B4-BE49-F238E27FC236}">
                <a16:creationId xmlns:a16="http://schemas.microsoft.com/office/drawing/2014/main" id="{590C286A-9A19-32A3-957C-FCC79E0FD013}"/>
              </a:ext>
            </a:extLst>
          </p:cNvPr>
          <p:cNvSpPr/>
          <p:nvPr/>
        </p:nvSpPr>
        <p:spPr>
          <a:xfrm rot="5400000">
            <a:off x="357406" y="3125849"/>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C</a:t>
            </a:r>
          </a:p>
        </p:txBody>
      </p:sp>
      <p:sp>
        <p:nvSpPr>
          <p:cNvPr id="15" name="CasellaDiTesto 14">
            <a:extLst>
              <a:ext uri="{FF2B5EF4-FFF2-40B4-BE49-F238E27FC236}">
                <a16:creationId xmlns:a16="http://schemas.microsoft.com/office/drawing/2014/main" id="{9A592B44-23E2-E22D-7494-049C611E0E0D}"/>
              </a:ext>
            </a:extLst>
          </p:cNvPr>
          <p:cNvSpPr txBox="1"/>
          <p:nvPr/>
        </p:nvSpPr>
        <p:spPr>
          <a:xfrm>
            <a:off x="1140281" y="3080435"/>
            <a:ext cx="7714984" cy="658023"/>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Aft>
                <a:spcPts val="900"/>
              </a:spcAft>
              <a:buClr>
                <a:srgbClr val="376092"/>
              </a:buClr>
              <a:defRPr/>
            </a:pPr>
            <a:r>
              <a:rPr lang="it-IT" dirty="0">
                <a:latin typeface="Aptos" panose="020B0004020202020204" pitchFamily="34" charset="0"/>
              </a:rPr>
              <a:t>Gli </a:t>
            </a:r>
            <a:r>
              <a:rPr lang="it-IT" b="1" dirty="0">
                <a:effectLst>
                  <a:outerShdw blurRad="38100" dist="38100" dir="2700000" algn="tl">
                    <a:srgbClr val="000000">
                      <a:alpha val="43137"/>
                    </a:srgbClr>
                  </a:outerShdw>
                </a:effectLst>
                <a:latin typeface="Aptos" panose="020B0004020202020204" pitchFamily="34" charset="0"/>
              </a:rPr>
              <a:t>importi delle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garanzie</a:t>
            </a:r>
            <a:r>
              <a:rPr lang="it-IT" b="1" dirty="0">
                <a:effectLst>
                  <a:outerShdw blurRad="38100" dist="38100" dir="2700000" algn="tl">
                    <a:srgbClr val="000000">
                      <a:alpha val="43137"/>
                    </a:srgbClr>
                  </a:outerShdw>
                </a:effectLst>
                <a:latin typeface="Aptos" panose="020B0004020202020204" pitchFamily="34" charset="0"/>
              </a:rPr>
              <a:t> </a:t>
            </a:r>
            <a:r>
              <a:rPr lang="it-IT" dirty="0">
                <a:latin typeface="Aptos" panose="020B0004020202020204" pitchFamily="34" charset="0"/>
              </a:rPr>
              <a:t>(provvisoria e definitiva) </a:t>
            </a:r>
            <a:r>
              <a:rPr lang="it-IT" b="1" dirty="0">
                <a:effectLst>
                  <a:outerShdw blurRad="38100" dist="38100" dir="2700000" algn="tl">
                    <a:srgbClr val="000000">
                      <a:alpha val="43137"/>
                    </a:srgbClr>
                  </a:outerShdw>
                </a:effectLst>
                <a:latin typeface="Aptos" panose="020B0004020202020204" pitchFamily="34" charset="0"/>
              </a:rPr>
              <a:t>non sono soggetti alle riduzioni </a:t>
            </a:r>
            <a:r>
              <a:rPr lang="it-IT" dirty="0">
                <a:latin typeface="Aptos" panose="020B0004020202020204" pitchFamily="34" charset="0"/>
              </a:rPr>
              <a:t>e agli aumenti previste per il “</a:t>
            </a:r>
            <a:r>
              <a:rPr lang="it-IT" dirty="0" err="1">
                <a:latin typeface="Aptos" panose="020B0004020202020204" pitchFamily="34" charset="0"/>
              </a:rPr>
              <a:t>soprasoglia</a:t>
            </a:r>
            <a:r>
              <a:rPr lang="it-IT" dirty="0">
                <a:latin typeface="Aptos" panose="020B0004020202020204" pitchFamily="34" charset="0"/>
              </a:rPr>
              <a:t>” (19x53.4 bis);</a:t>
            </a:r>
          </a:p>
        </p:txBody>
      </p:sp>
      <p:sp>
        <p:nvSpPr>
          <p:cNvPr id="16" name="Freccia a gallone 15">
            <a:extLst>
              <a:ext uri="{FF2B5EF4-FFF2-40B4-BE49-F238E27FC236}">
                <a16:creationId xmlns:a16="http://schemas.microsoft.com/office/drawing/2014/main" id="{E36A4E48-A911-244D-88DD-9A407AB950EA}"/>
              </a:ext>
            </a:extLst>
          </p:cNvPr>
          <p:cNvSpPr/>
          <p:nvPr/>
        </p:nvSpPr>
        <p:spPr>
          <a:xfrm rot="5400000">
            <a:off x="357406" y="3813540"/>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D</a:t>
            </a:r>
          </a:p>
        </p:txBody>
      </p:sp>
      <p:sp>
        <p:nvSpPr>
          <p:cNvPr id="17" name="CasellaDiTesto 16">
            <a:extLst>
              <a:ext uri="{FF2B5EF4-FFF2-40B4-BE49-F238E27FC236}">
                <a16:creationId xmlns:a16="http://schemas.microsoft.com/office/drawing/2014/main" id="{76DEF737-2E0F-6989-1CB4-938C5FE54674}"/>
              </a:ext>
            </a:extLst>
          </p:cNvPr>
          <p:cNvSpPr txBox="1"/>
          <p:nvPr/>
        </p:nvSpPr>
        <p:spPr>
          <a:xfrm>
            <a:off x="1146355" y="3773831"/>
            <a:ext cx="7714984" cy="612040"/>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latin typeface="Aptos" panose="020B0004020202020204" pitchFamily="34" charset="0"/>
              </a:rPr>
              <a:t>Possibilità per le SA di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riservare la partecipazione o l’esecuzione a piccole e medie imprese </a:t>
            </a:r>
            <a:r>
              <a:rPr lang="it-IT" dirty="0">
                <a:latin typeface="Aptos" panose="020B0004020202020204" pitchFamily="34" charset="0"/>
              </a:rPr>
              <a:t>(</a:t>
            </a:r>
            <a:r>
              <a:rPr lang="it-IT" dirty="0" err="1">
                <a:latin typeface="Aptos" panose="020B0004020202020204" pitchFamily="34" charset="0"/>
              </a:rPr>
              <a:t>24.1cx61.2</a:t>
            </a:r>
            <a:r>
              <a:rPr lang="it-IT" dirty="0">
                <a:latin typeface="Aptos" panose="020B0004020202020204" pitchFamily="34" charset="0"/>
              </a:rPr>
              <a:t>-bis).</a:t>
            </a:r>
          </a:p>
        </p:txBody>
      </p:sp>
      <p:sp>
        <p:nvSpPr>
          <p:cNvPr id="9" name="Freccia a gallone 8">
            <a:extLst>
              <a:ext uri="{FF2B5EF4-FFF2-40B4-BE49-F238E27FC236}">
                <a16:creationId xmlns:a16="http://schemas.microsoft.com/office/drawing/2014/main" id="{C1A2F54F-8FB3-4193-6331-B5AB0E211F12}"/>
              </a:ext>
            </a:extLst>
          </p:cNvPr>
          <p:cNvSpPr/>
          <p:nvPr/>
        </p:nvSpPr>
        <p:spPr>
          <a:xfrm rot="5400000">
            <a:off x="499812" y="4281008"/>
            <a:ext cx="345663"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E</a:t>
            </a:r>
          </a:p>
        </p:txBody>
      </p:sp>
      <p:sp>
        <p:nvSpPr>
          <p:cNvPr id="10" name="CasellaDiTesto 9">
            <a:extLst>
              <a:ext uri="{FF2B5EF4-FFF2-40B4-BE49-F238E27FC236}">
                <a16:creationId xmlns:a16="http://schemas.microsoft.com/office/drawing/2014/main" id="{D04E1B4C-F0E8-0FC1-687F-D29BAB26DD5B}"/>
              </a:ext>
            </a:extLst>
          </p:cNvPr>
          <p:cNvSpPr txBox="1"/>
          <p:nvPr/>
        </p:nvSpPr>
        <p:spPr>
          <a:xfrm>
            <a:off x="1140281" y="4421243"/>
            <a:ext cx="7714984" cy="273844"/>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effectLst>
                  <a:outerShdw blurRad="38100" dist="38100" dir="2700000" algn="tl">
                    <a:srgbClr val="000000">
                      <a:alpha val="43137"/>
                    </a:srgbClr>
                  </a:outerShdw>
                </a:effectLst>
                <a:latin typeface="Aptos" panose="020B0004020202020204" pitchFamily="34" charset="0"/>
              </a:rPr>
              <a:t>Metodo A</a:t>
            </a:r>
            <a:r>
              <a:rPr lang="it-IT" dirty="0">
                <a:latin typeface="Aptos" panose="020B0004020202020204" pitchFamily="34" charset="0"/>
              </a:rPr>
              <a:t> soglia di anomalia da escludere anche  gli sconti pari (24.1cx61.2-bis e II.2) </a:t>
            </a:r>
          </a:p>
        </p:txBody>
      </p:sp>
    </p:spTree>
    <p:extLst>
      <p:ext uri="{BB962C8B-B14F-4D97-AF65-F5344CB8AC3E}">
        <p14:creationId xmlns:p14="http://schemas.microsoft.com/office/powerpoint/2010/main" val="16098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1" grpId="0" animBg="1"/>
      <p:bldP spid="14" grpId="0" animBg="1"/>
      <p:bldP spid="15" grpId="0" animBg="1"/>
      <p:bldP spid="16" grpId="0" animBg="1"/>
      <p:bldP spid="17"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288B8F-D9B5-0EC6-4E44-5DF3ECDD4308}"/>
              </a:ext>
            </a:extLst>
          </p:cNvPr>
          <p:cNvSpPr>
            <a:spLocks noGrp="1"/>
          </p:cNvSpPr>
          <p:nvPr>
            <p:ph type="title"/>
          </p:nvPr>
        </p:nvSpPr>
        <p:spPr/>
        <p:txBody>
          <a:bodyPr>
            <a:normAutofit/>
          </a:bodyPr>
          <a:lstStyle/>
          <a:p>
            <a:r>
              <a:rPr kumimoji="0" lang="it-IT" sz="36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Accesso delle PMI </a:t>
            </a:r>
            <a:r>
              <a:rPr kumimoji="0" lang="it-IT" sz="2400" b="1" i="1"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(24x61.2-bis)</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827FF195-97D7-8052-77FF-6330F097D528}"/>
              </a:ext>
            </a:extLst>
          </p:cNvPr>
          <p:cNvSpPr>
            <a:spLocks noGrp="1"/>
          </p:cNvSpPr>
          <p:nvPr>
            <p:ph type="sldNum" sz="quarter" idx="10"/>
          </p:nvPr>
        </p:nvSpPr>
        <p:spPr/>
        <p:txBody>
          <a:bodyPr/>
          <a:lstStyle/>
          <a:p>
            <a:fld id="{A88A401D-FA7D-467D-AFBB-0B3BA40DF614}" type="slidenum">
              <a:rPr lang="it-IT" smtClean="0"/>
              <a:pPr/>
              <a:t>38</a:t>
            </a:fld>
            <a:endParaRPr lang="it-IT" dirty="0"/>
          </a:p>
        </p:txBody>
      </p:sp>
      <p:sp>
        <p:nvSpPr>
          <p:cNvPr id="4" name="Segnaposto piè di pagina 3">
            <a:extLst>
              <a:ext uri="{FF2B5EF4-FFF2-40B4-BE49-F238E27FC236}">
                <a16:creationId xmlns:a16="http://schemas.microsoft.com/office/drawing/2014/main" id="{5F54C7A9-9F8F-E46F-093B-E5D730423B19}"/>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906EFD63-AFCE-0C8D-F548-67560BDD537A}"/>
              </a:ext>
            </a:extLst>
          </p:cNvPr>
          <p:cNvSpPr>
            <a:spLocks noGrp="1"/>
          </p:cNvSpPr>
          <p:nvPr>
            <p:ph idx="1"/>
          </p:nvPr>
        </p:nvSpPr>
        <p:spPr>
          <a:xfrm>
            <a:off x="457200" y="1200151"/>
            <a:ext cx="6096000" cy="3394472"/>
          </a:xfrm>
        </p:spPr>
        <p:txBody>
          <a:bodyPr>
            <a:normAutofit/>
          </a:bodyPr>
          <a:lstStyle/>
          <a:p>
            <a:pPr algn="just"/>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Negli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affidamenti sotto-soglia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quando</a:t>
            </a:r>
            <a:r>
              <a:rPr lang="it-IT" b="1"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vi è un interesse transfrontaliero certo</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 le SA e gli EC possono:</a:t>
            </a:r>
          </a:p>
          <a:p>
            <a:pPr lvl="1" algn="just">
              <a:buFont typeface="+mj-lt"/>
              <a:buAutoNum type="arabicPeriod"/>
            </a:pP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Riservare la partecipazione alle gare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esclusivamente alle PMI, piccole e medie imprese.</a:t>
            </a:r>
          </a:p>
          <a:p>
            <a:pPr lvl="1" algn="just">
              <a:buFont typeface="+mj-lt"/>
              <a:buAutoNum type="arabicPeriod"/>
            </a:pP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Riservare l’esecuzione dei contratti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alle PMI.</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Questa possibilità è subordinata alla compatibilità con:</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oggetto e le caratteristiche delle prestazioni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richieste.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mercato di riferimento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affinché la misura non sia distorsiva della concorrenza.</a:t>
            </a:r>
          </a:p>
          <a:p>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6977FAB-3CC1-3324-F453-D5B630B292E6}"/>
              </a:ext>
            </a:extLst>
          </p:cNvPr>
          <p:cNvSpPr txBox="1"/>
          <p:nvPr/>
        </p:nvSpPr>
        <p:spPr>
          <a:xfrm>
            <a:off x="6553200" y="1635646"/>
            <a:ext cx="2286000"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 modifica può favorire, nell’ambito degli appalti di importo inferiore</a:t>
            </a:r>
          </a:p>
          <a:p>
            <a:r>
              <a:rPr lang="it-IT" dirty="0"/>
              <a:t>alla soglia comunitaria, il coinvolgimento nel mercato delle PMI, purché in linea con le indicazioni di</a:t>
            </a:r>
          </a:p>
          <a:p>
            <a:r>
              <a:rPr lang="it-IT" dirty="0"/>
              <a:t>derivazione comunitaria in materia.</a:t>
            </a:r>
          </a:p>
        </p:txBody>
      </p:sp>
    </p:spTree>
    <p:extLst>
      <p:ext uri="{BB962C8B-B14F-4D97-AF65-F5344CB8AC3E}">
        <p14:creationId xmlns:p14="http://schemas.microsoft.com/office/powerpoint/2010/main" val="128070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50396-773E-8912-B2C4-4A9F6E5C7453}"/>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1F39CDC-EC5F-5B77-50DE-8A852D10F80B}"/>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Equilibrio contrattuale</a:t>
            </a:r>
          </a:p>
        </p:txBody>
      </p:sp>
      <p:sp>
        <p:nvSpPr>
          <p:cNvPr id="7" name="Sottotitolo 6">
            <a:extLst>
              <a:ext uri="{FF2B5EF4-FFF2-40B4-BE49-F238E27FC236}">
                <a16:creationId xmlns:a16="http://schemas.microsoft.com/office/drawing/2014/main" id="{A6066301-5FFA-01AC-7C07-CE43B9AA6668}"/>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B2F0D8B6-2960-548E-1DBF-F774F764B019}"/>
              </a:ext>
            </a:extLst>
          </p:cNvPr>
          <p:cNvSpPr>
            <a:spLocks noGrp="1"/>
          </p:cNvSpPr>
          <p:nvPr>
            <p:ph type="sldNum" sz="quarter" idx="12"/>
          </p:nvPr>
        </p:nvSpPr>
        <p:spPr/>
        <p:txBody>
          <a:bodyPr/>
          <a:lstStyle/>
          <a:p>
            <a:fld id="{A88A401D-FA7D-467D-AFBB-0B3BA40DF614}" type="slidenum">
              <a:rPr lang="it-IT" smtClean="0"/>
              <a:pPr/>
              <a:t>39</a:t>
            </a:fld>
            <a:endParaRPr lang="it-IT" dirty="0"/>
          </a:p>
        </p:txBody>
      </p:sp>
      <p:sp>
        <p:nvSpPr>
          <p:cNvPr id="2" name="CasellaDiTesto 1">
            <a:extLst>
              <a:ext uri="{FF2B5EF4-FFF2-40B4-BE49-F238E27FC236}">
                <a16:creationId xmlns:a16="http://schemas.microsoft.com/office/drawing/2014/main" id="{0BD07B03-AE1D-C16F-2893-506C9BC83874}"/>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ED3CFA95-B3A8-1B4A-42F9-220EF2764A9E}"/>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65872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A38D-C6E4-E02B-76B7-CF735C331F31}"/>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6C0EEE-A0E0-62EC-85D5-1D4D91C62572}"/>
              </a:ext>
            </a:extLst>
          </p:cNvPr>
          <p:cNvSpPr>
            <a:spLocks noGrp="1"/>
          </p:cNvSpPr>
          <p:nvPr>
            <p:ph type="sldNum" sz="quarter" idx="12"/>
          </p:nvPr>
        </p:nvSpPr>
        <p:spPr/>
        <p:txBody>
          <a:bodyPr/>
          <a:lstStyle/>
          <a:p>
            <a:pPr marL="28574" algn="ctr" defTabSz="685800">
              <a:lnSpc>
                <a:spcPts val="930"/>
              </a:lnSpc>
              <a:defRPr/>
            </a:pPr>
            <a:fld id="{81D60167-4931-47E6-BA6A-407CBD079E47}" type="slidenum">
              <a:rPr lang="it-IT">
                <a:effectLst/>
              </a:rPr>
              <a:pPr marL="28574" algn="ctr" defTabSz="685800">
                <a:lnSpc>
                  <a:spcPts val="930"/>
                </a:lnSpc>
                <a:defRPr/>
              </a:pPr>
              <a:t>4</a:t>
            </a:fld>
            <a:endParaRPr lang="it-IT" dirty="0">
              <a:effectLst/>
            </a:endParaRPr>
          </a:p>
        </p:txBody>
      </p:sp>
      <p:graphicFrame>
        <p:nvGraphicFramePr>
          <p:cNvPr id="47" name="Diagramma 46">
            <a:extLst>
              <a:ext uri="{FF2B5EF4-FFF2-40B4-BE49-F238E27FC236}">
                <a16:creationId xmlns:a16="http://schemas.microsoft.com/office/drawing/2014/main" id="{AD51242E-9E6E-9AF4-0985-90A7469EDD79}"/>
              </a:ext>
            </a:extLst>
          </p:cNvPr>
          <p:cNvGraphicFramePr/>
          <p:nvPr>
            <p:extLst>
              <p:ext uri="{D42A27DB-BD31-4B8C-83A1-F6EECF244321}">
                <p14:modId xmlns:p14="http://schemas.microsoft.com/office/powerpoint/2010/main" val="4169058749"/>
              </p:ext>
            </p:extLst>
          </p:nvPr>
        </p:nvGraphicFramePr>
        <p:xfrm>
          <a:off x="275665" y="382391"/>
          <a:ext cx="8511989" cy="4324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con angoli arrotondati 2">
            <a:extLst>
              <a:ext uri="{FF2B5EF4-FFF2-40B4-BE49-F238E27FC236}">
                <a16:creationId xmlns:a16="http://schemas.microsoft.com/office/drawing/2014/main" id="{81D348AE-B876-2821-7ABD-9696B04BCD4C}"/>
              </a:ext>
            </a:extLst>
          </p:cNvPr>
          <p:cNvSpPr/>
          <p:nvPr/>
        </p:nvSpPr>
        <p:spPr>
          <a:xfrm>
            <a:off x="2411760" y="87497"/>
            <a:ext cx="3900354" cy="396021"/>
          </a:xfrm>
          <a:prstGeom prst="roundRect">
            <a:avLst/>
          </a:prstGeom>
          <a:solidFill>
            <a:srgbClr val="C6D9F1"/>
          </a:solidFill>
        </p:spPr>
        <p:txBody>
          <a:bodyPr wrap="square" lIns="0" tIns="0" rIns="0" bIns="0" rtlCol="0" anchor="ctr"/>
          <a:lstStyle/>
          <a:p>
            <a:pPr algn="ctr" defTabSz="685800">
              <a:defRPr/>
            </a:pPr>
            <a:r>
              <a:rPr lang="it-IT" sz="1350" b="1" dirty="0">
                <a:solidFill>
                  <a:srgbClr val="376092"/>
                </a:solidFill>
                <a:latin typeface="Segoe UI" panose="020B0502040204020203" pitchFamily="34" charset="0"/>
                <a:cs typeface="Segoe UI" panose="020B0502040204020203" pitchFamily="34" charset="0"/>
              </a:rPr>
              <a:t>Quadro di sintesi delle principali modifiche</a:t>
            </a:r>
          </a:p>
        </p:txBody>
      </p:sp>
      <p:sp>
        <p:nvSpPr>
          <p:cNvPr id="6" name="Segnaposto piè di pagina 3">
            <a:extLst>
              <a:ext uri="{FF2B5EF4-FFF2-40B4-BE49-F238E27FC236}">
                <a16:creationId xmlns:a16="http://schemas.microsoft.com/office/drawing/2014/main" id="{C4EBDAAD-C0EC-A9DA-AE78-1A35CF3D001F}"/>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 Legislazione Opere Pubbliche - Avv. Bruno Urbani – Il decreto correttivo al d.lgs. 36 del 2023 «Codice Appalti»</a:t>
            </a:r>
          </a:p>
        </p:txBody>
      </p:sp>
    </p:spTree>
    <p:extLst>
      <p:ext uri="{BB962C8B-B14F-4D97-AF65-F5344CB8AC3E}">
        <p14:creationId xmlns:p14="http://schemas.microsoft.com/office/powerpoint/2010/main" val="1404826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6F4C5D43-8D3C-B59E-65CC-902CC4B56421}"/>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Meccanismi di equilibrio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(9-60)</a:t>
            </a:r>
          </a:p>
        </p:txBody>
      </p:sp>
      <p:sp>
        <p:nvSpPr>
          <p:cNvPr id="4" name="Segnaposto numero diapositiva 3">
            <a:extLst>
              <a:ext uri="{FF2B5EF4-FFF2-40B4-BE49-F238E27FC236}">
                <a16:creationId xmlns:a16="http://schemas.microsoft.com/office/drawing/2014/main" id="{EE19B2BF-DBBA-E60C-2693-0A7B65489B9B}"/>
              </a:ext>
            </a:extLst>
          </p:cNvPr>
          <p:cNvSpPr>
            <a:spLocks noGrp="1"/>
          </p:cNvSpPr>
          <p:nvPr>
            <p:ph type="sldNum" sz="quarter" idx="10"/>
          </p:nvPr>
        </p:nvSpPr>
        <p:spPr/>
        <p:txBody>
          <a:bodyPr/>
          <a:lstStyle/>
          <a:p>
            <a:fld id="{A88A401D-FA7D-467D-AFBB-0B3BA40DF614}" type="slidenum">
              <a:rPr lang="it-IT" smtClean="0"/>
              <a:t>40</a:t>
            </a:fld>
            <a:endParaRPr lang="it-IT"/>
          </a:p>
        </p:txBody>
      </p:sp>
      <p:sp>
        <p:nvSpPr>
          <p:cNvPr id="5" name="Segnaposto piè di pagina 4">
            <a:extLst>
              <a:ext uri="{FF2B5EF4-FFF2-40B4-BE49-F238E27FC236}">
                <a16:creationId xmlns:a16="http://schemas.microsoft.com/office/drawing/2014/main" id="{38775111-CEE5-9448-C590-8D3CDF1FDAB3}"/>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7" name="Freccia a pentagono 6">
            <a:extLst>
              <a:ext uri="{FF2B5EF4-FFF2-40B4-BE49-F238E27FC236}">
                <a16:creationId xmlns:a16="http://schemas.microsoft.com/office/drawing/2014/main" id="{3E852D54-FCAD-747F-B977-6B2D41608E3E}"/>
              </a:ext>
            </a:extLst>
          </p:cNvPr>
          <p:cNvSpPr/>
          <p:nvPr/>
        </p:nvSpPr>
        <p:spPr>
          <a:xfrm>
            <a:off x="834292" y="1203598"/>
            <a:ext cx="2808312" cy="3218204"/>
          </a:xfrm>
          <a:prstGeom prst="homePlate">
            <a:avLst>
              <a:gd name="adj" fmla="val 334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dirty="0">
                <a:solidFill>
                  <a:schemeClr val="tx1"/>
                </a:solidFill>
                <a:latin typeface="Aptos" panose="020B0004020202020204" pitchFamily="34" charset="0"/>
              </a:rPr>
              <a:t>Il Codice 36 tutela </a:t>
            </a:r>
            <a:r>
              <a:rPr lang="it-IT" sz="1600" b="1" dirty="0">
                <a:solidFill>
                  <a:schemeClr val="tx1"/>
                </a:solidFill>
                <a:effectLst>
                  <a:outerShdw blurRad="38100" dist="38100" dir="2700000" algn="tl">
                    <a:srgbClr val="000000">
                      <a:alpha val="43137"/>
                    </a:srgbClr>
                  </a:outerShdw>
                </a:effectLst>
                <a:latin typeface="Aptos" panose="020B0004020202020204" pitchFamily="34" charset="0"/>
              </a:rPr>
              <a:t>la </a:t>
            </a: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sostenibilità economica del contratto</a:t>
            </a:r>
            <a:r>
              <a:rPr lang="it-IT" sz="1600" b="1" dirty="0">
                <a:solidFill>
                  <a:schemeClr val="tx1"/>
                </a:solidFill>
                <a:effectLst>
                  <a:outerShdw blurRad="38100" dist="38100" dir="2700000" algn="tl">
                    <a:srgbClr val="000000">
                      <a:alpha val="43137"/>
                    </a:srgbClr>
                  </a:outerShdw>
                </a:effectLst>
                <a:latin typeface="Aptos" panose="020B0004020202020204" pitchFamily="34" charset="0"/>
              </a:rPr>
              <a:t>, evitando che eventi imprevedibili e straordinari compromettano l'equilibrio </a:t>
            </a:r>
            <a:r>
              <a:rPr lang="it-IT" sz="1600" dirty="0">
                <a:solidFill>
                  <a:schemeClr val="tx1"/>
                </a:solidFill>
                <a:latin typeface="Aptos" panose="020B0004020202020204" pitchFamily="34" charset="0"/>
              </a:rPr>
              <a:t>tra le prestazioni delle parti.</a:t>
            </a:r>
          </a:p>
        </p:txBody>
      </p:sp>
      <p:sp>
        <p:nvSpPr>
          <p:cNvPr id="10" name="Trapezio 9">
            <a:extLst>
              <a:ext uri="{FF2B5EF4-FFF2-40B4-BE49-F238E27FC236}">
                <a16:creationId xmlns:a16="http://schemas.microsoft.com/office/drawing/2014/main" id="{26D13498-AC1D-3280-05DE-057E6DCACEA3}"/>
              </a:ext>
            </a:extLst>
          </p:cNvPr>
          <p:cNvSpPr/>
          <p:nvPr/>
        </p:nvSpPr>
        <p:spPr>
          <a:xfrm flipV="1">
            <a:off x="2850516" y="1203598"/>
            <a:ext cx="4680520" cy="1512168"/>
          </a:xfrm>
          <a:prstGeom prst="trapezoid">
            <a:avLst>
              <a:gd name="adj" fmla="val 6273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endParaRPr lang="it-IT" sz="1600" dirty="0">
              <a:solidFill>
                <a:schemeClr val="tx1"/>
              </a:solidFill>
              <a:latin typeface="Aptos" panose="020B0004020202020204" pitchFamily="34" charset="0"/>
            </a:endParaRPr>
          </a:p>
        </p:txBody>
      </p:sp>
      <p:sp>
        <p:nvSpPr>
          <p:cNvPr id="11" name="Trapezio 10">
            <a:extLst>
              <a:ext uri="{FF2B5EF4-FFF2-40B4-BE49-F238E27FC236}">
                <a16:creationId xmlns:a16="http://schemas.microsoft.com/office/drawing/2014/main" id="{BD7D6661-DE82-A54F-C3FB-7FE5292C7F48}"/>
              </a:ext>
            </a:extLst>
          </p:cNvPr>
          <p:cNvSpPr/>
          <p:nvPr/>
        </p:nvSpPr>
        <p:spPr>
          <a:xfrm>
            <a:off x="2915816" y="2910809"/>
            <a:ext cx="4615220" cy="1512167"/>
          </a:xfrm>
          <a:prstGeom prst="trapezoid">
            <a:avLst>
              <a:gd name="adj" fmla="val 58142"/>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sz="1600" dirty="0">
              <a:solidFill>
                <a:schemeClr val="tx1"/>
              </a:solidFill>
              <a:latin typeface="Aptos" panose="020B0004020202020204" pitchFamily="34" charset="0"/>
            </a:endParaRPr>
          </a:p>
        </p:txBody>
      </p:sp>
      <p:sp>
        <p:nvSpPr>
          <p:cNvPr id="14" name="CasellaDiTesto 13">
            <a:extLst>
              <a:ext uri="{FF2B5EF4-FFF2-40B4-BE49-F238E27FC236}">
                <a16:creationId xmlns:a16="http://schemas.microsoft.com/office/drawing/2014/main" id="{9181E258-2301-E4BD-9CB6-FC4C123A5D90}"/>
              </a:ext>
            </a:extLst>
          </p:cNvPr>
          <p:cNvSpPr txBox="1"/>
          <p:nvPr/>
        </p:nvSpPr>
        <p:spPr>
          <a:xfrm>
            <a:off x="3619721" y="2882062"/>
            <a:ext cx="3309946" cy="1569660"/>
          </a:xfrm>
          <a:prstGeom prst="rect">
            <a:avLst/>
          </a:prstGeom>
          <a:noFill/>
        </p:spPr>
        <p:txBody>
          <a:bodyPr wrap="square">
            <a:spAutoFit/>
          </a:bodyPr>
          <a:lstStyle/>
          <a:p>
            <a:pPr algn="ct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Equilibrio contrattuale</a:t>
            </a:r>
            <a:r>
              <a:rPr lang="it-IT" sz="1600" dirty="0">
                <a:solidFill>
                  <a:srgbClr val="FF0000"/>
                </a:solidFill>
                <a:effectLst>
                  <a:outerShdw blurRad="38100" dist="38100" dir="2700000" algn="tl">
                    <a:srgbClr val="000000">
                      <a:alpha val="43137"/>
                    </a:srgbClr>
                  </a:outerShdw>
                </a:effectLst>
                <a:latin typeface="Aptos" panose="020B0004020202020204" pitchFamily="34" charset="0"/>
              </a:rPr>
              <a:t> </a:t>
            </a:r>
            <a:r>
              <a:rPr lang="it-IT" sz="1600" dirty="0">
                <a:latin typeface="Aptos" panose="020B0004020202020204" pitchFamily="34" charset="0"/>
              </a:rPr>
              <a:t>(art. 9): riguarda </a:t>
            </a:r>
            <a:r>
              <a:rPr lang="it-IT" sz="1600" b="1" i="1" dirty="0">
                <a:effectLst>
                  <a:outerShdw blurRad="38100" dist="38100" dir="2700000" algn="tl">
                    <a:srgbClr val="000000">
                      <a:alpha val="43137"/>
                    </a:srgbClr>
                  </a:outerShdw>
                </a:effectLst>
                <a:latin typeface="Aptos" panose="020B0004020202020204" pitchFamily="34" charset="0"/>
              </a:rPr>
              <a:t>qualsiasi fattore straordinario</a:t>
            </a:r>
            <a:r>
              <a:rPr lang="it-IT" sz="1600" i="1" dirty="0">
                <a:effectLst>
                  <a:outerShdw blurRad="38100" dist="38100" dir="2700000" algn="tl">
                    <a:srgbClr val="000000">
                      <a:alpha val="43137"/>
                    </a:srgbClr>
                  </a:outerShdw>
                </a:effectLst>
                <a:latin typeface="Aptos" panose="020B0004020202020204" pitchFamily="34" charset="0"/>
              </a:rPr>
              <a:t> </a:t>
            </a:r>
            <a:r>
              <a:rPr lang="it-IT" sz="1600" dirty="0">
                <a:latin typeface="Aptos" panose="020B0004020202020204" pitchFamily="34" charset="0"/>
              </a:rPr>
              <a:t>che alteri il rapporto tra le prestazioni contrattuali, non solo economico-finanziario, consentendo una </a:t>
            </a:r>
            <a:r>
              <a:rPr lang="it-IT" sz="1600" b="1" i="1" dirty="0">
                <a:effectLst>
                  <a:outerShdw blurRad="38100" dist="38100" dir="2700000" algn="tl">
                    <a:srgbClr val="000000">
                      <a:alpha val="43137"/>
                    </a:srgbClr>
                  </a:outerShdw>
                </a:effectLst>
                <a:latin typeface="Aptos" panose="020B0004020202020204" pitchFamily="34" charset="0"/>
              </a:rPr>
              <a:t>rinegoziazione</a:t>
            </a:r>
          </a:p>
        </p:txBody>
      </p:sp>
      <p:sp>
        <p:nvSpPr>
          <p:cNvPr id="15" name="Rombo 14">
            <a:extLst>
              <a:ext uri="{FF2B5EF4-FFF2-40B4-BE49-F238E27FC236}">
                <a16:creationId xmlns:a16="http://schemas.microsoft.com/office/drawing/2014/main" id="{60625E55-765A-0E85-6E19-81AC7372EA52}"/>
              </a:ext>
            </a:extLst>
          </p:cNvPr>
          <p:cNvSpPr/>
          <p:nvPr/>
        </p:nvSpPr>
        <p:spPr>
          <a:xfrm>
            <a:off x="6738948" y="1227432"/>
            <a:ext cx="1944216" cy="3125014"/>
          </a:xfrm>
          <a:prstGeom prst="diamond">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tabLst>
                <a:tab pos="719138" algn="l"/>
              </a:tabLst>
            </a:pPr>
            <a:endParaRPr lang="it-IT" sz="2000" b="1" dirty="0">
              <a:solidFill>
                <a:srgbClr val="FF0000"/>
              </a:solidFill>
              <a:effectLst>
                <a:outerShdw blurRad="38100" dist="38100" dir="2700000" algn="tl">
                  <a:srgbClr val="000000">
                    <a:alpha val="43137"/>
                  </a:srgbClr>
                </a:outerShdw>
              </a:effectLst>
            </a:endParaRPr>
          </a:p>
        </p:txBody>
      </p:sp>
      <p:sp>
        <p:nvSpPr>
          <p:cNvPr id="17" name="CasellaDiTesto 16">
            <a:extLst>
              <a:ext uri="{FF2B5EF4-FFF2-40B4-BE49-F238E27FC236}">
                <a16:creationId xmlns:a16="http://schemas.microsoft.com/office/drawing/2014/main" id="{4757F89A-1922-73F7-D0C0-C6A09742BF1B}"/>
              </a:ext>
            </a:extLst>
          </p:cNvPr>
          <p:cNvSpPr txBox="1"/>
          <p:nvPr/>
        </p:nvSpPr>
        <p:spPr>
          <a:xfrm>
            <a:off x="7013542" y="2012374"/>
            <a:ext cx="1395028" cy="2031325"/>
          </a:xfrm>
          <a:prstGeom prst="rect">
            <a:avLst/>
          </a:prstGeom>
          <a:noFill/>
        </p:spPr>
        <p:txBody>
          <a:bodyPr wrap="square">
            <a:spAutoFit/>
          </a:bodyPr>
          <a:lstStyle/>
          <a:p>
            <a:pPr algn="ctr">
              <a:tabLst>
                <a:tab pos="719138" algn="l"/>
              </a:tabLst>
            </a:pPr>
            <a:r>
              <a:rPr lang="it-IT" sz="1800" b="1" dirty="0">
                <a:solidFill>
                  <a:srgbClr val="FF0000"/>
                </a:solidFill>
                <a:effectLst>
                  <a:outerShdw blurRad="38100" dist="38100" dir="2700000" algn="tl">
                    <a:srgbClr val="000000">
                      <a:alpha val="43137"/>
                    </a:srgbClr>
                  </a:outerShdw>
                </a:effectLst>
              </a:rPr>
              <a:t>Correttivo</a:t>
            </a:r>
          </a:p>
          <a:p>
            <a:pPr marL="285750" indent="-285750">
              <a:buFont typeface="Arial" panose="020B0604020202020204" pitchFamily="34" charset="0"/>
              <a:buChar char="•"/>
              <a:tabLst>
                <a:tab pos="719138" algn="l"/>
              </a:tabLst>
            </a:pPr>
            <a:r>
              <a:rPr lang="it-IT" b="1" dirty="0">
                <a:solidFill>
                  <a:srgbClr val="FF0000"/>
                </a:solidFill>
                <a:effectLst>
                  <a:outerShdw blurRad="38100" dist="38100" dir="2700000" algn="tl">
                    <a:srgbClr val="000000">
                      <a:alpha val="43137"/>
                    </a:srgbClr>
                  </a:outerShdw>
                </a:effectLst>
              </a:rPr>
              <a:t>Accordi quadro</a:t>
            </a:r>
          </a:p>
          <a:p>
            <a:pPr marL="285750" indent="-285750">
              <a:buFont typeface="Arial" panose="020B0604020202020204" pitchFamily="34" charset="0"/>
              <a:buChar char="•"/>
              <a:tabLst>
                <a:tab pos="719138" algn="l"/>
              </a:tabLst>
            </a:pPr>
            <a:r>
              <a:rPr lang="it-IT" sz="1800" b="1" dirty="0">
                <a:solidFill>
                  <a:srgbClr val="FF0000"/>
                </a:solidFill>
                <a:effectLst>
                  <a:outerShdw blurRad="38100" dist="38100" dir="2700000" algn="tl">
                    <a:srgbClr val="000000">
                      <a:alpha val="43137"/>
                    </a:srgbClr>
                  </a:outerShdw>
                </a:effectLst>
              </a:rPr>
              <a:t>Revisione prezzi</a:t>
            </a:r>
          </a:p>
          <a:p>
            <a:pPr algn="ctr">
              <a:tabLst>
                <a:tab pos="719138" algn="l"/>
              </a:tabLst>
            </a:pPr>
            <a:r>
              <a:rPr lang="it-IT" b="1" dirty="0">
                <a:solidFill>
                  <a:srgbClr val="FF0000"/>
                </a:solidFill>
                <a:effectLst>
                  <a:outerShdw blurRad="38100" dist="38100" dir="2700000" algn="tl">
                    <a:srgbClr val="000000">
                      <a:alpha val="43137"/>
                    </a:srgbClr>
                  </a:outerShdw>
                </a:effectLst>
              </a:rPr>
              <a:t> </a:t>
            </a:r>
          </a:p>
          <a:p>
            <a:pPr algn="ctr">
              <a:tabLst>
                <a:tab pos="719138" algn="l"/>
              </a:tabLst>
            </a:pPr>
            <a:endParaRPr lang="it-IT" sz="1800" b="1" dirty="0">
              <a:solidFill>
                <a:srgbClr val="FF0000"/>
              </a:solidFill>
              <a:effectLst>
                <a:outerShdw blurRad="38100" dist="38100" dir="2700000" algn="tl">
                  <a:srgbClr val="000000">
                    <a:alpha val="43137"/>
                  </a:srgbClr>
                </a:outerShdw>
              </a:effectLst>
            </a:endParaRPr>
          </a:p>
        </p:txBody>
      </p:sp>
      <p:sp>
        <p:nvSpPr>
          <p:cNvPr id="19" name="CasellaDiTesto 18">
            <a:extLst>
              <a:ext uri="{FF2B5EF4-FFF2-40B4-BE49-F238E27FC236}">
                <a16:creationId xmlns:a16="http://schemas.microsoft.com/office/drawing/2014/main" id="{99BC3168-5E10-6EFA-684F-A5118EB30F8B}"/>
              </a:ext>
            </a:extLst>
          </p:cNvPr>
          <p:cNvSpPr txBox="1"/>
          <p:nvPr/>
        </p:nvSpPr>
        <p:spPr>
          <a:xfrm>
            <a:off x="3665487" y="1180200"/>
            <a:ext cx="3202892" cy="1569660"/>
          </a:xfrm>
          <a:prstGeom prst="rect">
            <a:avLst/>
          </a:prstGeom>
          <a:noFill/>
        </p:spPr>
        <p:txBody>
          <a:bodyPr wrap="square">
            <a:spAutoFit/>
          </a:bodyPr>
          <a:lstStyle/>
          <a:p>
            <a:pPr algn="ct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Revisione prezzi</a:t>
            </a:r>
            <a:r>
              <a:rPr lang="it-IT" sz="1600" dirty="0">
                <a:solidFill>
                  <a:srgbClr val="FF0000"/>
                </a:solidFill>
                <a:effectLst>
                  <a:outerShdw blurRad="38100" dist="38100" dir="2700000" algn="tl">
                    <a:srgbClr val="000000">
                      <a:alpha val="43137"/>
                    </a:srgbClr>
                  </a:outerShdw>
                </a:effectLst>
                <a:latin typeface="Aptos" panose="020B0004020202020204" pitchFamily="34" charset="0"/>
              </a:rPr>
              <a:t> </a:t>
            </a:r>
            <a:r>
              <a:rPr lang="it-IT" sz="1600" dirty="0">
                <a:solidFill>
                  <a:schemeClr val="tx1"/>
                </a:solidFill>
                <a:latin typeface="Aptos" panose="020B0004020202020204" pitchFamily="34" charset="0"/>
              </a:rPr>
              <a:t>(art. 60): si applica in automatico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specificamente alle variazioni dei costi di mercato</a:t>
            </a:r>
            <a:r>
              <a:rPr lang="it-IT" sz="1600" dirty="0">
                <a:solidFill>
                  <a:schemeClr val="tx1"/>
                </a:solidFill>
                <a:latin typeface="Aptos" panose="020B0004020202020204" pitchFamily="34" charset="0"/>
              </a:rPr>
              <a:t>, come l’inflazione o l’aumento dei materiali.</a:t>
            </a:r>
          </a:p>
        </p:txBody>
      </p:sp>
    </p:spTree>
    <p:extLst>
      <p:ext uri="{BB962C8B-B14F-4D97-AF65-F5344CB8AC3E}">
        <p14:creationId xmlns:p14="http://schemas.microsoft.com/office/powerpoint/2010/main" val="40159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p:bldP spid="15" grpId="0" animBg="1"/>
      <p:bldP spid="17"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FC7CC-681E-2075-454B-29EE471C9CA1}"/>
              </a:ext>
            </a:extLst>
          </p:cNvPr>
          <p:cNvSpPr>
            <a:spLocks noGrp="1"/>
          </p:cNvSpPr>
          <p:nvPr>
            <p:ph type="title"/>
          </p:nvPr>
        </p:nvSpPr>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Scelta accordo quadro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(22.1ax59.1)</a:t>
            </a:r>
          </a:p>
        </p:txBody>
      </p:sp>
      <p:sp>
        <p:nvSpPr>
          <p:cNvPr id="3" name="Segnaposto contenuto 2">
            <a:extLst>
              <a:ext uri="{FF2B5EF4-FFF2-40B4-BE49-F238E27FC236}">
                <a16:creationId xmlns:a16="http://schemas.microsoft.com/office/drawing/2014/main" id="{EE8A7F62-2B71-70C6-FA8E-83AD405E7E8A}"/>
              </a:ext>
            </a:extLst>
          </p:cNvPr>
          <p:cNvSpPr>
            <a:spLocks noGrp="1"/>
          </p:cNvSpPr>
          <p:nvPr>
            <p:ph idx="1"/>
          </p:nvPr>
        </p:nvSpPr>
        <p:spPr>
          <a:xfrm>
            <a:off x="457200" y="1200151"/>
            <a:ext cx="5770984"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Nel caso di AQ (sempre con durata massima di quattro anni, salvo eccezioni motivate), 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a:t>
            </a:r>
            <a:r>
              <a:rPr lang="it-IT"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deve indicare nella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decisione a contrarre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(17):</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esigenze di programmazione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che ne motivino la scelta, basate su un’</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analisi dei fabbisogni di mercato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l’affidamento di lavori, servizi e forniture.</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percentuali di affidamento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ai diversi </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OE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se l’AQ coinvolge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più operatori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senza riapertura del confronto competitivo, per garantire 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remuneratività dei contratti attuativi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4" name="Segnaposto numero diapositiva 3">
            <a:extLst>
              <a:ext uri="{FF2B5EF4-FFF2-40B4-BE49-F238E27FC236}">
                <a16:creationId xmlns:a16="http://schemas.microsoft.com/office/drawing/2014/main" id="{7BFC0C4C-15D9-3B38-D2ED-223AD461F094}"/>
              </a:ext>
            </a:extLst>
          </p:cNvPr>
          <p:cNvSpPr>
            <a:spLocks noGrp="1"/>
          </p:cNvSpPr>
          <p:nvPr>
            <p:ph type="sldNum" sz="quarter" idx="12"/>
          </p:nvPr>
        </p:nvSpPr>
        <p:spPr/>
        <p:txBody>
          <a:bodyPr/>
          <a:lstStyle/>
          <a:p>
            <a:fld id="{A88A401D-FA7D-467D-AFBB-0B3BA40DF614}" type="slidenum">
              <a:rPr lang="it-IT" smtClean="0"/>
              <a:t>41</a:t>
            </a:fld>
            <a:endParaRPr lang="it-IT"/>
          </a:p>
        </p:txBody>
      </p:sp>
      <p:sp>
        <p:nvSpPr>
          <p:cNvPr id="5" name="Segnaposto piè di pagina 4">
            <a:extLst>
              <a:ext uri="{FF2B5EF4-FFF2-40B4-BE49-F238E27FC236}">
                <a16:creationId xmlns:a16="http://schemas.microsoft.com/office/drawing/2014/main" id="{F8E062B7-5E6C-90B6-22AF-103D392D05A3}"/>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7" name="CasellaDiTesto 6">
            <a:extLst>
              <a:ext uri="{FF2B5EF4-FFF2-40B4-BE49-F238E27FC236}">
                <a16:creationId xmlns:a16="http://schemas.microsoft.com/office/drawing/2014/main" id="{B7868FC6-B730-6971-0598-A7767413D486}"/>
              </a:ext>
            </a:extLst>
          </p:cNvPr>
          <p:cNvSpPr txBox="1"/>
          <p:nvPr/>
        </p:nvSpPr>
        <p:spPr>
          <a:xfrm>
            <a:off x="6372200" y="1923678"/>
            <a:ext cx="2133600" cy="2554545"/>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i="1" dirty="0"/>
              <a:t>La misura relativa alla fase di programmazione mira a prevenire abusi nell’uso degli accordi quadro, tutelando sia gli operatori economici che la correttezza contrattuale.</a:t>
            </a:r>
          </a:p>
        </p:txBody>
      </p:sp>
    </p:spTree>
    <p:extLst>
      <p:ext uri="{BB962C8B-B14F-4D97-AF65-F5344CB8AC3E}">
        <p14:creationId xmlns:p14="http://schemas.microsoft.com/office/powerpoint/2010/main" val="37547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31B3-0CB8-49B0-E26F-FC3F68AF4C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25A8105-DFA9-B9A3-A378-B21473E384FD}"/>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Alterazione equilibrio AQ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(22.1bx59.5-bis)</a:t>
            </a:r>
            <a:endParaRPr lang="it-IT" sz="2400"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BF09CACE-AB86-F2D4-BCDB-8E9D62B6E09C}"/>
              </a:ext>
            </a:extLst>
          </p:cNvPr>
          <p:cNvSpPr>
            <a:spLocks noGrp="1"/>
          </p:cNvSpPr>
          <p:nvPr>
            <p:ph idx="1"/>
          </p:nvPr>
        </p:nvSpPr>
        <p:spPr>
          <a:xfrm>
            <a:off x="457200" y="1200151"/>
            <a:ext cx="6275040"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contratti attuativi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 Accordi Quadro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(AQ), quando: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sia possibile preservare 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equilibrio contrattuale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risulti possibile ripristinarlo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mediante una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rinegoziazione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secondo oggettiva buona fede, </a:t>
            </a:r>
          </a:p>
          <a:p>
            <a:pPr marL="457200" lvl="1" indent="0" algn="just">
              <a:buNone/>
            </a:pPr>
            <a:r>
              <a:rPr lang="it-IT" dirty="0">
                <a:latin typeface="Segoe UI Semilight" panose="020B0402040204020203" pitchFamily="34" charset="0"/>
                <a:ea typeface="Yu Gothic UI" panose="020B0500000000000000" pitchFamily="34" charset="-128"/>
                <a:cs typeface="Segoe UI Semilight" panose="020B0402040204020203" pitchFamily="34" charset="0"/>
              </a:rPr>
              <a:t>il riformulato codice prevede che:</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sede di stipula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è sempre fatta salva la facoltà dell’OE della SA di non procedere alla stipula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(59-5 bis); </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fase di attuazione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è fatta salva la facoltà della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o dell’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appaltatore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invocarne 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risoluzione per eccessiva onerosità sopravvenuta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fermo restando il diritto al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pagamento dei lavori regolarmente eseguiti.</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8130753A-2077-FD60-60AB-DC8DAEA2FE99}"/>
              </a:ext>
            </a:extLst>
          </p:cNvPr>
          <p:cNvSpPr>
            <a:spLocks noGrp="1"/>
          </p:cNvSpPr>
          <p:nvPr>
            <p:ph type="sldNum" sz="quarter" idx="12"/>
          </p:nvPr>
        </p:nvSpPr>
        <p:spPr/>
        <p:txBody>
          <a:bodyPr/>
          <a:lstStyle/>
          <a:p>
            <a:fld id="{A88A401D-FA7D-467D-AFBB-0B3BA40DF614}" type="slidenum">
              <a:rPr lang="it-IT" smtClean="0"/>
              <a:t>42</a:t>
            </a:fld>
            <a:endParaRPr lang="it-IT"/>
          </a:p>
        </p:txBody>
      </p:sp>
      <p:sp>
        <p:nvSpPr>
          <p:cNvPr id="5" name="Segnaposto piè di pagina 4">
            <a:extLst>
              <a:ext uri="{FF2B5EF4-FFF2-40B4-BE49-F238E27FC236}">
                <a16:creationId xmlns:a16="http://schemas.microsoft.com/office/drawing/2014/main" id="{5D6785A2-0281-206E-8EB8-A9E11C749A17}"/>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7" name="CasellaDiTesto 6">
            <a:extLst>
              <a:ext uri="{FF2B5EF4-FFF2-40B4-BE49-F238E27FC236}">
                <a16:creationId xmlns:a16="http://schemas.microsoft.com/office/drawing/2014/main" id="{C05517E8-3E7F-55C7-23D7-3D52AF9C4A18}"/>
              </a:ext>
            </a:extLst>
          </p:cNvPr>
          <p:cNvSpPr txBox="1"/>
          <p:nvPr/>
        </p:nvSpPr>
        <p:spPr>
          <a:xfrm>
            <a:off x="6904856" y="1178708"/>
            <a:ext cx="1781944" cy="3293209"/>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i="1" dirty="0"/>
              <a:t>Trattasi di una </a:t>
            </a:r>
            <a:r>
              <a:rPr lang="it-IT" b="1" i="1" dirty="0" err="1">
                <a:effectLst>
                  <a:outerShdw blurRad="38100" dist="38100" dir="2700000" algn="tl">
                    <a:srgbClr val="000000">
                      <a:alpha val="43137"/>
                    </a:srgbClr>
                  </a:outerShdw>
                </a:effectLst>
              </a:rPr>
              <a:t>extrema</a:t>
            </a:r>
            <a:r>
              <a:rPr lang="it-IT" b="1" i="1" dirty="0">
                <a:effectLst>
                  <a:outerShdw blurRad="38100" dist="38100" dir="2700000" algn="tl">
                    <a:srgbClr val="000000">
                      <a:alpha val="43137"/>
                    </a:srgbClr>
                  </a:outerShdw>
                </a:effectLst>
              </a:rPr>
              <a:t> ratio</a:t>
            </a:r>
            <a:r>
              <a:rPr lang="it-IT" i="1" dirty="0"/>
              <a:t>, ossia possono essere invocate laddove non sia possibile</a:t>
            </a:r>
          </a:p>
          <a:p>
            <a:r>
              <a:rPr lang="it-IT" i="1" dirty="0"/>
              <a:t>conservare l’equilibrio originario degli accordi quadro, attraverso la revisione prezzi (v. II.2-bis, 6 e 2.2)</a:t>
            </a:r>
          </a:p>
        </p:txBody>
      </p:sp>
    </p:spTree>
    <p:extLst>
      <p:ext uri="{BB962C8B-B14F-4D97-AF65-F5344CB8AC3E}">
        <p14:creationId xmlns:p14="http://schemas.microsoft.com/office/powerpoint/2010/main" val="25373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7E5A3-7EB3-C13C-1072-AEE56265DC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5712CE8-8C35-F2A8-5F77-1B576E8203DA}"/>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Clausole di Revisione Prezzi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(23x60.1,2)</a:t>
            </a:r>
            <a:endParaRPr lang="it-IT"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A97799D6-273A-A0C4-0CCB-D7C6759729F0}"/>
              </a:ext>
            </a:extLst>
          </p:cNvPr>
          <p:cNvSpPr>
            <a:spLocks noGrp="1"/>
          </p:cNvSpPr>
          <p:nvPr>
            <p:ph type="sldNum" sz="quarter" idx="10"/>
          </p:nvPr>
        </p:nvSpPr>
        <p:spPr/>
        <p:txBody>
          <a:bodyPr/>
          <a:lstStyle/>
          <a:p>
            <a:fld id="{A88A401D-FA7D-467D-AFBB-0B3BA40DF614}" type="slidenum">
              <a:rPr lang="it-IT" smtClean="0"/>
              <a:pPr/>
              <a:t>43</a:t>
            </a:fld>
            <a:endParaRPr lang="it-IT" dirty="0"/>
          </a:p>
        </p:txBody>
      </p:sp>
      <p:sp>
        <p:nvSpPr>
          <p:cNvPr id="4" name="Segnaposto piè di pagina 3">
            <a:extLst>
              <a:ext uri="{FF2B5EF4-FFF2-40B4-BE49-F238E27FC236}">
                <a16:creationId xmlns:a16="http://schemas.microsoft.com/office/drawing/2014/main" id="{435AE5CC-68D5-1CDE-C1B4-861791CF74E5}"/>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77C81EC6-E130-8F19-E6EA-03DD0E49597A}"/>
              </a:ext>
            </a:extLst>
          </p:cNvPr>
          <p:cNvSpPr>
            <a:spLocks noGrp="1"/>
          </p:cNvSpPr>
          <p:nvPr>
            <p:ph idx="1"/>
          </p:nvPr>
        </p:nvSpPr>
        <p:spPr>
          <a:xfrm>
            <a:off x="457200" y="1200151"/>
            <a:ext cx="6851104" cy="3459831"/>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garantire 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riequilibrio economico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in caso di variazioni significative dei costi, 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documenti di gara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devono includere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obbligatoriamente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clausole di revisione prezzi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riferite alle prestazioni oggetto del contratto.</a:t>
            </a:r>
          </a:p>
          <a:p>
            <a:pPr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Le clausole</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si attivano automaticamente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 verificarsi di determinate variazioni dei costi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senza necessità di richiesta,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monitorando gli indici ISTAT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specifici:</a:t>
            </a:r>
          </a:p>
          <a:p>
            <a:pPr lvl="1" algn="just">
              <a:buFont typeface="Arial" panose="020B0604020202020204" pitchFamily="34" charset="0"/>
              <a:buChar char="•"/>
            </a:pP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per i contratti di lavori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se la variazione supera 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dell’importo complessivo, le clausole operano applicando 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90% del valore eccedente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tale soglia.</a:t>
            </a:r>
          </a:p>
          <a:p>
            <a:pPr lvl="1" algn="just">
              <a:buFont typeface="Arial" panose="020B0604020202020204" pitchFamily="34" charset="0"/>
              <a:buChar char="•"/>
            </a:pP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per i servizi e forniture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le percentuali sono del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5% e 80%</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7" name="CasellaDiTesto 6">
            <a:extLst>
              <a:ext uri="{FF2B5EF4-FFF2-40B4-BE49-F238E27FC236}">
                <a16:creationId xmlns:a16="http://schemas.microsoft.com/office/drawing/2014/main" id="{CE23F8E9-AF55-5DC5-AE25-9A42D7316A9E}"/>
              </a:ext>
            </a:extLst>
          </p:cNvPr>
          <p:cNvSpPr txBox="1"/>
          <p:nvPr/>
        </p:nvSpPr>
        <p:spPr>
          <a:xfrm>
            <a:off x="7380312" y="1214096"/>
            <a:ext cx="1380444" cy="2062103"/>
          </a:xfrm>
          <a:prstGeom prst="rect">
            <a:avLst/>
          </a:prstGeom>
          <a:solidFill>
            <a:schemeClr val="accent2">
              <a:lumMod val="40000"/>
              <a:lumOff val="60000"/>
            </a:schemeClr>
          </a:solidFill>
        </p:spPr>
        <p:txBody>
          <a:bodyPr wrap="square">
            <a:spAutoFit/>
          </a:bodyPr>
          <a:lstStyle/>
          <a:p>
            <a:r>
              <a:rPr lang="it-IT" sz="1600" i="1" dirty="0">
                <a:latin typeface="Aptos" panose="020B0004020202020204" pitchFamily="34" charset="0"/>
              </a:rPr>
              <a:t>Le clausole non devono alterare la natura generale del contratto o dell'accordo quadro</a:t>
            </a:r>
          </a:p>
        </p:txBody>
      </p:sp>
      <p:sp>
        <p:nvSpPr>
          <p:cNvPr id="6" name="CasellaDiTesto 5">
            <a:extLst>
              <a:ext uri="{FF2B5EF4-FFF2-40B4-BE49-F238E27FC236}">
                <a16:creationId xmlns:a16="http://schemas.microsoft.com/office/drawing/2014/main" id="{8043CADF-480F-155E-163F-EE1E54335814}"/>
              </a:ext>
            </a:extLst>
          </p:cNvPr>
          <p:cNvSpPr txBox="1"/>
          <p:nvPr/>
        </p:nvSpPr>
        <p:spPr>
          <a:xfrm>
            <a:off x="7380312" y="3427066"/>
            <a:ext cx="1380444" cy="1077218"/>
          </a:xfrm>
          <a:prstGeom prst="rect">
            <a:avLst/>
          </a:prstGeom>
          <a:solidFill>
            <a:schemeClr val="accent2">
              <a:lumMod val="40000"/>
              <a:lumOff val="60000"/>
            </a:schemeClr>
          </a:solidFill>
        </p:spPr>
        <p:txBody>
          <a:bodyPr wrap="square">
            <a:spAutoFit/>
          </a:bodyPr>
          <a:lstStyle/>
          <a:p>
            <a:r>
              <a:rPr lang="it-IT" sz="1600" i="1" dirty="0">
                <a:latin typeface="Aptos" panose="020B0004020202020204" pitchFamily="34" charset="0"/>
              </a:rPr>
              <a:t>Introdotto nuovo allegato II.2-bis</a:t>
            </a:r>
          </a:p>
        </p:txBody>
      </p:sp>
    </p:spTree>
    <p:extLst>
      <p:ext uri="{BB962C8B-B14F-4D97-AF65-F5344CB8AC3E}">
        <p14:creationId xmlns:p14="http://schemas.microsoft.com/office/powerpoint/2010/main" val="3002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4A43-CECD-FB41-349D-6AE9A30848A9}"/>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520D19BF-F95B-CD4C-CC58-1E0A04CA8BC6}"/>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Simulazione CRP</a:t>
            </a:r>
          </a:p>
        </p:txBody>
      </p:sp>
      <p:sp>
        <p:nvSpPr>
          <p:cNvPr id="3" name="Segnaposto numero diapositiva 2">
            <a:extLst>
              <a:ext uri="{FF2B5EF4-FFF2-40B4-BE49-F238E27FC236}">
                <a16:creationId xmlns:a16="http://schemas.microsoft.com/office/drawing/2014/main" id="{185FD523-783F-C79E-7647-6F868E009B08}"/>
              </a:ext>
            </a:extLst>
          </p:cNvPr>
          <p:cNvSpPr>
            <a:spLocks noGrp="1"/>
          </p:cNvSpPr>
          <p:nvPr>
            <p:ph type="sldNum" sz="quarter" idx="10"/>
          </p:nvPr>
        </p:nvSpPr>
        <p:spPr/>
        <p:txBody>
          <a:bodyPr/>
          <a:lstStyle/>
          <a:p>
            <a:fld id="{A88A401D-FA7D-467D-AFBB-0B3BA40DF614}" type="slidenum">
              <a:rPr lang="it-IT" smtClean="0"/>
              <a:pPr/>
              <a:t>44</a:t>
            </a:fld>
            <a:endParaRPr lang="it-IT" dirty="0"/>
          </a:p>
        </p:txBody>
      </p:sp>
      <p:sp>
        <p:nvSpPr>
          <p:cNvPr id="4" name="Segnaposto piè di pagina 3">
            <a:extLst>
              <a:ext uri="{FF2B5EF4-FFF2-40B4-BE49-F238E27FC236}">
                <a16:creationId xmlns:a16="http://schemas.microsoft.com/office/drawing/2014/main" id="{12348096-C821-EBF5-2BB6-7949DDE62D78}"/>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graphicFrame>
        <p:nvGraphicFramePr>
          <p:cNvPr id="22" name="Tabella 21">
            <a:extLst>
              <a:ext uri="{FF2B5EF4-FFF2-40B4-BE49-F238E27FC236}">
                <a16:creationId xmlns:a16="http://schemas.microsoft.com/office/drawing/2014/main" id="{18750CBC-62B1-8F02-C2BB-9002F62A5FBE}"/>
              </a:ext>
            </a:extLst>
          </p:cNvPr>
          <p:cNvGraphicFramePr>
            <a:graphicFrameLocks noGrp="1"/>
          </p:cNvGraphicFramePr>
          <p:nvPr/>
        </p:nvGraphicFramePr>
        <p:xfrm>
          <a:off x="359532" y="1104800"/>
          <a:ext cx="8424935" cy="3620891"/>
        </p:xfrm>
        <a:graphic>
          <a:graphicData uri="http://schemas.openxmlformats.org/drawingml/2006/table">
            <a:tbl>
              <a:tblPr/>
              <a:tblGrid>
                <a:gridCol w="1684987">
                  <a:extLst>
                    <a:ext uri="{9D8B030D-6E8A-4147-A177-3AD203B41FA5}">
                      <a16:colId xmlns:a16="http://schemas.microsoft.com/office/drawing/2014/main" val="4286794503"/>
                    </a:ext>
                  </a:extLst>
                </a:gridCol>
                <a:gridCol w="1684987">
                  <a:extLst>
                    <a:ext uri="{9D8B030D-6E8A-4147-A177-3AD203B41FA5}">
                      <a16:colId xmlns:a16="http://schemas.microsoft.com/office/drawing/2014/main" val="3245228744"/>
                    </a:ext>
                  </a:extLst>
                </a:gridCol>
                <a:gridCol w="1684987">
                  <a:extLst>
                    <a:ext uri="{9D8B030D-6E8A-4147-A177-3AD203B41FA5}">
                      <a16:colId xmlns:a16="http://schemas.microsoft.com/office/drawing/2014/main" val="695667792"/>
                    </a:ext>
                  </a:extLst>
                </a:gridCol>
                <a:gridCol w="1684987">
                  <a:extLst>
                    <a:ext uri="{9D8B030D-6E8A-4147-A177-3AD203B41FA5}">
                      <a16:colId xmlns:a16="http://schemas.microsoft.com/office/drawing/2014/main" val="1843370623"/>
                    </a:ext>
                  </a:extLst>
                </a:gridCol>
                <a:gridCol w="1684987">
                  <a:extLst>
                    <a:ext uri="{9D8B030D-6E8A-4147-A177-3AD203B41FA5}">
                      <a16:colId xmlns:a16="http://schemas.microsoft.com/office/drawing/2014/main" val="1212899309"/>
                    </a:ext>
                  </a:extLst>
                </a:gridCol>
              </a:tblGrid>
              <a:tr h="877778">
                <a:tc>
                  <a:txBody>
                    <a:bodyPr/>
                    <a:lstStyle/>
                    <a:p>
                      <a:pPr algn="ctr" rtl="0" fontAlgn="ctr"/>
                      <a:r>
                        <a:rPr lang="it-IT" sz="1800" b="1" i="0" u="none" strike="noStrike" dirty="0">
                          <a:solidFill>
                            <a:srgbClr val="000000"/>
                          </a:solidFill>
                          <a:effectLst>
                            <a:outerShdw blurRad="50800" dist="38100" algn="tr" rotWithShape="0">
                              <a:prstClr val="black">
                                <a:alpha val="40000"/>
                              </a:prstClr>
                            </a:outerShdw>
                          </a:effectLst>
                          <a:latin typeface="Aptos" panose="020B0004020202020204" pitchFamily="34" charset="0"/>
                        </a:rPr>
                        <a:t>Incremento (%)</a:t>
                      </a:r>
                    </a:p>
                  </a:txBody>
                  <a:tcPr marL="7315" marR="7315" marT="7315"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rtl="0" fontAlgn="ctr"/>
                      <a:r>
                        <a:rPr lang="it-IT" sz="1800" b="1" i="0" u="none" strike="noStrike" dirty="0">
                          <a:solidFill>
                            <a:srgbClr val="000000"/>
                          </a:solidFill>
                          <a:effectLst>
                            <a:outerShdw blurRad="50800" dist="38100" algn="tr" rotWithShape="0">
                              <a:prstClr val="black">
                                <a:alpha val="40000"/>
                              </a:prstClr>
                            </a:outerShdw>
                          </a:effectLst>
                          <a:latin typeface="Aptos" panose="020B0004020202020204" pitchFamily="34" charset="0"/>
                        </a:rPr>
                        <a:t>Eccedenza soglia Lavori (3%)</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rtl="0" fontAlgn="ctr"/>
                      <a:r>
                        <a:rPr lang="it-IT" sz="1800" b="1" i="0" u="none" strike="noStrike" dirty="0">
                          <a:solidFill>
                            <a:srgbClr val="000000"/>
                          </a:solidFill>
                          <a:effectLst>
                            <a:outerShdw blurRad="50800" dist="38100" algn="tr" rotWithShape="0">
                              <a:prstClr val="black">
                                <a:alpha val="40000"/>
                              </a:prstClr>
                            </a:outerShdw>
                          </a:effectLst>
                          <a:latin typeface="Aptos" panose="020B0004020202020204" pitchFamily="34" charset="0"/>
                        </a:rPr>
                        <a:t>Eccedenza soglia servizi e forniture (5%)</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rtl="0" fontAlgn="ctr"/>
                      <a:r>
                        <a:rPr lang="it-IT" sz="1800" b="1" i="0" u="none" strike="noStrike" dirty="0">
                          <a:solidFill>
                            <a:srgbClr val="000000"/>
                          </a:solidFill>
                          <a:effectLst>
                            <a:outerShdw blurRad="50800" dist="38100" algn="tr" rotWithShape="0">
                              <a:prstClr val="black">
                                <a:alpha val="40000"/>
                              </a:prstClr>
                            </a:outerShdw>
                          </a:effectLst>
                          <a:latin typeface="Aptos" panose="020B0004020202020204" pitchFamily="34" charset="0"/>
                        </a:rPr>
                        <a:t>Percentuale riconosciuta lavori (90%)</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rtl="0" fontAlgn="ctr"/>
                      <a:r>
                        <a:rPr lang="it-IT" sz="1800" b="1" i="0" u="none" strike="noStrike" dirty="0">
                          <a:solidFill>
                            <a:srgbClr val="000000"/>
                          </a:solidFill>
                          <a:effectLst>
                            <a:outerShdw blurRad="50800" dist="38100" algn="tr" rotWithShape="0">
                              <a:prstClr val="black">
                                <a:alpha val="40000"/>
                              </a:prstClr>
                            </a:outerShdw>
                          </a:effectLst>
                          <a:latin typeface="Aptos" panose="020B0004020202020204" pitchFamily="34" charset="0"/>
                        </a:rPr>
                        <a:t>Percentuale riconosciuta servizi e forniture (80%)</a:t>
                      </a:r>
                    </a:p>
                  </a:txBody>
                  <a:tcPr marL="7315" marR="7315" marT="7315"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756342660"/>
                  </a:ext>
                </a:extLst>
              </a:tr>
              <a:tr h="629074">
                <a:tc>
                  <a:txBody>
                    <a:bodyPr/>
                    <a:lstStyle/>
                    <a:p>
                      <a:pPr algn="ctr" rtl="0" fontAlgn="ctr"/>
                      <a:r>
                        <a:rPr lang="it-IT" sz="1800" b="1" i="0" u="none" strike="noStrike" dirty="0">
                          <a:solidFill>
                            <a:srgbClr val="000000"/>
                          </a:solidFill>
                          <a:effectLst>
                            <a:outerShdw blurRad="50800" dist="38100" algn="tr" rotWithShape="0">
                              <a:prstClr val="black">
                                <a:alpha val="40000"/>
                              </a:prstClr>
                            </a:outerShdw>
                          </a:effectLst>
                          <a:latin typeface="Aptos" panose="020B0004020202020204" pitchFamily="34" charset="0"/>
                        </a:rPr>
                        <a:t>2</a:t>
                      </a:r>
                    </a:p>
                  </a:txBody>
                  <a:tcPr marL="7315" marR="7315" marT="7315" marB="0" anchor="ctr">
                    <a:lnL>
                      <a:noFill/>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0</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0</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0</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 0</a:t>
                      </a:r>
                    </a:p>
                  </a:txBody>
                  <a:tcPr marL="7315" marR="7315" marT="7315" marB="0" anchor="ctr">
                    <a:lnL w="12700" cap="flat" cmpd="sng" algn="ctr">
                      <a:solidFill>
                        <a:schemeClr val="tx1"/>
                      </a:solidFill>
                      <a:prstDash val="solid"/>
                      <a:round/>
                      <a:headEnd type="none" w="med" len="med"/>
                      <a:tailEnd type="none" w="med" len="med"/>
                    </a:lnL>
                    <a:lnR>
                      <a:noFill/>
                    </a:lnR>
                    <a:lnT>
                      <a:noFill/>
                    </a:lnT>
                    <a:lnB>
                      <a:noFill/>
                    </a:lnB>
                    <a:solidFill>
                      <a:srgbClr val="E6B9B8"/>
                    </a:solidFill>
                  </a:tcPr>
                </a:tc>
                <a:extLst>
                  <a:ext uri="{0D108BD9-81ED-4DB2-BD59-A6C34878D82A}">
                    <a16:rowId xmlns:a16="http://schemas.microsoft.com/office/drawing/2014/main" val="2369044846"/>
                  </a:ext>
                </a:extLst>
              </a:tr>
              <a:tr h="629074">
                <a:tc>
                  <a:txBody>
                    <a:bodyPr/>
                    <a:lstStyle/>
                    <a:p>
                      <a:pPr algn="ctr" rtl="0" fontAlgn="ctr"/>
                      <a:r>
                        <a:rPr lang="it-IT" sz="1800" b="1" i="0" u="none" strike="noStrike">
                          <a:solidFill>
                            <a:srgbClr val="000000"/>
                          </a:solidFill>
                          <a:effectLst>
                            <a:outerShdw blurRad="50800" dist="38100" algn="tr" rotWithShape="0">
                              <a:prstClr val="black">
                                <a:alpha val="40000"/>
                              </a:prstClr>
                            </a:outerShdw>
                          </a:effectLst>
                          <a:latin typeface="Aptos" panose="020B0004020202020204" pitchFamily="34" charset="0"/>
                        </a:rPr>
                        <a:t>13</a:t>
                      </a:r>
                    </a:p>
                  </a:txBody>
                  <a:tcPr marL="7315" marR="7315" marT="7315" marB="0" anchor="ctr">
                    <a:lnL>
                      <a:noFill/>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10</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8</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9</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6,4</a:t>
                      </a:r>
                    </a:p>
                  </a:txBody>
                  <a:tcPr marL="7315" marR="7315" marT="7315" marB="0" anchor="ctr">
                    <a:lnL w="12700" cap="flat" cmpd="sng" algn="ctr">
                      <a:solidFill>
                        <a:schemeClr val="tx1"/>
                      </a:solidFill>
                      <a:prstDash val="solid"/>
                      <a:round/>
                      <a:headEnd type="none" w="med" len="med"/>
                      <a:tailEnd type="none" w="med" len="med"/>
                    </a:lnL>
                    <a:lnR>
                      <a:noFill/>
                    </a:lnR>
                    <a:lnT>
                      <a:noFill/>
                    </a:lnT>
                    <a:lnB>
                      <a:noFill/>
                    </a:lnB>
                    <a:solidFill>
                      <a:srgbClr val="E9F1F5"/>
                    </a:solidFill>
                  </a:tcPr>
                </a:tc>
                <a:extLst>
                  <a:ext uri="{0D108BD9-81ED-4DB2-BD59-A6C34878D82A}">
                    <a16:rowId xmlns:a16="http://schemas.microsoft.com/office/drawing/2014/main" val="3519184744"/>
                  </a:ext>
                </a:extLst>
              </a:tr>
              <a:tr h="629074">
                <a:tc>
                  <a:txBody>
                    <a:bodyPr/>
                    <a:lstStyle/>
                    <a:p>
                      <a:pPr algn="ctr" rtl="0" fontAlgn="ctr"/>
                      <a:r>
                        <a:rPr lang="it-IT" sz="1800" b="1" i="0" u="none" strike="noStrike">
                          <a:solidFill>
                            <a:srgbClr val="000000"/>
                          </a:solidFill>
                          <a:effectLst>
                            <a:outerShdw blurRad="50800" dist="38100" algn="tr" rotWithShape="0">
                              <a:prstClr val="black">
                                <a:alpha val="40000"/>
                              </a:prstClr>
                            </a:outerShdw>
                          </a:effectLst>
                          <a:latin typeface="Aptos" panose="020B0004020202020204" pitchFamily="34" charset="0"/>
                        </a:rPr>
                        <a:t>24</a:t>
                      </a:r>
                    </a:p>
                  </a:txBody>
                  <a:tcPr marL="7315" marR="7315" marT="7315" marB="0" anchor="ctr">
                    <a:lnL>
                      <a:noFill/>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21</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19</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18.9</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6B9B8"/>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15,2</a:t>
                      </a:r>
                    </a:p>
                  </a:txBody>
                  <a:tcPr marL="7315" marR="7315" marT="7315" marB="0" anchor="ctr">
                    <a:lnL w="12700" cap="flat" cmpd="sng" algn="ctr">
                      <a:solidFill>
                        <a:schemeClr val="tx1"/>
                      </a:solidFill>
                      <a:prstDash val="solid"/>
                      <a:round/>
                      <a:headEnd type="none" w="med" len="med"/>
                      <a:tailEnd type="none" w="med" len="med"/>
                    </a:lnL>
                    <a:lnR>
                      <a:noFill/>
                    </a:lnR>
                    <a:lnT>
                      <a:noFill/>
                    </a:lnT>
                    <a:lnB>
                      <a:noFill/>
                    </a:lnB>
                    <a:solidFill>
                      <a:srgbClr val="E6B9B8"/>
                    </a:solidFill>
                  </a:tcPr>
                </a:tc>
                <a:extLst>
                  <a:ext uri="{0D108BD9-81ED-4DB2-BD59-A6C34878D82A}">
                    <a16:rowId xmlns:a16="http://schemas.microsoft.com/office/drawing/2014/main" val="511693702"/>
                  </a:ext>
                </a:extLst>
              </a:tr>
              <a:tr h="629074">
                <a:tc>
                  <a:txBody>
                    <a:bodyPr/>
                    <a:lstStyle/>
                    <a:p>
                      <a:pPr algn="ctr" rtl="0" fontAlgn="ctr"/>
                      <a:r>
                        <a:rPr lang="it-IT" sz="1800" b="1" i="0" u="none" strike="noStrike">
                          <a:solidFill>
                            <a:srgbClr val="000000"/>
                          </a:solidFill>
                          <a:effectLst>
                            <a:outerShdw blurRad="50800" dist="38100" algn="tr" rotWithShape="0">
                              <a:prstClr val="black">
                                <a:alpha val="40000"/>
                              </a:prstClr>
                            </a:outerShdw>
                          </a:effectLst>
                          <a:latin typeface="Aptos" panose="020B0004020202020204" pitchFamily="34" charset="0"/>
                        </a:rPr>
                        <a:t>35</a:t>
                      </a:r>
                    </a:p>
                  </a:txBody>
                  <a:tcPr marL="7315" marR="7315" marT="7315" marB="0" anchor="ctr">
                    <a:lnL>
                      <a:noFill/>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32</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27</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28.8</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9F1F5"/>
                    </a:solidFill>
                  </a:tcPr>
                </a:tc>
                <a:tc>
                  <a:txBody>
                    <a:bodyPr/>
                    <a:lstStyle/>
                    <a:p>
                      <a:pPr algn="ctr" rtl="0" fontAlgn="ctr"/>
                      <a:r>
                        <a:rPr lang="it-IT" sz="1800" b="1" i="0" u="none" strike="noStrike" dirty="0">
                          <a:solidFill>
                            <a:schemeClr val="tx1"/>
                          </a:solidFill>
                          <a:effectLst>
                            <a:outerShdw blurRad="50800" dist="38100" algn="tr" rotWithShape="0">
                              <a:prstClr val="black">
                                <a:alpha val="40000"/>
                              </a:prstClr>
                            </a:outerShdw>
                          </a:effectLst>
                          <a:latin typeface="Aptos" panose="020B0004020202020204" pitchFamily="34" charset="0"/>
                        </a:rPr>
                        <a:t>21,6</a:t>
                      </a:r>
                    </a:p>
                  </a:txBody>
                  <a:tcPr marL="7315" marR="7315" marT="7315" marB="0" anchor="ctr">
                    <a:lnL w="12700" cap="flat" cmpd="sng" algn="ctr">
                      <a:solidFill>
                        <a:schemeClr val="tx1"/>
                      </a:solidFill>
                      <a:prstDash val="solid"/>
                      <a:round/>
                      <a:headEnd type="none" w="med" len="med"/>
                      <a:tailEnd type="none" w="med" len="med"/>
                    </a:lnL>
                    <a:lnR>
                      <a:noFill/>
                    </a:lnR>
                    <a:lnT>
                      <a:noFill/>
                    </a:lnT>
                    <a:lnB>
                      <a:noFill/>
                    </a:lnB>
                    <a:solidFill>
                      <a:srgbClr val="E9F1F5"/>
                    </a:solidFill>
                  </a:tcPr>
                </a:tc>
                <a:extLst>
                  <a:ext uri="{0D108BD9-81ED-4DB2-BD59-A6C34878D82A}">
                    <a16:rowId xmlns:a16="http://schemas.microsoft.com/office/drawing/2014/main" val="1289735367"/>
                  </a:ext>
                </a:extLst>
              </a:tr>
            </a:tbl>
          </a:graphicData>
        </a:graphic>
      </p:graphicFrame>
    </p:spTree>
    <p:extLst>
      <p:ext uri="{BB962C8B-B14F-4D97-AF65-F5344CB8AC3E}">
        <p14:creationId xmlns:p14="http://schemas.microsoft.com/office/powerpoint/2010/main" val="1446913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3FDFE-EE1A-32EB-F4C8-AE0D859053EB}"/>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43B23FF2-25CC-D0AD-987C-79BE0CE48261}"/>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Indici variazione prezzi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(23x60.2-bis-3)</a:t>
            </a:r>
            <a:endParaRPr lang="it-IT" sz="2700"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F614BC64-7E05-F3CB-D9C9-BD57EB400639}"/>
              </a:ext>
            </a:extLst>
          </p:cNvPr>
          <p:cNvSpPr>
            <a:spLocks noGrp="1"/>
          </p:cNvSpPr>
          <p:nvPr>
            <p:ph type="sldNum" sz="quarter" idx="10"/>
          </p:nvPr>
        </p:nvSpPr>
        <p:spPr/>
        <p:txBody>
          <a:bodyPr/>
          <a:lstStyle/>
          <a:p>
            <a:fld id="{A88A401D-FA7D-467D-AFBB-0B3BA40DF614}" type="slidenum">
              <a:rPr lang="it-IT" smtClean="0"/>
              <a:pPr/>
              <a:t>45</a:t>
            </a:fld>
            <a:endParaRPr lang="it-IT" dirty="0"/>
          </a:p>
        </p:txBody>
      </p:sp>
      <p:sp>
        <p:nvSpPr>
          <p:cNvPr id="4" name="Segnaposto piè di pagina 3">
            <a:extLst>
              <a:ext uri="{FF2B5EF4-FFF2-40B4-BE49-F238E27FC236}">
                <a16:creationId xmlns:a16="http://schemas.microsoft.com/office/drawing/2014/main" id="{B79DF13B-7C24-53C3-470A-B92997DAD57E}"/>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6" name="Segnaposto contenuto 5">
            <a:extLst>
              <a:ext uri="{FF2B5EF4-FFF2-40B4-BE49-F238E27FC236}">
                <a16:creationId xmlns:a16="http://schemas.microsoft.com/office/drawing/2014/main" id="{6A3FD815-A6A1-27A5-071C-DDF47C1B10A7}"/>
              </a:ext>
            </a:extLst>
          </p:cNvPr>
          <p:cNvSpPr>
            <a:spLocks noGrp="1"/>
          </p:cNvSpPr>
          <p:nvPr>
            <p:ph idx="1"/>
          </p:nvPr>
        </p:nvSpPr>
        <p:spPr>
          <a:xfrm>
            <a:off x="457200" y="1200151"/>
            <a:ext cx="5130360" cy="3567112"/>
          </a:xfrm>
        </p:spPr>
        <p:txBody>
          <a:bodyPr>
            <a:normAutofit/>
          </a:bodyPr>
          <a:lstStyle/>
          <a:p>
            <a:pPr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Negli appalti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venuti meno gli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indici sintetici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costo di costruzione elaborati dall’ISTAT, si utilizzano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quelli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basati sulle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tipologie omogenee di lavorazioni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TOL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(20 in totale) di cui all’</a:t>
            </a:r>
            <a:r>
              <a:rPr lang="it-IT" b="1" dirty="0" err="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II.2-bis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 alla relativa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Tab. 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(v. 60.4-quater).</a:t>
            </a:r>
          </a:p>
          <a:p>
            <a:pPr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Per 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servizi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forniture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indici dei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prezzi al consumo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prezzi alla produzione dell’industria e dei servizi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Indici delle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retribuzioni contrattuali orarie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8" name="CasellaDiTesto 7">
            <a:extLst>
              <a:ext uri="{FF2B5EF4-FFF2-40B4-BE49-F238E27FC236}">
                <a16:creationId xmlns:a16="http://schemas.microsoft.com/office/drawing/2014/main" id="{1AA90734-DD92-51C6-63AA-FF9F4649AABD}"/>
              </a:ext>
            </a:extLst>
          </p:cNvPr>
          <p:cNvSpPr txBox="1"/>
          <p:nvPr/>
        </p:nvSpPr>
        <p:spPr>
          <a:xfrm>
            <a:off x="5868144" y="1196566"/>
            <a:ext cx="2746648" cy="3539430"/>
          </a:xfrm>
          <a:prstGeom prst="rect">
            <a:avLst/>
          </a:prstGeom>
          <a:solidFill>
            <a:schemeClr val="accent2">
              <a:lumMod val="20000"/>
              <a:lumOff val="80000"/>
            </a:schemeClr>
          </a:solidFill>
        </p:spPr>
        <p:txBody>
          <a:bodyPr wrap="square">
            <a:spAutoFit/>
          </a:bodyPr>
          <a:lstStyle>
            <a:defPPr>
              <a:defRPr lang="it-IT"/>
            </a:defPPr>
            <a:lvl1pPr>
              <a:defRPr>
                <a:latin typeface="Aptos" panose="020B0004020202020204" pitchFamily="34" charset="0"/>
              </a:defRPr>
            </a:lvl1pPr>
          </a:lstStyle>
          <a:p>
            <a:pPr algn="just"/>
            <a:r>
              <a:rPr lang="it-IT" sz="1600" i="1" dirty="0"/>
              <a:t>1) È possibile aggiungere </a:t>
            </a:r>
            <a:r>
              <a:rPr lang="it-IT" sz="1600" b="1" i="1" dirty="0">
                <a:effectLst>
                  <a:outerShdw blurRad="38100" dist="38100" dir="2700000" algn="tl">
                    <a:srgbClr val="000000">
                      <a:alpha val="43137"/>
                    </a:srgbClr>
                  </a:outerShdw>
                </a:effectLst>
              </a:rPr>
              <a:t>meccanismi ordinari di adeguamento del prezzo </a:t>
            </a:r>
            <a:r>
              <a:rPr lang="it-IT" sz="1600" i="1" dirty="0"/>
              <a:t>basati su un </a:t>
            </a:r>
            <a:r>
              <a:rPr lang="it-IT" sz="1600" b="1" i="1" dirty="0">
                <a:effectLst>
                  <a:outerShdw blurRad="38100" dist="38100" dir="2700000" algn="tl">
                    <a:srgbClr val="000000">
                      <a:alpha val="43137"/>
                    </a:srgbClr>
                  </a:outerShdw>
                </a:effectLst>
              </a:rPr>
              <a:t>indice inflattivo </a:t>
            </a:r>
            <a:r>
              <a:rPr lang="it-IT" sz="1600" i="1" dirty="0"/>
              <a:t>convenzionale, che </a:t>
            </a:r>
            <a:r>
              <a:rPr lang="it-IT" sz="1600" b="1" i="1" dirty="0">
                <a:effectLst>
                  <a:outerShdw blurRad="38100" dist="38100" dir="2700000" algn="tl">
                    <a:srgbClr val="000000">
                      <a:alpha val="43137"/>
                    </a:srgbClr>
                  </a:outerShdw>
                </a:effectLst>
              </a:rPr>
              <a:t>non sono inclusi nel calcolo per l'attivazione delle CRV.</a:t>
            </a:r>
          </a:p>
          <a:p>
            <a:pPr algn="just"/>
            <a:r>
              <a:rPr lang="it-IT" sz="1600" i="1" dirty="0"/>
              <a:t>2) Le CRV non si  applicano se il prezzo è determinato sulla base di una indicizzazione.</a:t>
            </a:r>
          </a:p>
          <a:p>
            <a:pPr algn="just"/>
            <a:r>
              <a:rPr lang="it-IT" sz="1600" i="1" dirty="0"/>
              <a:t>3) Possono essere utilizzati in alternativa gli specifici indici  di settore.</a:t>
            </a:r>
          </a:p>
        </p:txBody>
      </p:sp>
      <p:sp>
        <p:nvSpPr>
          <p:cNvPr id="9" name="Freccia a destra 8">
            <a:extLst>
              <a:ext uri="{FF2B5EF4-FFF2-40B4-BE49-F238E27FC236}">
                <a16:creationId xmlns:a16="http://schemas.microsoft.com/office/drawing/2014/main" id="{D71A8298-9ADC-C0A3-D563-AE9F2285A0D2}"/>
              </a:ext>
            </a:extLst>
          </p:cNvPr>
          <p:cNvSpPr/>
          <p:nvPr/>
        </p:nvSpPr>
        <p:spPr>
          <a:xfrm>
            <a:off x="5625018" y="3397485"/>
            <a:ext cx="288032" cy="1338511"/>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500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DA6A-670E-86B0-67FA-FDAE67615CB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850538F-A719-3DA1-6BD2-E24E92220D3C}"/>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Allegato II.2-bis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(23x60.4 e 4-quater)</a:t>
            </a:r>
          </a:p>
        </p:txBody>
      </p:sp>
      <p:sp>
        <p:nvSpPr>
          <p:cNvPr id="3" name="Segnaposto numero diapositiva 2">
            <a:extLst>
              <a:ext uri="{FF2B5EF4-FFF2-40B4-BE49-F238E27FC236}">
                <a16:creationId xmlns:a16="http://schemas.microsoft.com/office/drawing/2014/main" id="{F0932E2E-37FC-2316-4E80-B86879AEA644}"/>
              </a:ext>
            </a:extLst>
          </p:cNvPr>
          <p:cNvSpPr>
            <a:spLocks noGrp="1"/>
          </p:cNvSpPr>
          <p:nvPr>
            <p:ph type="sldNum" sz="quarter" idx="10"/>
          </p:nvPr>
        </p:nvSpPr>
        <p:spPr/>
        <p:txBody>
          <a:bodyPr/>
          <a:lstStyle/>
          <a:p>
            <a:fld id="{A88A401D-FA7D-467D-AFBB-0B3BA40DF614}" type="slidenum">
              <a:rPr lang="it-IT" smtClean="0"/>
              <a:pPr/>
              <a:t>46</a:t>
            </a:fld>
            <a:endParaRPr lang="it-IT" dirty="0"/>
          </a:p>
        </p:txBody>
      </p:sp>
      <p:sp>
        <p:nvSpPr>
          <p:cNvPr id="4" name="Segnaposto piè di pagina 3">
            <a:extLst>
              <a:ext uri="{FF2B5EF4-FFF2-40B4-BE49-F238E27FC236}">
                <a16:creationId xmlns:a16="http://schemas.microsoft.com/office/drawing/2014/main" id="{FA8C62CC-8017-F313-C8E7-D528C447518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E64F67E2-CEE1-D0AD-C193-BAAB5E8E9268}"/>
              </a:ext>
            </a:extLst>
          </p:cNvPr>
          <p:cNvSpPr>
            <a:spLocks noGrp="1"/>
          </p:cNvSpPr>
          <p:nvPr>
            <p:ph idx="1"/>
          </p:nvPr>
        </p:nvSpPr>
        <p:spPr>
          <a:xfrm>
            <a:off x="457200" y="1200150"/>
            <a:ext cx="5770984" cy="3675855"/>
          </a:xfrm>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 singoli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indici di costo delle lavorazioni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necessari per la determinazione degli indici sintetici sono:</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adottati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dal MIT, sentita l’ISTAT</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usando le TOL, e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pubblicati sul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portale ISTAT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con la metodologia di calcolo.</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Allegato II.2-bis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regola 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modalità di applicazione delle clausole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tenendo conto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della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natura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del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settore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dell’appalto,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degli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disponibili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del ricorso al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subappalto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marL="457200" lvl="1" indent="0" algn="just">
              <a:buNone/>
            </a:pP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e si applica ai lavori di nuova costruzione, di manutenzione straordinaria e ordinaria.</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lvl="2"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B5321B5C-90FF-8385-1AE0-F52B0B973A93}"/>
              </a:ext>
            </a:extLst>
          </p:cNvPr>
          <p:cNvSpPr txBox="1"/>
          <p:nvPr/>
        </p:nvSpPr>
        <p:spPr>
          <a:xfrm>
            <a:off x="6450360" y="1200150"/>
            <a:ext cx="2339280" cy="3539430"/>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i="1" dirty="0"/>
              <a:t>La </a:t>
            </a:r>
            <a:r>
              <a:rPr lang="it-IT" b="1" i="1" dirty="0">
                <a:effectLst>
                  <a:outerShdw blurRad="38100" dist="38100" dir="2700000" algn="tl">
                    <a:srgbClr val="000000">
                      <a:alpha val="43137"/>
                    </a:srgbClr>
                  </a:outerShdw>
                </a:effectLst>
              </a:rPr>
              <a:t>misura revisionale </a:t>
            </a:r>
            <a:r>
              <a:rPr lang="it-IT" i="1" dirty="0"/>
              <a:t>trova applicazione anche nel caso in cui si riscontrino </a:t>
            </a:r>
            <a:r>
              <a:rPr lang="it-IT" b="1" i="1" dirty="0">
                <a:effectLst>
                  <a:outerShdw blurRad="38100" dist="38100" dir="2700000" algn="tl">
                    <a:srgbClr val="000000">
                      <a:alpha val="43137"/>
                    </a:srgbClr>
                  </a:outerShdw>
                </a:effectLst>
              </a:rPr>
              <a:t>prezzi inferiori a quelli contrattuali</a:t>
            </a:r>
            <a:r>
              <a:rPr lang="it-IT" i="1" dirty="0"/>
              <a:t> e da tale aggiornamento derivi eventualmente, all’esito delle operazioni di verifica della contabilità finale dell’appalto, la necessità di adeguare l’importo dell’appalto. (ANAC par.  4/25)</a:t>
            </a:r>
          </a:p>
        </p:txBody>
      </p:sp>
    </p:spTree>
    <p:extLst>
      <p:ext uri="{BB962C8B-B14F-4D97-AF65-F5344CB8AC3E}">
        <p14:creationId xmlns:p14="http://schemas.microsoft.com/office/powerpoint/2010/main" val="28935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CDCB24-AEF4-F73E-911A-B2E223E0369E}"/>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Indice sintetico x progettista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(86xII.2-bis, 3)</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D9A4909B-039C-58A2-B970-25953FF4F8A4}"/>
              </a:ext>
            </a:extLst>
          </p:cNvPr>
          <p:cNvSpPr>
            <a:spLocks noGrp="1"/>
          </p:cNvSpPr>
          <p:nvPr>
            <p:ph type="sldNum" sz="quarter" idx="10"/>
          </p:nvPr>
        </p:nvSpPr>
        <p:spPr/>
        <p:txBody>
          <a:bodyPr/>
          <a:lstStyle/>
          <a:p>
            <a:fld id="{A88A401D-FA7D-467D-AFBB-0B3BA40DF614}" type="slidenum">
              <a:rPr lang="it-IT" smtClean="0"/>
              <a:pPr/>
              <a:t>47</a:t>
            </a:fld>
            <a:endParaRPr lang="it-IT" dirty="0"/>
          </a:p>
        </p:txBody>
      </p:sp>
      <p:sp>
        <p:nvSpPr>
          <p:cNvPr id="4" name="Segnaposto piè di pagina 3">
            <a:extLst>
              <a:ext uri="{FF2B5EF4-FFF2-40B4-BE49-F238E27FC236}">
                <a16:creationId xmlns:a16="http://schemas.microsoft.com/office/drawing/2014/main" id="{6ED0C4B2-346B-906E-B0AF-6CAF0005E57F}"/>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340D814A-16A0-6E13-D881-8F9120BEF108}"/>
              </a:ext>
            </a:extLst>
          </p:cNvPr>
          <p:cNvSpPr>
            <a:spLocks noGrp="1"/>
          </p:cNvSpPr>
          <p:nvPr>
            <p:ph idx="1"/>
          </p:nvPr>
        </p:nvSpPr>
        <p:spPr>
          <a:xfrm>
            <a:off x="457199" y="1200151"/>
            <a:ext cx="6096001" cy="3459831"/>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progettista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indica già in fase di elaborazione del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 base di gara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l’indice</a:t>
            </a:r>
            <a:r>
              <a:rPr lang="it-IT"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sintetico</a:t>
            </a:r>
            <a:r>
              <a:rPr lang="it-IT"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da utilizzare per 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revisione</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prezzi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dello specifico appalto, seguendo:</a:t>
            </a:r>
            <a:endPar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endParaRPr>
          </a:p>
          <a:p>
            <a:pPr lvl="1" algn="just">
              <a:buFont typeface="+mj-lt"/>
              <a:buAutoNum type="arabicPeriod"/>
            </a:pP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Scomponendo l’importo complessivo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TOL (Tab. A.1 e A.2).</a:t>
            </a:r>
          </a:p>
          <a:p>
            <a:pPr lvl="1" algn="just">
              <a:buFont typeface="+mj-lt"/>
              <a:buAutoNum type="arabicPeriod"/>
            </a:pP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Attribuendo pesi percentuali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 ciascuna TOL in base alla loro incidenza economica.</a:t>
            </a:r>
          </a:p>
          <a:p>
            <a:pPr lvl="1" algn="just">
              <a:buFont typeface="+mj-lt"/>
              <a:buAutoNum type="arabicPeriod"/>
            </a:pP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Applicando della formula per il calcolo dell’indice sintetico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considerando il peso delle singole TOL.</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L’indice è una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media ponderata di più indici selezionati tra quelli definiti dal MIT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(Tab. A).</a:t>
            </a:r>
          </a:p>
        </p:txBody>
      </p:sp>
      <p:sp>
        <p:nvSpPr>
          <p:cNvPr id="7" name="CasellaDiTesto 6">
            <a:extLst>
              <a:ext uri="{FF2B5EF4-FFF2-40B4-BE49-F238E27FC236}">
                <a16:creationId xmlns:a16="http://schemas.microsoft.com/office/drawing/2014/main" id="{B34497C8-D426-078C-B225-4B2BCF7D6D1E}"/>
              </a:ext>
            </a:extLst>
          </p:cNvPr>
          <p:cNvSpPr txBox="1"/>
          <p:nvPr/>
        </p:nvSpPr>
        <p:spPr>
          <a:xfrm>
            <a:off x="6660232" y="1251137"/>
            <a:ext cx="2019672" cy="2062103"/>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 costo dei rifiuti è incluso in tutte le TOL, tranne per le TOL 4, 9, 10, 18 e 19, in cui il costo deve essere considerato separatamente nella TOL 20.</a:t>
            </a:r>
          </a:p>
        </p:txBody>
      </p:sp>
      <p:pic>
        <p:nvPicPr>
          <p:cNvPr id="6" name="Immagine 5">
            <a:extLst>
              <a:ext uri="{FF2B5EF4-FFF2-40B4-BE49-F238E27FC236}">
                <a16:creationId xmlns:a16="http://schemas.microsoft.com/office/drawing/2014/main" id="{8ECF5E85-7222-34BF-9CE8-A172E1F508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738" y="3501148"/>
            <a:ext cx="2071872" cy="798794"/>
          </a:xfrm>
          <a:prstGeom prst="rect">
            <a:avLst/>
          </a:prstGeom>
        </p:spPr>
      </p:pic>
    </p:spTree>
    <p:extLst>
      <p:ext uri="{BB962C8B-B14F-4D97-AF65-F5344CB8AC3E}">
        <p14:creationId xmlns:p14="http://schemas.microsoft.com/office/powerpoint/2010/main" val="10556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2C260A-6AF7-4697-C4CF-C5722EF87E48}"/>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Esempio TOL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(Tabella A.2 - Declaratorie)</a:t>
            </a:r>
          </a:p>
        </p:txBody>
      </p:sp>
      <p:sp>
        <p:nvSpPr>
          <p:cNvPr id="3" name="Segnaposto numero diapositiva 2">
            <a:extLst>
              <a:ext uri="{FF2B5EF4-FFF2-40B4-BE49-F238E27FC236}">
                <a16:creationId xmlns:a16="http://schemas.microsoft.com/office/drawing/2014/main" id="{40E2773E-FBCA-D5D9-8A02-CEBC6CC70DAA}"/>
              </a:ext>
            </a:extLst>
          </p:cNvPr>
          <p:cNvSpPr>
            <a:spLocks noGrp="1"/>
          </p:cNvSpPr>
          <p:nvPr>
            <p:ph type="sldNum" sz="quarter" idx="10"/>
          </p:nvPr>
        </p:nvSpPr>
        <p:spPr/>
        <p:txBody>
          <a:bodyPr/>
          <a:lstStyle/>
          <a:p>
            <a:fld id="{A88A401D-FA7D-467D-AFBB-0B3BA40DF614}" type="slidenum">
              <a:rPr lang="it-IT" smtClean="0"/>
              <a:pPr/>
              <a:t>48</a:t>
            </a:fld>
            <a:endParaRPr lang="it-IT" dirty="0"/>
          </a:p>
        </p:txBody>
      </p:sp>
      <p:sp>
        <p:nvSpPr>
          <p:cNvPr id="4" name="Segnaposto piè di pagina 3">
            <a:extLst>
              <a:ext uri="{FF2B5EF4-FFF2-40B4-BE49-F238E27FC236}">
                <a16:creationId xmlns:a16="http://schemas.microsoft.com/office/drawing/2014/main" id="{8E1F2555-A15B-2937-6FC4-044A6C114E8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6" name="Rettangolo 5">
            <a:extLst>
              <a:ext uri="{FF2B5EF4-FFF2-40B4-BE49-F238E27FC236}">
                <a16:creationId xmlns:a16="http://schemas.microsoft.com/office/drawing/2014/main" id="{2D6B809E-4D55-E3F5-44F6-CEDD5D18EAC8}"/>
              </a:ext>
            </a:extLst>
          </p:cNvPr>
          <p:cNvSpPr/>
          <p:nvPr/>
        </p:nvSpPr>
        <p:spPr>
          <a:xfrm>
            <a:off x="416833" y="1158012"/>
            <a:ext cx="842799" cy="333540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600" b="1" dirty="0">
                <a:solidFill>
                  <a:srgbClr val="474747"/>
                </a:solidFill>
                <a:effectLst>
                  <a:outerShdw blurRad="38100" dist="38100" dir="2700000" algn="tl">
                    <a:srgbClr val="000000">
                      <a:alpha val="43137"/>
                    </a:srgbClr>
                  </a:outerShdw>
                </a:effectLst>
                <a:latin typeface="Aptos" panose="020B0004020202020204" pitchFamily="34" charset="0"/>
              </a:rPr>
              <a:t>T.O.L.5</a:t>
            </a:r>
            <a:endParaRPr lang="it-IT" sz="1600" b="1" dirty="0">
              <a:effectLst>
                <a:outerShdw blurRad="38100" dist="38100" dir="2700000" algn="tl">
                  <a:srgbClr val="000000">
                    <a:alpha val="43137"/>
                  </a:srgbClr>
                </a:outerShdw>
              </a:effectLst>
              <a:latin typeface="Aptos" panose="020B0004020202020204" pitchFamily="34" charset="0"/>
            </a:endParaRPr>
          </a:p>
        </p:txBody>
      </p:sp>
      <p:sp>
        <p:nvSpPr>
          <p:cNvPr id="7" name="Rettangolo 6">
            <a:extLst>
              <a:ext uri="{FF2B5EF4-FFF2-40B4-BE49-F238E27FC236}">
                <a16:creationId xmlns:a16="http://schemas.microsoft.com/office/drawing/2014/main" id="{8B710AA7-BD8B-88AC-1026-B902D48D9C71}"/>
              </a:ext>
            </a:extLst>
          </p:cNvPr>
          <p:cNvSpPr/>
          <p:nvPr/>
        </p:nvSpPr>
        <p:spPr>
          <a:xfrm>
            <a:off x="1331640" y="1145198"/>
            <a:ext cx="1844235" cy="3335408"/>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Pavimentazioni in conglomerato bituminoso</a:t>
            </a:r>
          </a:p>
        </p:txBody>
      </p:sp>
      <p:sp>
        <p:nvSpPr>
          <p:cNvPr id="8" name="Rettangolo 7">
            <a:extLst>
              <a:ext uri="{FF2B5EF4-FFF2-40B4-BE49-F238E27FC236}">
                <a16:creationId xmlns:a16="http://schemas.microsoft.com/office/drawing/2014/main" id="{87FD080E-090F-A9EA-B51A-E5150ABE71CB}"/>
              </a:ext>
            </a:extLst>
          </p:cNvPr>
          <p:cNvSpPr/>
          <p:nvPr/>
        </p:nvSpPr>
        <p:spPr>
          <a:xfrm>
            <a:off x="3256458" y="1145198"/>
            <a:ext cx="5423338" cy="85725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0" i="1" dirty="0">
                <a:solidFill>
                  <a:srgbClr val="474747"/>
                </a:solidFill>
                <a:effectLst/>
                <a:latin typeface="Aptos" panose="020B0004020202020204" pitchFamily="34" charset="0"/>
              </a:rPr>
              <a:t>Riguarda la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nuova costruzione</a:t>
            </a:r>
            <a:r>
              <a:rPr lang="it-IT" sz="1600" b="0" i="1" dirty="0">
                <a:solidFill>
                  <a:srgbClr val="474747"/>
                </a:solidFill>
                <a:effectLst/>
                <a:latin typeface="Aptos" panose="020B0004020202020204" pitchFamily="34" charset="0"/>
              </a:rPr>
              <a:t>, la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manutenzione</a:t>
            </a:r>
            <a:r>
              <a:rPr lang="it-IT" sz="1600" b="0" i="1" dirty="0">
                <a:solidFill>
                  <a:srgbClr val="474747"/>
                </a:solidFill>
                <a:effectLst/>
                <a:latin typeface="Aptos" panose="020B0004020202020204" pitchFamily="34" charset="0"/>
              </a:rPr>
              <a:t> o la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ristrutturazione</a:t>
            </a:r>
            <a:r>
              <a:rPr lang="it-IT" sz="1600" b="0" i="1" dirty="0">
                <a:solidFill>
                  <a:srgbClr val="474747"/>
                </a:solidFill>
                <a:effectLst/>
                <a:latin typeface="Aptos" panose="020B0004020202020204" pitchFamily="34" charset="0"/>
              </a:rPr>
              <a:t> di pavimentazioni in conglomerato bituminoso. Include, in via esemplificativa e non esaustiva:</a:t>
            </a:r>
            <a:endParaRPr lang="it-IT" sz="1600" i="1" dirty="0">
              <a:latin typeface="Aptos" panose="020B0004020202020204" pitchFamily="34" charset="0"/>
            </a:endParaRPr>
          </a:p>
        </p:txBody>
      </p:sp>
      <p:sp>
        <p:nvSpPr>
          <p:cNvPr id="10" name="CasellaDiTesto 9">
            <a:extLst>
              <a:ext uri="{FF2B5EF4-FFF2-40B4-BE49-F238E27FC236}">
                <a16:creationId xmlns:a16="http://schemas.microsoft.com/office/drawing/2014/main" id="{AF52ABA7-ABD4-8930-3096-7AF6FFD7F081}"/>
              </a:ext>
            </a:extLst>
          </p:cNvPr>
          <p:cNvSpPr txBox="1"/>
          <p:nvPr/>
        </p:nvSpPr>
        <p:spPr>
          <a:xfrm>
            <a:off x="3247883" y="2058526"/>
            <a:ext cx="5438917" cy="830997"/>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it-IT" sz="1600" i="1" dirty="0">
                <a:solidFill>
                  <a:srgbClr val="474747"/>
                </a:solidFill>
                <a:latin typeface="Aptos" panose="020B0004020202020204" pitchFamily="34" charset="0"/>
              </a:rPr>
              <a:t>le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pavimentazioni stradali</a:t>
            </a:r>
            <a:r>
              <a:rPr lang="it-IT" sz="1600" i="1" dirty="0">
                <a:solidFill>
                  <a:srgbClr val="474747"/>
                </a:solidFill>
                <a:latin typeface="Aptos" panose="020B0004020202020204" pitchFamily="34" charset="0"/>
              </a:rPr>
              <a:t>, di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piazzali</a:t>
            </a:r>
            <a:r>
              <a:rPr lang="it-IT" sz="1600" i="1" dirty="0">
                <a:solidFill>
                  <a:srgbClr val="474747"/>
                </a:solidFill>
                <a:latin typeface="Aptos" panose="020B0004020202020204" pitchFamily="34" charset="0"/>
              </a:rPr>
              <a:t> e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marciapiedi</a:t>
            </a:r>
            <a:r>
              <a:rPr lang="it-IT" sz="1600" i="1" dirty="0">
                <a:solidFill>
                  <a:srgbClr val="474747"/>
                </a:solidFill>
                <a:latin typeface="Aptos" panose="020B0004020202020204" pitchFamily="34" charset="0"/>
              </a:rPr>
              <a:t>, le </a:t>
            </a:r>
            <a:r>
              <a:rPr lang="it-IT" sz="1600" b="1" i="1" dirty="0">
                <a:solidFill>
                  <a:srgbClr val="474747"/>
                </a:solidFill>
                <a:effectLst>
                  <a:outerShdw blurRad="38100" dist="38100" dir="2700000" algn="tl">
                    <a:srgbClr val="000000">
                      <a:alpha val="43137"/>
                    </a:srgbClr>
                  </a:outerShdw>
                </a:effectLst>
                <a:latin typeface="Aptos" panose="020B0004020202020204" pitchFamily="34" charset="0"/>
              </a:rPr>
              <a:t>impermeabilizzazioni</a:t>
            </a:r>
            <a:r>
              <a:rPr lang="it-IT" sz="1600" i="1" dirty="0">
                <a:solidFill>
                  <a:srgbClr val="474747"/>
                </a:solidFill>
                <a:latin typeface="Aptos" panose="020B0004020202020204" pitchFamily="34" charset="0"/>
              </a:rPr>
              <a:t> a base di materiali bituminosi di impalcati, la segnaletica orizzontale.</a:t>
            </a:r>
          </a:p>
        </p:txBody>
      </p:sp>
      <p:sp>
        <p:nvSpPr>
          <p:cNvPr id="12" name="CasellaDiTesto 11">
            <a:extLst>
              <a:ext uri="{FF2B5EF4-FFF2-40B4-BE49-F238E27FC236}">
                <a16:creationId xmlns:a16="http://schemas.microsoft.com/office/drawing/2014/main" id="{89C52999-2446-582A-6017-6400A6AE6BA8}"/>
              </a:ext>
            </a:extLst>
          </p:cNvPr>
          <p:cNvSpPr txBox="1"/>
          <p:nvPr/>
        </p:nvSpPr>
        <p:spPr>
          <a:xfrm>
            <a:off x="3256459" y="2940969"/>
            <a:ext cx="5414762" cy="1539637"/>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just">
              <a:defRPr sz="1600" b="0" i="1">
                <a:solidFill>
                  <a:srgbClr val="474747"/>
                </a:solidFill>
                <a:effectLst/>
                <a:latin typeface="Fira Sans" panose="020B05030500000200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latin typeface="Aptos" panose="020B0004020202020204" pitchFamily="34" charset="0"/>
              </a:rPr>
              <a:t>Sono </a:t>
            </a:r>
            <a:r>
              <a:rPr lang="it-IT" b="1" dirty="0">
                <a:effectLst>
                  <a:outerShdw blurRad="38100" dist="38100" dir="2700000" algn="tl">
                    <a:srgbClr val="000000">
                      <a:alpha val="43137"/>
                    </a:srgbClr>
                  </a:outerShdw>
                </a:effectLst>
                <a:latin typeface="Aptos" panose="020B0004020202020204" pitchFamily="34" charset="0"/>
              </a:rPr>
              <a:t>da escludere</a:t>
            </a:r>
            <a:r>
              <a:rPr lang="it-IT" dirty="0">
                <a:latin typeface="Aptos" panose="020B0004020202020204" pitchFamily="34" charset="0"/>
              </a:rPr>
              <a:t>: le pavimentazioni in calcestruzzo, strutture e i manufatti in acciaio, in cemento armato gettato in opera o prefabbricato, gli scavi e i movimenti terra, le demolizioni, la raccolta di materiali di risulta e il loro smaltimento, e qualsiasi lavorazione o materiale direttamente riconducibile alle T.O.L. Specializzate.</a:t>
            </a:r>
          </a:p>
        </p:txBody>
      </p:sp>
    </p:spTree>
    <p:extLst>
      <p:ext uri="{BB962C8B-B14F-4D97-AF65-F5344CB8AC3E}">
        <p14:creationId xmlns:p14="http://schemas.microsoft.com/office/powerpoint/2010/main" val="10075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251F-0976-BBE5-5572-F346EF5A13E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960FB10-6B46-5D18-CE98-74262F3FF0CA}"/>
              </a:ext>
            </a:extLst>
          </p:cNvPr>
          <p:cNvSpPr>
            <a:spLocks noGrp="1"/>
          </p:cNvSpPr>
          <p:nvPr>
            <p:ph type="title"/>
          </p:nvPr>
        </p:nvSpPr>
        <p:spPr/>
        <p:txBody>
          <a:bodyPr>
            <a:normAutofit/>
          </a:bodyPr>
          <a:lstStyle/>
          <a:p>
            <a:r>
              <a:rPr lang="it-IT" b="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Variazione prezzi lavori </a:t>
            </a:r>
            <a:r>
              <a:rPr lang="it-IT" sz="2400" b="1" i="1" dirty="0">
                <a:solidFill>
                  <a:schemeClr val="tx2"/>
                </a:solidFill>
                <a:latin typeface="Segoe UI Semilight" panose="020B0402040204020203" pitchFamily="34" charset="0"/>
                <a:ea typeface="Yu Gothic UI" panose="020B0500000000000000" pitchFamily="34" charset="-128"/>
                <a:cs typeface="Segoe UI Semilight" panose="020B0402040204020203" pitchFamily="34" charset="0"/>
              </a:rPr>
              <a:t>(86xII.2-bis, 5)</a:t>
            </a:r>
            <a:endParaRPr lang="it-IT" sz="2400"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E389AA19-C52B-67A8-46E0-117A20F9B5F8}"/>
              </a:ext>
            </a:extLst>
          </p:cNvPr>
          <p:cNvSpPr>
            <a:spLocks noGrp="1"/>
          </p:cNvSpPr>
          <p:nvPr>
            <p:ph type="sldNum" sz="quarter" idx="10"/>
          </p:nvPr>
        </p:nvSpPr>
        <p:spPr/>
        <p:txBody>
          <a:bodyPr/>
          <a:lstStyle/>
          <a:p>
            <a:fld id="{A88A401D-FA7D-467D-AFBB-0B3BA40DF614}" type="slidenum">
              <a:rPr lang="it-IT" smtClean="0"/>
              <a:pPr/>
              <a:t>49</a:t>
            </a:fld>
            <a:endParaRPr lang="it-IT" dirty="0"/>
          </a:p>
        </p:txBody>
      </p:sp>
      <p:sp>
        <p:nvSpPr>
          <p:cNvPr id="5" name="Segnaposto piè di pagina 4">
            <a:extLst>
              <a:ext uri="{FF2B5EF4-FFF2-40B4-BE49-F238E27FC236}">
                <a16:creationId xmlns:a16="http://schemas.microsoft.com/office/drawing/2014/main" id="{AE683436-8B45-54E8-FA87-BBEE382F0B0B}"/>
              </a:ext>
            </a:extLst>
          </p:cNvPr>
          <p:cNvSpPr>
            <a:spLocks noGrp="1"/>
          </p:cNvSpPr>
          <p:nvPr>
            <p:ph type="ftr" sz="quarter" idx="11"/>
          </p:nvPr>
        </p:nvSpPr>
        <p:spPr/>
        <p:txBody>
          <a:bodyPr/>
          <a:lstStyle/>
          <a:p>
            <a:r>
              <a:rPr lang="it-IT" dirty="0"/>
              <a:t>Direzione Legislazione Opere Pubbliche - Avv. Bruno Urbani – Il decreto correttivo al d.lgs. 36 del 2023 «Codice Appalti»</a:t>
            </a:r>
          </a:p>
        </p:txBody>
      </p:sp>
      <p:sp>
        <p:nvSpPr>
          <p:cNvPr id="7" name="Freccia a pentagono 6">
            <a:extLst>
              <a:ext uri="{FF2B5EF4-FFF2-40B4-BE49-F238E27FC236}">
                <a16:creationId xmlns:a16="http://schemas.microsoft.com/office/drawing/2014/main" id="{3EB2C8E0-0B03-8560-B1D9-CA85F16255EF}"/>
              </a:ext>
            </a:extLst>
          </p:cNvPr>
          <p:cNvSpPr/>
          <p:nvPr/>
        </p:nvSpPr>
        <p:spPr>
          <a:xfrm>
            <a:off x="457200" y="1071245"/>
            <a:ext cx="1522512" cy="636409"/>
          </a:xfrm>
          <a:prstGeom prst="homePlate">
            <a:avLst>
              <a:gd name="adj" fmla="val 1631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Monitoraggio variazioni</a:t>
            </a:r>
          </a:p>
        </p:txBody>
      </p:sp>
      <p:sp>
        <p:nvSpPr>
          <p:cNvPr id="9" name="Freccia a gallone 8">
            <a:extLst>
              <a:ext uri="{FF2B5EF4-FFF2-40B4-BE49-F238E27FC236}">
                <a16:creationId xmlns:a16="http://schemas.microsoft.com/office/drawing/2014/main" id="{03B7AD12-8B21-2B5C-E43F-528EBEA2D1E9}"/>
              </a:ext>
            </a:extLst>
          </p:cNvPr>
          <p:cNvSpPr/>
          <p:nvPr/>
        </p:nvSpPr>
        <p:spPr>
          <a:xfrm>
            <a:off x="1907704" y="1059582"/>
            <a:ext cx="6984774" cy="1257170"/>
          </a:xfrm>
          <a:prstGeom prst="chevron">
            <a:avLst>
              <a:gd name="adj" fmla="val 16687"/>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indent="-180975" algn="just">
              <a:buFont typeface="Arial" panose="020B0604020202020204" pitchFamily="34" charset="0"/>
              <a:buChar char="•"/>
            </a:pPr>
            <a:r>
              <a:rPr lang="it-IT" sz="1600" i="1" dirty="0">
                <a:solidFill>
                  <a:schemeClr val="tx1"/>
                </a:solidFill>
                <a:latin typeface="Aptos" panose="020B0004020202020204" pitchFamily="34" charset="0"/>
              </a:rPr>
              <a:t>Il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DL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monitora la variazione </a:t>
            </a:r>
            <a:r>
              <a:rPr lang="it-IT" sz="1600" i="1" dirty="0">
                <a:solidFill>
                  <a:schemeClr val="tx1"/>
                </a:solidFill>
                <a:latin typeface="Aptos" panose="020B0004020202020204" pitchFamily="34" charset="0"/>
              </a:rPr>
              <a:t>dei costi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secondo la tempistica indicata nei documenti di gara</a:t>
            </a:r>
            <a:r>
              <a:rPr lang="it-IT" sz="1600" i="1" dirty="0">
                <a:solidFill>
                  <a:schemeClr val="tx1"/>
                </a:solidFill>
                <a:latin typeface="Aptos" panose="020B0004020202020204" pitchFamily="34" charset="0"/>
              </a:rPr>
              <a:t>, che comunque non può superare la frequenza di aggiornamento degli indici revisionali applicati all’appalto (di norma, un mese).</a:t>
            </a:r>
          </a:p>
          <a:p>
            <a:pPr marL="180975" indent="-180975" algn="just">
              <a:buFont typeface="Arial" panose="020B0604020202020204" pitchFamily="34" charset="0"/>
              <a:buChar char="•"/>
            </a:pPr>
            <a:r>
              <a:rPr lang="it-IT" sz="1600" i="1" dirty="0">
                <a:solidFill>
                  <a:schemeClr val="tx1"/>
                </a:solidFill>
                <a:latin typeface="Aptos" panose="020B0004020202020204" pitchFamily="34" charset="0"/>
              </a:rPr>
              <a:t>Al superamento del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3%</a:t>
            </a:r>
            <a:r>
              <a:rPr lang="it-IT" sz="1600" i="1" dirty="0">
                <a:solidFill>
                  <a:schemeClr val="tx1"/>
                </a:solidFill>
                <a:latin typeface="Aptos" panose="020B0004020202020204" pitchFamily="34" charset="0"/>
              </a:rPr>
              <a:t>, la comunica al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RUP</a:t>
            </a:r>
            <a:r>
              <a:rPr lang="it-IT" sz="1600" i="1" dirty="0">
                <a:solidFill>
                  <a:schemeClr val="tx1"/>
                </a:solidFill>
                <a:latin typeface="Aptos" panose="020B0004020202020204" pitchFamily="34" charset="0"/>
              </a:rPr>
              <a:t> e all’</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appaltatore</a:t>
            </a:r>
            <a:endParaRPr lang="it-IT" sz="1600" i="1" dirty="0">
              <a:solidFill>
                <a:schemeClr val="tx1"/>
              </a:solidFill>
              <a:effectLst>
                <a:outerShdw blurRad="38100" dist="38100" dir="2700000" algn="tl">
                  <a:srgbClr val="000000">
                    <a:alpha val="43137"/>
                  </a:srgbClr>
                </a:outerShdw>
              </a:effectLst>
              <a:latin typeface="Aptos" panose="020B0004020202020204" pitchFamily="34" charset="0"/>
            </a:endParaRPr>
          </a:p>
        </p:txBody>
      </p:sp>
      <p:sp>
        <p:nvSpPr>
          <p:cNvPr id="10" name="Freccia a pentagono 9">
            <a:extLst>
              <a:ext uri="{FF2B5EF4-FFF2-40B4-BE49-F238E27FC236}">
                <a16:creationId xmlns:a16="http://schemas.microsoft.com/office/drawing/2014/main" id="{95632095-AF87-E5F3-071E-6A749E334264}"/>
              </a:ext>
            </a:extLst>
          </p:cNvPr>
          <p:cNvSpPr/>
          <p:nvPr/>
        </p:nvSpPr>
        <p:spPr>
          <a:xfrm>
            <a:off x="457201" y="2383482"/>
            <a:ext cx="1450503" cy="636409"/>
          </a:xfrm>
          <a:prstGeom prst="homePlate">
            <a:avLst>
              <a:gd name="adj" fmla="val 1192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Calcolo e pagamento</a:t>
            </a:r>
          </a:p>
        </p:txBody>
      </p:sp>
      <p:sp>
        <p:nvSpPr>
          <p:cNvPr id="11" name="Freccia a gallone 10">
            <a:extLst>
              <a:ext uri="{FF2B5EF4-FFF2-40B4-BE49-F238E27FC236}">
                <a16:creationId xmlns:a16="http://schemas.microsoft.com/office/drawing/2014/main" id="{CA3ED43C-62F4-4653-A82F-64CB2BFDEB3B}"/>
              </a:ext>
            </a:extLst>
          </p:cNvPr>
          <p:cNvSpPr/>
          <p:nvPr/>
        </p:nvSpPr>
        <p:spPr>
          <a:xfrm>
            <a:off x="1907704" y="2388760"/>
            <a:ext cx="6984775" cy="1695158"/>
          </a:xfrm>
          <a:prstGeom prst="chevron">
            <a:avLst>
              <a:gd name="adj" fmla="val 15832"/>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just">
              <a:buFont typeface="Arial" panose="020B0604020202020204" pitchFamily="34" charset="0"/>
              <a:buChar char="•"/>
            </a:pPr>
            <a:r>
              <a:rPr lang="it-IT" sz="1600" i="1" dirty="0">
                <a:solidFill>
                  <a:schemeClr val="tx1"/>
                </a:solidFill>
                <a:latin typeface="Aptos" panose="020B0004020202020204" pitchFamily="34" charset="0"/>
              </a:rPr>
              <a:t>La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revisione</a:t>
            </a:r>
            <a:r>
              <a:rPr lang="it-IT" sz="1600" i="1" dirty="0">
                <a:solidFill>
                  <a:schemeClr val="tx1"/>
                </a:solidFill>
                <a:latin typeface="Aptos" panose="020B0004020202020204" pitchFamily="34" charset="0"/>
              </a:rPr>
              <a:t> è calcolata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confrontando</a:t>
            </a:r>
            <a:r>
              <a:rPr lang="it-IT" sz="1600" i="1" dirty="0">
                <a:solidFill>
                  <a:schemeClr val="tx1"/>
                </a:solidFill>
                <a:latin typeface="Aptos" panose="020B0004020202020204" pitchFamily="34" charset="0"/>
              </a:rPr>
              <a:t>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l'indice</a:t>
            </a:r>
            <a:r>
              <a:rPr lang="it-IT" sz="1600" i="1" dirty="0">
                <a:solidFill>
                  <a:schemeClr val="tx1"/>
                </a:solidFill>
                <a:latin typeface="Aptos" panose="020B0004020202020204" pitchFamily="34" charset="0"/>
              </a:rPr>
              <a:t>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corrente</a:t>
            </a:r>
            <a:r>
              <a:rPr lang="it-IT" sz="1600" i="1" dirty="0">
                <a:solidFill>
                  <a:schemeClr val="tx1"/>
                </a:solidFill>
                <a:latin typeface="Aptos" panose="020B0004020202020204" pitchFamily="34" charset="0"/>
              </a:rPr>
              <a:t>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con</a:t>
            </a:r>
            <a:r>
              <a:rPr lang="it-IT" sz="1600" i="1" dirty="0">
                <a:solidFill>
                  <a:schemeClr val="tx1"/>
                </a:solidFill>
                <a:latin typeface="Aptos" panose="020B0004020202020204" pitchFamily="34" charset="0"/>
              </a:rPr>
              <a:t> quello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dell’aggiudicazione </a:t>
            </a:r>
            <a:r>
              <a:rPr lang="it-IT" sz="1600" i="1" dirty="0">
                <a:solidFill>
                  <a:schemeClr val="tx1"/>
                </a:solidFill>
                <a:latin typeface="Aptos" panose="020B0004020202020204" pitchFamily="34" charset="0"/>
              </a:rPr>
              <a:t>(salvo nei doc di gara: sospensioni o proroghe)</a:t>
            </a:r>
          </a:p>
          <a:p>
            <a:pPr marL="285750" indent="-285750" algn="just">
              <a:buFont typeface="Arial" panose="020B0604020202020204" pitchFamily="34" charset="0"/>
              <a:buChar char="•"/>
            </a:pPr>
            <a:r>
              <a:rPr lang="it-IT" sz="1600" i="1" dirty="0">
                <a:solidFill>
                  <a:schemeClr val="tx1"/>
                </a:solidFill>
                <a:latin typeface="Aptos" panose="020B0004020202020204" pitchFamily="34" charset="0"/>
              </a:rPr>
              <a:t>La  regolazione degli importi revisionali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in aumento e  diminuzione</a:t>
            </a:r>
            <a:r>
              <a:rPr lang="it-IT" sz="1600" i="1" dirty="0">
                <a:solidFill>
                  <a:schemeClr val="tx1"/>
                </a:solidFill>
                <a:latin typeface="Aptos" panose="020B0004020202020204" pitchFamily="34" charset="0"/>
              </a:rPr>
              <a:t>)</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 deve avvenire in concomitanza con la scadenza dei SAL</a:t>
            </a:r>
            <a:r>
              <a:rPr lang="it-IT" sz="1600" i="1" dirty="0">
                <a:solidFill>
                  <a:schemeClr val="tx1"/>
                </a:solidFill>
                <a:latin typeface="Aptos" panose="020B0004020202020204" pitchFamily="34" charset="0"/>
              </a:rPr>
              <a:t>, ed è oggetto di</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 SAL revisionali.</a:t>
            </a:r>
            <a:r>
              <a:rPr lang="it-IT" sz="1600" i="1" dirty="0">
                <a:solidFill>
                  <a:schemeClr val="tx1"/>
                </a:solidFill>
                <a:latin typeface="Aptos" panose="020B0004020202020204" pitchFamily="34" charset="0"/>
              </a:rPr>
              <a:t> È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possibile adottare un SAL unico</a:t>
            </a:r>
            <a:r>
              <a:rPr lang="it-IT" sz="1600" i="1" dirty="0">
                <a:solidFill>
                  <a:schemeClr val="tx1"/>
                </a:solidFill>
                <a:latin typeface="Aptos" panose="020B0004020202020204" pitchFamily="34" charset="0"/>
              </a:rPr>
              <a:t>, distinguendo tali importi da quelli contrattuali. Le somme non liquidate sono compensate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nel saldo finale</a:t>
            </a:r>
            <a:r>
              <a:rPr lang="it-IT" sz="1600" i="1" dirty="0">
                <a:solidFill>
                  <a:schemeClr val="tx1"/>
                </a:solidFill>
                <a:latin typeface="Aptos" panose="020B0004020202020204" pitchFamily="34" charset="0"/>
              </a:rPr>
              <a:t>.</a:t>
            </a:r>
          </a:p>
        </p:txBody>
      </p:sp>
      <p:sp>
        <p:nvSpPr>
          <p:cNvPr id="2" name="Freccia a pentagono 1">
            <a:extLst>
              <a:ext uri="{FF2B5EF4-FFF2-40B4-BE49-F238E27FC236}">
                <a16:creationId xmlns:a16="http://schemas.microsoft.com/office/drawing/2014/main" id="{E0AEC44D-7FA9-75FC-CA11-B903B8CA8FF8}"/>
              </a:ext>
            </a:extLst>
          </p:cNvPr>
          <p:cNvSpPr/>
          <p:nvPr/>
        </p:nvSpPr>
        <p:spPr>
          <a:xfrm>
            <a:off x="457200" y="4191198"/>
            <a:ext cx="1450504" cy="468784"/>
          </a:xfrm>
          <a:prstGeom prst="homePlate">
            <a:avLst>
              <a:gd name="adj" fmla="val 26945"/>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Metodo  calcolo</a:t>
            </a:r>
            <a:endParaRPr lang="it-IT" sz="1600" b="1" dirty="0">
              <a:solidFill>
                <a:srgbClr val="FF0000"/>
              </a:solidFill>
              <a:effectLst>
                <a:outerShdw blurRad="38100" dist="38100" dir="2700000" algn="tl">
                  <a:srgbClr val="000000">
                    <a:alpha val="43137"/>
                  </a:srgbClr>
                </a:outerShdw>
              </a:effectLst>
              <a:latin typeface="Aptos" panose="020B0004020202020204" pitchFamily="34" charset="0"/>
              <a:cs typeface="Segoe UI Semilight" panose="020B0402040204020203" pitchFamily="34" charset="0"/>
            </a:endParaRPr>
          </a:p>
        </p:txBody>
      </p:sp>
      <p:sp>
        <p:nvSpPr>
          <p:cNvPr id="4" name="Freccia a gallone 3">
            <a:extLst>
              <a:ext uri="{FF2B5EF4-FFF2-40B4-BE49-F238E27FC236}">
                <a16:creationId xmlns:a16="http://schemas.microsoft.com/office/drawing/2014/main" id="{293AE094-18A3-C893-60E5-38F97D1050A4}"/>
              </a:ext>
            </a:extLst>
          </p:cNvPr>
          <p:cNvSpPr/>
          <p:nvPr/>
        </p:nvSpPr>
        <p:spPr>
          <a:xfrm>
            <a:off x="1907704" y="4191198"/>
            <a:ext cx="6912768" cy="468783"/>
          </a:xfrm>
          <a:prstGeom prst="chevron">
            <a:avLst>
              <a:gd name="adj" fmla="val 25477"/>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just">
              <a:buFont typeface="Arial" panose="020B0604020202020204" pitchFamily="34" charset="0"/>
              <a:buChar char="•"/>
            </a:pPr>
            <a:r>
              <a:rPr lang="it-IT" sz="1600" i="1" dirty="0">
                <a:solidFill>
                  <a:schemeClr val="tx1"/>
                </a:solidFill>
                <a:latin typeface="Aptos" panose="020B0004020202020204" pitchFamily="34" charset="0"/>
              </a:rPr>
              <a:t>Si applica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automaticamente la Tabella B, salvo</a:t>
            </a:r>
            <a:r>
              <a:rPr lang="it-IT" sz="1600" i="1" dirty="0">
                <a:solidFill>
                  <a:schemeClr val="tx1"/>
                </a:solidFill>
                <a:latin typeface="Aptos" panose="020B0004020202020204" pitchFamily="34" charset="0"/>
              </a:rPr>
              <a:t>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motivata</a:t>
            </a:r>
            <a:r>
              <a:rPr lang="it-IT" sz="1600" i="1" dirty="0">
                <a:solidFill>
                  <a:schemeClr val="tx1"/>
                </a:solidFill>
                <a:latin typeface="Aptos" panose="020B0004020202020204" pitchFamily="34" charset="0"/>
              </a:rPr>
              <a:t> applicazione della metodologia della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Tabella C</a:t>
            </a:r>
          </a:p>
        </p:txBody>
      </p:sp>
    </p:spTree>
    <p:extLst>
      <p:ext uri="{BB962C8B-B14F-4D97-AF65-F5344CB8AC3E}">
        <p14:creationId xmlns:p14="http://schemas.microsoft.com/office/powerpoint/2010/main" val="14488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68AFF6A-54F7-C682-D59D-B818E41154BC}"/>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Regolamenti attuativi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(72x226bis)</a:t>
            </a:r>
          </a:p>
        </p:txBody>
      </p:sp>
      <p:sp>
        <p:nvSpPr>
          <p:cNvPr id="2" name="Segnaposto numero diapositiva 1">
            <a:extLst>
              <a:ext uri="{FF2B5EF4-FFF2-40B4-BE49-F238E27FC236}">
                <a16:creationId xmlns:a16="http://schemas.microsoft.com/office/drawing/2014/main" id="{4A91E0F2-615B-6DAA-643F-12B676BE9B17}"/>
              </a:ext>
            </a:extLst>
          </p:cNvPr>
          <p:cNvSpPr>
            <a:spLocks noGrp="1"/>
          </p:cNvSpPr>
          <p:nvPr>
            <p:ph type="sldNum" sz="quarter" idx="10"/>
          </p:nvPr>
        </p:nvSpPr>
        <p:spPr/>
        <p:txBody>
          <a:bodyPr/>
          <a:lstStyle/>
          <a:p>
            <a:fld id="{A88A401D-FA7D-467D-AFBB-0B3BA40DF614}" type="slidenum">
              <a:rPr lang="it-IT" smtClean="0"/>
              <a:t>5</a:t>
            </a:fld>
            <a:endParaRPr lang="it-IT"/>
          </a:p>
        </p:txBody>
      </p:sp>
      <p:sp>
        <p:nvSpPr>
          <p:cNvPr id="3" name="Segnaposto piè di pagina 2">
            <a:extLst>
              <a:ext uri="{FF2B5EF4-FFF2-40B4-BE49-F238E27FC236}">
                <a16:creationId xmlns:a16="http://schemas.microsoft.com/office/drawing/2014/main" id="{50136C38-28D2-6D0D-98E9-69BF35DEB138}"/>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43916546-374A-1C21-8BA9-5C17654AF7CF}"/>
              </a:ext>
            </a:extLst>
          </p:cNvPr>
          <p:cNvSpPr>
            <a:spLocks noGrp="1"/>
          </p:cNvSpPr>
          <p:nvPr>
            <p:ph idx="1"/>
          </p:nvPr>
        </p:nvSpPr>
        <p:spPr/>
        <p:txBody>
          <a:bodyPr>
            <a:normAutofit/>
          </a:bodyPr>
          <a:lstStyle/>
          <a:p>
            <a:pPr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Possono essere adottati uno o più regolamenti attuativi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con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d.P.R.</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previa deliberazione del CDM, viene prevista la possibilità di sostituire gli allegati relativi ai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termini delle procedure di appalto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I.3) e al sistema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qualificazione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requisiti per gli esecutori di lavori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II.12);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con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decreto ministeriale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ad esempio, in tema di contratti collettivi (I.01),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contenuti minimi dei documenti progettuali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(I.7) ed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elenchi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degli operatori economici 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indagini di mercato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gli affidamenti di contratti “sottosoglia” (II.2); , </a:t>
            </a:r>
          </a:p>
          <a:p>
            <a:pPr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Gli attuali allegati al Codice saranno abrogati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 decorrere dalla data di entrata in vigore dei corrispondenti regolamenti,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che li sostituiranno integralmente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anche in qualità di allegati al codice stesso.</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3348853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377BF75-85E1-DA87-9DDB-1D6AC0733BBF}"/>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Contratti interessati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i="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 II.2)</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0EEA6895-155D-6AA4-F652-3AEBAA964BA3}"/>
              </a:ext>
            </a:extLst>
          </p:cNvPr>
          <p:cNvSpPr>
            <a:spLocks noGrp="1"/>
          </p:cNvSpPr>
          <p:nvPr>
            <p:ph type="sldNum" sz="quarter" idx="12"/>
          </p:nvPr>
        </p:nvSpPr>
        <p:spPr/>
        <p:txBody>
          <a:bodyPr/>
          <a:lstStyle/>
          <a:p>
            <a:fld id="{A88A401D-FA7D-467D-AFBB-0B3BA40DF614}" type="slidenum">
              <a:rPr lang="it-IT" smtClean="0"/>
              <a:t>50</a:t>
            </a:fld>
            <a:endParaRPr lang="it-IT"/>
          </a:p>
        </p:txBody>
      </p:sp>
      <p:sp>
        <p:nvSpPr>
          <p:cNvPr id="4" name="Segnaposto piè di pagina 3">
            <a:extLst>
              <a:ext uri="{FF2B5EF4-FFF2-40B4-BE49-F238E27FC236}">
                <a16:creationId xmlns:a16="http://schemas.microsoft.com/office/drawing/2014/main" id="{2FB2BAFE-CE80-4D5E-2C18-538D06A2B86C}"/>
              </a:ext>
            </a:extLst>
          </p:cNvPr>
          <p:cNvSpPr>
            <a:spLocks noGrp="1"/>
          </p:cNvSpPr>
          <p:nvPr>
            <p:ph type="ftr" sz="quarter" idx="13"/>
          </p:nvPr>
        </p:nvSpPr>
        <p:spPr>
          <a:xfrm>
            <a:off x="457200" y="4731545"/>
            <a:ext cx="6347048" cy="246775"/>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sp>
        <p:nvSpPr>
          <p:cNvPr id="7" name="Freccia a gallone 6">
            <a:extLst>
              <a:ext uri="{FF2B5EF4-FFF2-40B4-BE49-F238E27FC236}">
                <a16:creationId xmlns:a16="http://schemas.microsoft.com/office/drawing/2014/main" id="{42BDD660-4162-ACB8-4685-34B8887D3331}"/>
              </a:ext>
            </a:extLst>
          </p:cNvPr>
          <p:cNvSpPr/>
          <p:nvPr/>
        </p:nvSpPr>
        <p:spPr>
          <a:xfrm rot="5400000">
            <a:off x="427962" y="1099891"/>
            <a:ext cx="571862" cy="635260"/>
          </a:xfrm>
          <a:prstGeom prst="chevron">
            <a:avLst>
              <a:gd name="adj" fmla="val 2530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a</a:t>
            </a:r>
          </a:p>
        </p:txBody>
      </p:sp>
      <p:sp>
        <p:nvSpPr>
          <p:cNvPr id="8" name="CasellaDiTesto 7">
            <a:extLst>
              <a:ext uri="{FF2B5EF4-FFF2-40B4-BE49-F238E27FC236}">
                <a16:creationId xmlns:a16="http://schemas.microsoft.com/office/drawing/2014/main" id="{362A7B91-5BD2-2112-7024-0D289F4C22C6}"/>
              </a:ext>
            </a:extLst>
          </p:cNvPr>
          <p:cNvSpPr txBox="1"/>
          <p:nvPr/>
        </p:nvSpPr>
        <p:spPr>
          <a:xfrm>
            <a:off x="1187625" y="1153691"/>
            <a:ext cx="7556323" cy="549761"/>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dirty="0">
                <a:latin typeface="Aptos" panose="020B0004020202020204" pitchFamily="34" charset="0"/>
                <a:ea typeface="Calibri" panose="020F0502020204030204" pitchFamily="34" charset="0"/>
                <a:cs typeface="Segoe UI Semibold" panose="020B0702040204020203" pitchFamily="34" charset="0"/>
              </a:rPr>
              <a:t>In caso di </a:t>
            </a:r>
            <a:r>
              <a:rPr lang="it-IT" b="1" dirty="0">
                <a:solidFill>
                  <a:srgbClr val="FF000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appalto integrato</a:t>
            </a:r>
            <a:r>
              <a:rPr lang="it-IT" dirty="0">
                <a:latin typeface="Aptos" panose="020B0004020202020204" pitchFamily="34" charset="0"/>
                <a:ea typeface="Calibri" panose="020F0502020204030204" pitchFamily="34" charset="0"/>
                <a:cs typeface="Segoe UI Semibold" panose="020B0702040204020203" pitchFamily="34" charset="0"/>
              </a:rPr>
              <a:t>, l’indice viene individuato in sede di approvazione del PFTE ed è ricalcolato al momento della progettazione esecutiva (II.2-bis.9)</a:t>
            </a:r>
            <a:endParaRPr lang="it-IT" dirty="0">
              <a:latin typeface="Aptos" panose="020B0004020202020204" pitchFamily="34" charset="0"/>
              <a:cs typeface="Segoe UI Semibold" panose="020B0702040204020203" pitchFamily="34" charset="0"/>
            </a:endParaRPr>
          </a:p>
        </p:txBody>
      </p:sp>
      <p:sp>
        <p:nvSpPr>
          <p:cNvPr id="2" name="CasellaDiTesto 1">
            <a:extLst>
              <a:ext uri="{FF2B5EF4-FFF2-40B4-BE49-F238E27FC236}">
                <a16:creationId xmlns:a16="http://schemas.microsoft.com/office/drawing/2014/main" id="{75B79FCD-B8CD-77F4-775F-B0C9A5755809}"/>
              </a:ext>
            </a:extLst>
          </p:cNvPr>
          <p:cNvSpPr txBox="1"/>
          <p:nvPr/>
        </p:nvSpPr>
        <p:spPr>
          <a:xfrm>
            <a:off x="1187625" y="1767834"/>
            <a:ext cx="7556324" cy="857250"/>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dirty="0">
                <a:latin typeface="Aptos" panose="020B0004020202020204" pitchFamily="34" charset="0"/>
                <a:cs typeface="Segoe UI Semibold" panose="020B0702040204020203" pitchFamily="34" charset="0"/>
              </a:rPr>
              <a:t>Nei </a:t>
            </a:r>
            <a:r>
              <a:rPr lang="it-IT" b="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contratti di subappalto</a:t>
            </a:r>
            <a:r>
              <a:rPr lang="it-IT" dirty="0">
                <a:latin typeface="Aptos" panose="020B0004020202020204" pitchFamily="34" charset="0"/>
                <a:cs typeface="Segoe UI Semibold" panose="020B0702040204020203" pitchFamily="34" charset="0"/>
              </a:rPr>
              <a:t>, o altri  subcontratti, è </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obbligo</a:t>
            </a:r>
            <a:r>
              <a:rPr lang="it-IT" dirty="0">
                <a:latin typeface="Aptos" panose="020B0004020202020204" pitchFamily="34" charset="0"/>
                <a:cs typeface="Segoe UI Semibold" panose="020B0702040204020203" pitchFamily="34" charset="0"/>
              </a:rPr>
              <a:t> definire le CRP tenuto sulle specifiche prestazioni (60.2). L'</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appaltatore è responsabile </a:t>
            </a:r>
            <a:r>
              <a:rPr lang="it-IT" dirty="0">
                <a:latin typeface="Aptos" panose="020B0004020202020204" pitchFamily="34" charset="0"/>
                <a:cs typeface="Segoe UI Semibold" panose="020B0702040204020203" pitchFamily="34" charset="0"/>
              </a:rPr>
              <a:t>(119.2). Gli importi in aumento o in diminuzione sono corrisposti direttamente dalla SA </a:t>
            </a:r>
            <a:r>
              <a:rPr lang="it-IT" dirty="0">
                <a:latin typeface="Aptos" panose="020B0004020202020204" pitchFamily="34" charset="0"/>
                <a:ea typeface="Calibri" panose="020F0502020204030204" pitchFamily="34" charset="0"/>
                <a:cs typeface="Segoe UI Semibold" panose="020B0702040204020203" pitchFamily="34" charset="0"/>
              </a:rPr>
              <a:t>(II.2-bis.8)</a:t>
            </a:r>
            <a:endParaRPr lang="it-IT" dirty="0">
              <a:latin typeface="Aptos" panose="020B0004020202020204" pitchFamily="34" charset="0"/>
              <a:cs typeface="Segoe UI Semibold" panose="020B0702040204020203" pitchFamily="34" charset="0"/>
            </a:endParaRPr>
          </a:p>
        </p:txBody>
      </p:sp>
      <p:sp>
        <p:nvSpPr>
          <p:cNvPr id="6" name="Freccia a gallone 5">
            <a:extLst>
              <a:ext uri="{FF2B5EF4-FFF2-40B4-BE49-F238E27FC236}">
                <a16:creationId xmlns:a16="http://schemas.microsoft.com/office/drawing/2014/main" id="{D4776F0F-6A5A-DD20-A87A-736CDA8EEFA4}"/>
              </a:ext>
            </a:extLst>
          </p:cNvPr>
          <p:cNvSpPr/>
          <p:nvPr/>
        </p:nvSpPr>
        <p:spPr>
          <a:xfrm rot="5400000">
            <a:off x="427961" y="1743762"/>
            <a:ext cx="571864" cy="635260"/>
          </a:xfrm>
          <a:prstGeom prst="chevron">
            <a:avLst>
              <a:gd name="adj" fmla="val 2530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b</a:t>
            </a:r>
          </a:p>
        </p:txBody>
      </p:sp>
      <p:sp>
        <p:nvSpPr>
          <p:cNvPr id="9" name="Freccia a gallone 8">
            <a:extLst>
              <a:ext uri="{FF2B5EF4-FFF2-40B4-BE49-F238E27FC236}">
                <a16:creationId xmlns:a16="http://schemas.microsoft.com/office/drawing/2014/main" id="{42BDD660-4162-ACB8-4685-34B8887D3331}"/>
              </a:ext>
            </a:extLst>
          </p:cNvPr>
          <p:cNvSpPr/>
          <p:nvPr/>
        </p:nvSpPr>
        <p:spPr>
          <a:xfrm rot="5400000">
            <a:off x="444663" y="2657767"/>
            <a:ext cx="571862" cy="635260"/>
          </a:xfrm>
          <a:prstGeom prst="chevron">
            <a:avLst>
              <a:gd name="adj" fmla="val 2530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c</a:t>
            </a:r>
          </a:p>
        </p:txBody>
      </p:sp>
      <p:sp>
        <p:nvSpPr>
          <p:cNvPr id="10" name="CasellaDiTesto 9">
            <a:extLst>
              <a:ext uri="{FF2B5EF4-FFF2-40B4-BE49-F238E27FC236}">
                <a16:creationId xmlns:a16="http://schemas.microsoft.com/office/drawing/2014/main" id="{362A7B91-5BD2-2112-7024-0D289F4C22C6}"/>
              </a:ext>
            </a:extLst>
          </p:cNvPr>
          <p:cNvSpPr txBox="1"/>
          <p:nvPr/>
        </p:nvSpPr>
        <p:spPr>
          <a:xfrm>
            <a:off x="1192891" y="2689466"/>
            <a:ext cx="7556323" cy="1053818"/>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b="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Nel caso di accordi quadro, </a:t>
            </a:r>
            <a:r>
              <a:rPr lang="it-IT" dirty="0">
                <a:solidFill>
                  <a:schemeClr val="tx1"/>
                </a:solidFill>
                <a:latin typeface="Aptos" panose="020B0004020202020204" pitchFamily="34" charset="0"/>
                <a:cs typeface="Segoe UI Semibold" panose="020B0702040204020203" pitchFamily="34" charset="0"/>
              </a:rPr>
              <a:t>i documenti iniziali della procedura di affidamento prevedono che l'indice sintetico è individuato </a:t>
            </a:r>
            <a:r>
              <a:rPr lang="it-IT" b="1" dirty="0">
                <a:solidFill>
                  <a:schemeClr val="tx1"/>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al momento della stipula di ciascun contratto di lavori attuativo</a:t>
            </a:r>
            <a:r>
              <a:rPr lang="it-IT" dirty="0">
                <a:solidFill>
                  <a:schemeClr val="tx1"/>
                </a:solidFill>
                <a:latin typeface="Aptos" panose="020B0004020202020204" pitchFamily="34" charset="0"/>
                <a:cs typeface="Segoe UI Semibold" panose="020B0702040204020203" pitchFamily="34" charset="0"/>
              </a:rPr>
              <a:t>, in funzione delle lavorazioni dal medesimo previste, dei relativi importi e degli indici TOL associati.</a:t>
            </a:r>
            <a:r>
              <a:rPr lang="it-IT" dirty="0">
                <a:latin typeface="Aptos" panose="020B0004020202020204" pitchFamily="34" charset="0"/>
                <a:ea typeface="Calibri" panose="020F0502020204030204" pitchFamily="34" charset="0"/>
                <a:cs typeface="Segoe UI Semibold" panose="020B0702040204020203" pitchFamily="34" charset="0"/>
              </a:rPr>
              <a:t> (II.2-bis.6)</a:t>
            </a:r>
            <a:endParaRPr lang="it-IT" dirty="0">
              <a:solidFill>
                <a:schemeClr val="tx1"/>
              </a:solidFill>
              <a:latin typeface="Aptos" panose="020B0004020202020204" pitchFamily="34" charset="0"/>
              <a:cs typeface="Segoe UI Semibold" panose="020B0702040204020203" pitchFamily="34" charset="0"/>
            </a:endParaRPr>
          </a:p>
        </p:txBody>
      </p:sp>
      <p:sp>
        <p:nvSpPr>
          <p:cNvPr id="11" name="CasellaDiTesto 10">
            <a:extLst>
              <a:ext uri="{FF2B5EF4-FFF2-40B4-BE49-F238E27FC236}">
                <a16:creationId xmlns:a16="http://schemas.microsoft.com/office/drawing/2014/main" id="{980D3B8E-5407-6EA0-35F9-26CF1FAB2C4B}"/>
              </a:ext>
            </a:extLst>
          </p:cNvPr>
          <p:cNvSpPr txBox="1"/>
          <p:nvPr/>
        </p:nvSpPr>
        <p:spPr>
          <a:xfrm>
            <a:off x="1186898" y="3826266"/>
            <a:ext cx="7556324" cy="857250"/>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dirty="0">
                <a:latin typeface="Aptos" panose="020B0004020202020204" pitchFamily="34" charset="0"/>
                <a:cs typeface="Segoe UI Semibold" panose="020B0702040204020203" pitchFamily="34" charset="0"/>
              </a:rPr>
              <a:t>Nelle </a:t>
            </a:r>
            <a:r>
              <a:rPr lang="it-IT" b="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varianti di natura meramente quantitativa</a:t>
            </a:r>
            <a:r>
              <a:rPr lang="it-IT" dirty="0">
                <a:latin typeface="Aptos" panose="020B0004020202020204" pitchFamily="34" charset="0"/>
                <a:cs typeface="Segoe UI Semibold" panose="020B0702040204020203" pitchFamily="34" charset="0"/>
              </a:rPr>
              <a:t>, ferme restando le TOL individuate è </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rideterminato il peso percentuale </a:t>
            </a:r>
            <a:r>
              <a:rPr lang="it-IT" dirty="0">
                <a:latin typeface="Aptos" panose="020B0004020202020204" pitchFamily="34" charset="0"/>
                <a:cs typeface="Segoe UI Semibold" panose="020B0702040204020203" pitchFamily="34" charset="0"/>
              </a:rPr>
              <a:t>di ogni TOL. In caso di </a:t>
            </a:r>
            <a:r>
              <a:rPr lang="it-IT" b="1" dirty="0">
                <a:solidFill>
                  <a:srgbClr val="FF0000"/>
                </a:solidFill>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varianti di tipo qualitativo</a:t>
            </a:r>
            <a:r>
              <a:rPr lang="it-IT" dirty="0">
                <a:latin typeface="Aptos" panose="020B0004020202020204" pitchFamily="34" charset="0"/>
                <a:cs typeface="Segoe UI Semibold" panose="020B0702040204020203" pitchFamily="34" charset="0"/>
              </a:rPr>
              <a:t>, la </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composizione dell'indice sintetico è modificata </a:t>
            </a:r>
            <a:r>
              <a:rPr lang="it-IT" dirty="0">
                <a:latin typeface="Aptos" panose="020B0004020202020204" pitchFamily="34" charset="0"/>
                <a:ea typeface="Calibri" panose="020F0502020204030204" pitchFamily="34" charset="0"/>
                <a:cs typeface="Segoe UI Semibold" panose="020B0702040204020203" pitchFamily="34" charset="0"/>
              </a:rPr>
              <a:t>(II.2-bis.7)</a:t>
            </a:r>
            <a:endParaRPr lang="it-IT" dirty="0">
              <a:latin typeface="Aptos" panose="020B0004020202020204" pitchFamily="34" charset="0"/>
              <a:cs typeface="Segoe UI Semibold" panose="020B0702040204020203" pitchFamily="34" charset="0"/>
            </a:endParaRPr>
          </a:p>
        </p:txBody>
      </p:sp>
      <p:sp>
        <p:nvSpPr>
          <p:cNvPr id="12" name="Freccia a gallone 11">
            <a:extLst>
              <a:ext uri="{FF2B5EF4-FFF2-40B4-BE49-F238E27FC236}">
                <a16:creationId xmlns:a16="http://schemas.microsoft.com/office/drawing/2014/main" id="{1BF4EB49-68A0-441D-2997-817A4CA7FE49}"/>
              </a:ext>
            </a:extLst>
          </p:cNvPr>
          <p:cNvSpPr/>
          <p:nvPr/>
        </p:nvSpPr>
        <p:spPr>
          <a:xfrm rot="5400000">
            <a:off x="427234" y="3802194"/>
            <a:ext cx="571864" cy="635260"/>
          </a:xfrm>
          <a:prstGeom prst="chevron">
            <a:avLst>
              <a:gd name="adj" fmla="val 2530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d</a:t>
            </a:r>
          </a:p>
        </p:txBody>
      </p:sp>
    </p:spTree>
    <p:extLst>
      <p:ext uri="{BB962C8B-B14F-4D97-AF65-F5344CB8AC3E}">
        <p14:creationId xmlns:p14="http://schemas.microsoft.com/office/powerpoint/2010/main" val="22712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6" grpId="0" animBg="1"/>
      <p:bldP spid="9"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89000">
              <a:schemeClr val="bg1"/>
            </a:gs>
            <a:gs pos="9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40213-74E6-2717-0DA0-EB5F96F399B2}"/>
              </a:ext>
            </a:extLst>
          </p:cNvPr>
          <p:cNvSpPr>
            <a:spLocks noGrp="1"/>
          </p:cNvSpPr>
          <p:nvPr>
            <p:ph type="title"/>
          </p:nvPr>
        </p:nvSpPr>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Indice sintetico per AQ </a:t>
            </a:r>
            <a:r>
              <a:rPr lang="it-IT" sz="2400" i="1" dirty="0">
                <a:solidFill>
                  <a:srgbClr val="1F497D">
                    <a:lumMod val="75000"/>
                  </a:srgbClr>
                </a:solidFill>
                <a:latin typeface="Segoe UI Semilight" panose="020B0402040204020203" pitchFamily="34" charset="0"/>
                <a:ea typeface="Yu Gothic UI" panose="020B0500000000000000" pitchFamily="34" charset="-128"/>
                <a:cs typeface="Segoe UI Semilight" panose="020B0402040204020203" pitchFamily="34" charset="0"/>
              </a:rPr>
              <a:t>(86xII.2-bis, 6.1)</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47DE2118-B47D-94EC-C857-AF7857C24113}"/>
              </a:ext>
            </a:extLst>
          </p:cNvPr>
          <p:cNvSpPr>
            <a:spLocks noGrp="1"/>
          </p:cNvSpPr>
          <p:nvPr>
            <p:ph idx="1"/>
          </p:nvPr>
        </p:nvSpPr>
        <p:spPr>
          <a:xfrm>
            <a:off x="457200" y="1200151"/>
            <a:ext cx="4906888"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Negli AQ, 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documenti iniziali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della procedura di affidamento prevedono che 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indice sintetico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viene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determinato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 momento della stipula di ogni contratto attuativo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(non all’inizio dell’accordo quadro), calcolato considerando:</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lavorazioni specifiche e importi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 contratto attuativo.</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TOL, ovvero indicatori economici associati alle diverse tipologie di lavorazioni presenti.</a:t>
            </a:r>
          </a:p>
        </p:txBody>
      </p:sp>
      <p:sp>
        <p:nvSpPr>
          <p:cNvPr id="4" name="Segnaposto numero diapositiva 3">
            <a:extLst>
              <a:ext uri="{FF2B5EF4-FFF2-40B4-BE49-F238E27FC236}">
                <a16:creationId xmlns:a16="http://schemas.microsoft.com/office/drawing/2014/main" id="{75B663BC-5E38-B414-1968-EB7175ABE7B8}"/>
              </a:ext>
            </a:extLst>
          </p:cNvPr>
          <p:cNvSpPr>
            <a:spLocks noGrp="1"/>
          </p:cNvSpPr>
          <p:nvPr>
            <p:ph type="sldNum" sz="quarter" idx="12"/>
          </p:nvPr>
        </p:nvSpPr>
        <p:spPr/>
        <p:txBody>
          <a:bodyPr/>
          <a:lstStyle/>
          <a:p>
            <a:fld id="{A88A401D-FA7D-467D-AFBB-0B3BA40DF614}" type="slidenum">
              <a:rPr lang="it-IT" smtClean="0"/>
              <a:t>51</a:t>
            </a:fld>
            <a:endParaRPr lang="it-IT"/>
          </a:p>
        </p:txBody>
      </p:sp>
      <p:sp>
        <p:nvSpPr>
          <p:cNvPr id="5" name="Segnaposto piè di pagina 4">
            <a:extLst>
              <a:ext uri="{FF2B5EF4-FFF2-40B4-BE49-F238E27FC236}">
                <a16:creationId xmlns:a16="http://schemas.microsoft.com/office/drawing/2014/main" id="{B1283C5F-4F3D-D182-2F0D-69ED7EDDD0A9}"/>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10" name="CasellaDiTesto 9">
            <a:extLst>
              <a:ext uri="{FF2B5EF4-FFF2-40B4-BE49-F238E27FC236}">
                <a16:creationId xmlns:a16="http://schemas.microsoft.com/office/drawing/2014/main" id="{121A22E0-8C66-36D3-222D-C24343F1DBD0}"/>
              </a:ext>
            </a:extLst>
          </p:cNvPr>
          <p:cNvSpPr txBox="1"/>
          <p:nvPr/>
        </p:nvSpPr>
        <p:spPr>
          <a:xfrm>
            <a:off x="5374432" y="1346345"/>
            <a:ext cx="3312368" cy="304698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sz="1600" i="1" dirty="0">
                <a:solidFill>
                  <a:schemeClr val="tx1"/>
                </a:solidFill>
                <a:latin typeface="Aptos" panose="020B0004020202020204" pitchFamily="34" charset="0"/>
              </a:rPr>
              <a:t>L'Indice Sintetico misura l'andamento dei costi di mercato ed è utilizzato per adeguare economicamente i contratti pubblici. Poiché gli AQ hanno durata pluriennale, la revisione dei prezzi non può essere fissata all'inizio, ma viene determinata al momento della stipula di ogni contratto attuativo, considerando le lavorazioni previste, gli importi e gli indici TOL aggiornati.</a:t>
            </a:r>
          </a:p>
        </p:txBody>
      </p:sp>
    </p:spTree>
    <p:extLst>
      <p:ext uri="{BB962C8B-B14F-4D97-AF65-F5344CB8AC3E}">
        <p14:creationId xmlns:p14="http://schemas.microsoft.com/office/powerpoint/2010/main" val="1953453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377BF75-85E1-DA87-9DDB-1D6AC0733BBF}"/>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Revisione prezzi negli AQ </a:t>
            </a:r>
            <a:r>
              <a:rPr lang="it-IT" sz="2400" i="1" dirty="0">
                <a:solidFill>
                  <a:srgbClr val="1F497D">
                    <a:lumMod val="75000"/>
                  </a:srgbClr>
                </a:solidFill>
                <a:latin typeface="Segoe UI Semilight" panose="020B0402040204020203" pitchFamily="34" charset="0"/>
                <a:ea typeface="Yu Gothic UI" panose="020B0500000000000000" pitchFamily="34" charset="-128"/>
                <a:cs typeface="Segoe UI Semilight" panose="020B0402040204020203" pitchFamily="34" charset="0"/>
              </a:rPr>
              <a:t>(86xII.2-bis, 6.2)</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0EEA6895-155D-6AA4-F652-3AEBAA964BA3}"/>
              </a:ext>
            </a:extLst>
          </p:cNvPr>
          <p:cNvSpPr>
            <a:spLocks noGrp="1"/>
          </p:cNvSpPr>
          <p:nvPr>
            <p:ph type="sldNum" sz="quarter" idx="12"/>
          </p:nvPr>
        </p:nvSpPr>
        <p:spPr/>
        <p:txBody>
          <a:bodyPr/>
          <a:lstStyle/>
          <a:p>
            <a:fld id="{A88A401D-FA7D-467D-AFBB-0B3BA40DF614}" type="slidenum">
              <a:rPr lang="it-IT" smtClean="0"/>
              <a:t>52</a:t>
            </a:fld>
            <a:endParaRPr lang="it-IT"/>
          </a:p>
        </p:txBody>
      </p:sp>
      <p:sp>
        <p:nvSpPr>
          <p:cNvPr id="4" name="Segnaposto piè di pagina 3">
            <a:extLst>
              <a:ext uri="{FF2B5EF4-FFF2-40B4-BE49-F238E27FC236}">
                <a16:creationId xmlns:a16="http://schemas.microsoft.com/office/drawing/2014/main" id="{2FB2BAFE-CE80-4D5E-2C18-538D06A2B86C}"/>
              </a:ext>
            </a:extLst>
          </p:cNvPr>
          <p:cNvSpPr>
            <a:spLocks noGrp="1"/>
          </p:cNvSpPr>
          <p:nvPr>
            <p:ph type="ftr" sz="quarter" idx="13"/>
          </p:nvPr>
        </p:nvSpPr>
        <p:spPr>
          <a:xfrm>
            <a:off x="457200" y="4731545"/>
            <a:ext cx="5698976" cy="255187"/>
          </a:xfrm>
          <a:prstGeom prst="rect">
            <a:avLst/>
          </a:prstGeom>
        </p:spPr>
        <p:txBody>
          <a:bodyPr vert="horz" lIns="68580" tIns="34290" rIns="68580" bIns="34290" rtlCol="0" anchor="ctr"/>
          <a:lstStyle>
            <a:defPPr>
              <a:defRPr lang="it-IT"/>
            </a:defPPr>
            <a:lvl1pPr marL="0" algn="l" defTabSz="685800" rtl="0" eaLnBrk="1" latinLnBrk="0" hangingPunct="1">
              <a:defRPr lang="it-IT" sz="824" b="1" i="1" kern="1200" dirty="0" smtClean="0">
                <a:solidFill>
                  <a:srgbClr val="103676"/>
                </a:solidFill>
                <a:latin typeface="Segoe UI Semilight" panose="020B0402040204020203" pitchFamily="34" charset="0"/>
                <a:ea typeface="+mn-ea"/>
                <a:cs typeface="Segoe UI Semilight" panose="020B0402040204020203"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Direzione Legislazione Opere Pubbliche - Avv. Bruno Urbani – Il decreto correttivo al d.lgs. 36 del 2023 «Codice Appalti»</a:t>
            </a:r>
          </a:p>
        </p:txBody>
      </p:sp>
      <p:sp>
        <p:nvSpPr>
          <p:cNvPr id="7" name="Freccia a gallone 6">
            <a:extLst>
              <a:ext uri="{FF2B5EF4-FFF2-40B4-BE49-F238E27FC236}">
                <a16:creationId xmlns:a16="http://schemas.microsoft.com/office/drawing/2014/main" id="{42BDD660-4162-ACB8-4685-34B8887D3331}"/>
              </a:ext>
            </a:extLst>
          </p:cNvPr>
          <p:cNvSpPr/>
          <p:nvPr/>
        </p:nvSpPr>
        <p:spPr>
          <a:xfrm rot="5400000">
            <a:off x="370814" y="1033478"/>
            <a:ext cx="571862" cy="635260"/>
          </a:xfrm>
          <a:prstGeom prst="chevron">
            <a:avLst>
              <a:gd name="adj" fmla="val 2530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a</a:t>
            </a:r>
          </a:p>
        </p:txBody>
      </p:sp>
      <p:sp>
        <p:nvSpPr>
          <p:cNvPr id="2" name="CasellaDiTesto 1">
            <a:extLst>
              <a:ext uri="{FF2B5EF4-FFF2-40B4-BE49-F238E27FC236}">
                <a16:creationId xmlns:a16="http://schemas.microsoft.com/office/drawing/2014/main" id="{75B79FCD-B8CD-77F4-775F-B0C9A5755809}"/>
              </a:ext>
            </a:extLst>
          </p:cNvPr>
          <p:cNvSpPr txBox="1"/>
          <p:nvPr/>
        </p:nvSpPr>
        <p:spPr>
          <a:xfrm>
            <a:off x="1124782" y="2006175"/>
            <a:ext cx="7556324" cy="857250"/>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b="1" i="0" dirty="0">
                <a:solidFill>
                  <a:srgbClr val="FF0000"/>
                </a:solidFill>
                <a:effectLst>
                  <a:outerShdw blurRad="38100" dist="38100" dir="2700000" algn="tl">
                    <a:srgbClr val="000000">
                      <a:alpha val="43137"/>
                    </a:srgbClr>
                  </a:outerShdw>
                </a:effectLst>
                <a:latin typeface="ui-sans-serif"/>
              </a:rPr>
              <a:t>Identificazione dell'indice sintetico</a:t>
            </a:r>
          </a:p>
          <a:p>
            <a:pPr indent="-285750"/>
            <a:r>
              <a:rPr lang="it-IT" dirty="0">
                <a:latin typeface="Aptos" panose="020B0004020202020204" pitchFamily="34" charset="0"/>
                <a:cs typeface="Segoe UI Semibold" panose="020B0702040204020203" pitchFamily="34" charset="0"/>
              </a:rPr>
              <a:t>L’</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indice sintetico non è unico per tutto l’accordo </a:t>
            </a:r>
            <a:r>
              <a:rPr lang="it-IT" dirty="0">
                <a:latin typeface="Aptos" panose="020B0004020202020204" pitchFamily="34" charset="0"/>
                <a:cs typeface="Segoe UI Semibold" panose="020B0702040204020203" pitchFamily="34" charset="0"/>
              </a:rPr>
              <a:t>quadro, ma viene individuato per ogni contratto attuativo, </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basandosi sulle lavorazioni specifiche previste</a:t>
            </a:r>
            <a:r>
              <a:rPr lang="it-IT" dirty="0">
                <a:latin typeface="Aptos" panose="020B0004020202020204" pitchFamily="34" charset="0"/>
                <a:cs typeface="Segoe UI Semibold" panose="020B0702040204020203" pitchFamily="34" charset="0"/>
              </a:rPr>
              <a:t>.</a:t>
            </a:r>
          </a:p>
        </p:txBody>
      </p:sp>
      <p:sp>
        <p:nvSpPr>
          <p:cNvPr id="6" name="Freccia a gallone 5">
            <a:extLst>
              <a:ext uri="{FF2B5EF4-FFF2-40B4-BE49-F238E27FC236}">
                <a16:creationId xmlns:a16="http://schemas.microsoft.com/office/drawing/2014/main" id="{D4776F0F-6A5A-DD20-A87A-736CDA8EEFA4}"/>
              </a:ext>
            </a:extLst>
          </p:cNvPr>
          <p:cNvSpPr/>
          <p:nvPr/>
        </p:nvSpPr>
        <p:spPr>
          <a:xfrm rot="5400000">
            <a:off x="365118" y="1982103"/>
            <a:ext cx="571864" cy="635260"/>
          </a:xfrm>
          <a:prstGeom prst="chevron">
            <a:avLst>
              <a:gd name="adj" fmla="val 2530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b</a:t>
            </a:r>
          </a:p>
        </p:txBody>
      </p:sp>
      <p:sp>
        <p:nvSpPr>
          <p:cNvPr id="9" name="Freccia a gallone 8">
            <a:extLst>
              <a:ext uri="{FF2B5EF4-FFF2-40B4-BE49-F238E27FC236}">
                <a16:creationId xmlns:a16="http://schemas.microsoft.com/office/drawing/2014/main" id="{42BDD660-4162-ACB8-4685-34B8887D3331}"/>
              </a:ext>
            </a:extLst>
          </p:cNvPr>
          <p:cNvSpPr/>
          <p:nvPr/>
        </p:nvSpPr>
        <p:spPr>
          <a:xfrm rot="5400000">
            <a:off x="369195" y="2907022"/>
            <a:ext cx="571862" cy="635260"/>
          </a:xfrm>
          <a:prstGeom prst="chevron">
            <a:avLst>
              <a:gd name="adj" fmla="val 2530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c</a:t>
            </a:r>
          </a:p>
        </p:txBody>
      </p:sp>
      <p:sp>
        <p:nvSpPr>
          <p:cNvPr id="10" name="CasellaDiTesto 9">
            <a:extLst>
              <a:ext uri="{FF2B5EF4-FFF2-40B4-BE49-F238E27FC236}">
                <a16:creationId xmlns:a16="http://schemas.microsoft.com/office/drawing/2014/main" id="{362A7B91-5BD2-2112-7024-0D289F4C22C6}"/>
              </a:ext>
            </a:extLst>
          </p:cNvPr>
          <p:cNvSpPr txBox="1"/>
          <p:nvPr/>
        </p:nvSpPr>
        <p:spPr>
          <a:xfrm>
            <a:off x="1117423" y="2938721"/>
            <a:ext cx="7556323" cy="1053818"/>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b="1" i="0" dirty="0">
                <a:solidFill>
                  <a:srgbClr val="FF0000"/>
                </a:solidFill>
                <a:effectLst>
                  <a:outerShdw blurRad="38100" dist="38100" dir="2700000" algn="tl">
                    <a:srgbClr val="000000">
                      <a:alpha val="43137"/>
                    </a:srgbClr>
                  </a:outerShdw>
                </a:effectLst>
                <a:latin typeface="ui-sans-serif"/>
              </a:rPr>
              <a:t>Riferimento temporale dell’indice sintetico</a:t>
            </a:r>
          </a:p>
          <a:p>
            <a:r>
              <a:rPr lang="it-IT" dirty="0">
                <a:latin typeface="Aptos" panose="020B0004020202020204" pitchFamily="34" charset="0"/>
                <a:cs typeface="Segoe UI Semibold" panose="020B0702040204020203" pitchFamily="34" charset="0"/>
              </a:rPr>
              <a:t>Per calcolare l’adeguamento dei prezzi, </a:t>
            </a:r>
            <a:r>
              <a:rPr lang="it-IT" b="1" dirty="0">
                <a:effectLst>
                  <a:outerShdw blurRad="38100" dist="38100" dir="2700000" algn="tl">
                    <a:srgbClr val="000000">
                      <a:alpha val="43137"/>
                    </a:srgbClr>
                  </a:outerShdw>
                </a:effectLst>
                <a:latin typeface="Aptos" panose="020B0004020202020204" pitchFamily="34" charset="0"/>
                <a:cs typeface="Segoe UI Semibold" panose="020B0702040204020203" pitchFamily="34" charset="0"/>
              </a:rPr>
              <a:t>il valore iniziale dell’indice sintetico è quello registrato nel mese di aggiudicazione della miglior offerta</a:t>
            </a:r>
            <a:r>
              <a:rPr lang="it-IT" dirty="0">
                <a:latin typeface="Aptos" panose="020B0004020202020204" pitchFamily="34" charset="0"/>
                <a:cs typeface="Segoe UI Semibold" panose="020B0702040204020203" pitchFamily="34" charset="0"/>
              </a:rPr>
              <a:t> (salvo eccezioni, ex 4.2VIperiodo).</a:t>
            </a:r>
          </a:p>
          <a:p>
            <a:endParaRPr lang="it-IT" dirty="0">
              <a:solidFill>
                <a:schemeClr val="tx1"/>
              </a:solidFill>
              <a:latin typeface="Aptos" panose="020B0004020202020204" pitchFamily="34" charset="0"/>
              <a:cs typeface="Segoe UI Semibold" panose="020B0702040204020203" pitchFamily="34" charset="0"/>
            </a:endParaRPr>
          </a:p>
        </p:txBody>
      </p:sp>
      <p:sp>
        <p:nvSpPr>
          <p:cNvPr id="8" name="CasellaDiTesto 7">
            <a:extLst>
              <a:ext uri="{FF2B5EF4-FFF2-40B4-BE49-F238E27FC236}">
                <a16:creationId xmlns:a16="http://schemas.microsoft.com/office/drawing/2014/main" id="{362A7B91-5BD2-2112-7024-0D289F4C22C6}"/>
              </a:ext>
            </a:extLst>
          </p:cNvPr>
          <p:cNvSpPr txBox="1"/>
          <p:nvPr/>
        </p:nvSpPr>
        <p:spPr>
          <a:xfrm>
            <a:off x="1130477" y="1087278"/>
            <a:ext cx="7556323" cy="857250"/>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b="1" i="0" dirty="0">
                <a:solidFill>
                  <a:srgbClr val="FF0000"/>
                </a:solidFill>
                <a:effectLst>
                  <a:outerShdw blurRad="38100" dist="38100" dir="2700000" algn="tl">
                    <a:srgbClr val="000000">
                      <a:alpha val="43137"/>
                    </a:srgbClr>
                  </a:outerShdw>
                </a:effectLst>
                <a:latin typeface="ui-sans-serif"/>
              </a:rPr>
              <a:t>Importo complessivo di riferimento</a:t>
            </a:r>
          </a:p>
          <a:p>
            <a:r>
              <a:rPr lang="it-IT" dirty="0">
                <a:latin typeface="Aptos" panose="020B0004020202020204" pitchFamily="34" charset="0"/>
                <a:ea typeface="Calibri" panose="020F0502020204030204" pitchFamily="34" charset="0"/>
                <a:cs typeface="Segoe UI Semibold" panose="020B0702040204020203" pitchFamily="34" charset="0"/>
              </a:rPr>
              <a:t>La </a:t>
            </a:r>
            <a:r>
              <a:rPr lang="it-IT" b="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revisione prezzi </a:t>
            </a:r>
            <a:r>
              <a:rPr lang="it-IT" dirty="0">
                <a:latin typeface="Aptos" panose="020B0004020202020204" pitchFamily="34" charset="0"/>
                <a:ea typeface="Calibri" panose="020F0502020204030204" pitchFamily="34" charset="0"/>
                <a:cs typeface="Segoe UI Semibold" panose="020B0702040204020203" pitchFamily="34" charset="0"/>
              </a:rPr>
              <a:t>viene </a:t>
            </a:r>
            <a:r>
              <a:rPr lang="it-IT" b="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Segoe UI Semibold" panose="020B0702040204020203" pitchFamily="34" charset="0"/>
              </a:rPr>
              <a:t>calcolata sull’importo del contratto attuativo</a:t>
            </a:r>
            <a:r>
              <a:rPr lang="it-IT" dirty="0">
                <a:latin typeface="Aptos" panose="020B0004020202020204" pitchFamily="34" charset="0"/>
                <a:ea typeface="Calibri" panose="020F0502020204030204" pitchFamily="34" charset="0"/>
                <a:cs typeface="Segoe UI Semibold" panose="020B0702040204020203" pitchFamily="34" charset="0"/>
              </a:rPr>
              <a:t>, non su quello totale dell’accordo quadro e, quindi, avviene solo sui lavori affidati.</a:t>
            </a:r>
            <a:endParaRPr lang="it-IT" dirty="0">
              <a:latin typeface="Aptos" panose="020B0004020202020204" pitchFamily="34" charset="0"/>
              <a:cs typeface="Segoe UI Semibold" panose="020B0702040204020203" pitchFamily="34" charset="0"/>
            </a:endParaRPr>
          </a:p>
        </p:txBody>
      </p:sp>
      <p:sp>
        <p:nvSpPr>
          <p:cNvPr id="13" name="Freccia a gallone 12">
            <a:extLst>
              <a:ext uri="{FF2B5EF4-FFF2-40B4-BE49-F238E27FC236}">
                <a16:creationId xmlns:a16="http://schemas.microsoft.com/office/drawing/2014/main" id="{65E997E4-D0D4-7D5D-BC5D-A51927B72203}"/>
              </a:ext>
            </a:extLst>
          </p:cNvPr>
          <p:cNvSpPr/>
          <p:nvPr/>
        </p:nvSpPr>
        <p:spPr>
          <a:xfrm rot="5400000">
            <a:off x="365119" y="4046117"/>
            <a:ext cx="571862" cy="635260"/>
          </a:xfrm>
          <a:prstGeom prst="chevron">
            <a:avLst>
              <a:gd name="adj" fmla="val 2530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d</a:t>
            </a:r>
          </a:p>
        </p:txBody>
      </p:sp>
      <p:sp>
        <p:nvSpPr>
          <p:cNvPr id="14" name="CasellaDiTesto 13">
            <a:extLst>
              <a:ext uri="{FF2B5EF4-FFF2-40B4-BE49-F238E27FC236}">
                <a16:creationId xmlns:a16="http://schemas.microsoft.com/office/drawing/2014/main" id="{BA883664-A3B9-10CA-56D5-33E25F4507C5}"/>
              </a:ext>
            </a:extLst>
          </p:cNvPr>
          <p:cNvSpPr txBox="1"/>
          <p:nvPr/>
        </p:nvSpPr>
        <p:spPr>
          <a:xfrm>
            <a:off x="1117422" y="4060763"/>
            <a:ext cx="7556323" cy="571862"/>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b="1" i="0" dirty="0">
                <a:solidFill>
                  <a:srgbClr val="FF0000"/>
                </a:solidFill>
                <a:effectLst>
                  <a:outerShdw blurRad="38100" dist="38100" dir="2700000" algn="tl">
                    <a:srgbClr val="000000">
                      <a:alpha val="43137"/>
                    </a:srgbClr>
                  </a:outerShdw>
                </a:effectLst>
                <a:latin typeface="ui-sans-serif"/>
              </a:rPr>
              <a:t>Metodo di calcolo degli stati di avanzamento lavori (SAL)</a:t>
            </a:r>
          </a:p>
          <a:p>
            <a:pPr indent="-285750"/>
            <a:r>
              <a:rPr lang="it-IT" dirty="0">
                <a:latin typeface="Aptos" panose="020B0004020202020204" pitchFamily="34" charset="0"/>
                <a:cs typeface="Segoe UI Semibold" panose="020B0702040204020203" pitchFamily="34" charset="0"/>
              </a:rPr>
              <a:t>Il SAL deve essere revisionato seguendo le modalità generali specificate al 5.4</a:t>
            </a:r>
            <a:endParaRPr lang="it-IT" dirty="0">
              <a:solidFill>
                <a:schemeClr val="tx1"/>
              </a:solidFill>
              <a:latin typeface="Aptos" panose="020B0004020202020204" pitchFamily="34" charset="0"/>
              <a:cs typeface="Segoe UI Semibold" panose="020B0702040204020203" pitchFamily="34" charset="0"/>
            </a:endParaRPr>
          </a:p>
        </p:txBody>
      </p:sp>
    </p:spTree>
    <p:extLst>
      <p:ext uri="{BB962C8B-B14F-4D97-AF65-F5344CB8AC3E}">
        <p14:creationId xmlns:p14="http://schemas.microsoft.com/office/powerpoint/2010/main" val="5336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6" grpId="0" animBg="1"/>
      <p:bldP spid="9" grpId="0" animBg="1"/>
      <p:bldP spid="10" grpId="0" animBg="1"/>
      <p:bldP spid="8"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731E23-2539-B8C9-4E03-E679BFBE0F76}"/>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Calcolo Indice Sintetico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(II.2-bis, 7 e 8)</a:t>
            </a:r>
          </a:p>
        </p:txBody>
      </p:sp>
      <p:sp>
        <p:nvSpPr>
          <p:cNvPr id="3" name="Segnaposto numero diapositiva 2">
            <a:extLst>
              <a:ext uri="{FF2B5EF4-FFF2-40B4-BE49-F238E27FC236}">
                <a16:creationId xmlns:a16="http://schemas.microsoft.com/office/drawing/2014/main" id="{EB782EA7-3CD0-AB7A-E164-35B258A02207}"/>
              </a:ext>
            </a:extLst>
          </p:cNvPr>
          <p:cNvSpPr>
            <a:spLocks noGrp="1"/>
          </p:cNvSpPr>
          <p:nvPr>
            <p:ph type="sldNum" sz="quarter" idx="10"/>
          </p:nvPr>
        </p:nvSpPr>
        <p:spPr/>
        <p:txBody>
          <a:bodyPr/>
          <a:lstStyle/>
          <a:p>
            <a:fld id="{A88A401D-FA7D-467D-AFBB-0B3BA40DF614}" type="slidenum">
              <a:rPr lang="it-IT" smtClean="0"/>
              <a:pPr/>
              <a:t>53</a:t>
            </a:fld>
            <a:endParaRPr lang="it-IT" dirty="0"/>
          </a:p>
        </p:txBody>
      </p:sp>
      <p:sp>
        <p:nvSpPr>
          <p:cNvPr id="4" name="Segnaposto piè di pagina 3">
            <a:extLst>
              <a:ext uri="{FF2B5EF4-FFF2-40B4-BE49-F238E27FC236}">
                <a16:creationId xmlns:a16="http://schemas.microsoft.com/office/drawing/2014/main" id="{10D532BF-2865-2016-E052-C8471F5E175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7D98860F-C17B-45BD-9D45-EE267F417F91}"/>
              </a:ext>
            </a:extLst>
          </p:cNvPr>
          <p:cNvSpPr>
            <a:spLocks noGrp="1"/>
          </p:cNvSpPr>
          <p:nvPr>
            <p:ph idx="1"/>
          </p:nvPr>
        </p:nvSpPr>
        <p:spPr>
          <a:xfrm>
            <a:off x="457199" y="1200151"/>
            <a:ext cx="5361961" cy="3459832"/>
          </a:xfrm>
        </p:spPr>
        <p:txBody>
          <a:bodyPr>
            <a:normAutofit/>
          </a:bodyPr>
          <a:lstStyle/>
          <a:p>
            <a:pPr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Negli APPALTI INTEGRATI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è calcolato già in fase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PFTE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(base di gara) 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ricalcolato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al momento del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o, tenendo conto di eventuali modifiche.</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progettista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lo ridefiniscono per:</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VARIANTI QUANTITATIVE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rideterminando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peso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percentuale di ogni TOL esistente.</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VARIANTI QUALITATIVE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aggiungendo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nuove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TOL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si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ricalcolano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pesi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percentuali.</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nuovo indice sintetico si applica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ai SAL successivi all’approvazione della variante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mentre i pagamenti già effettuati restano invariati.</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9" name="CasellaDiTesto 8">
            <a:extLst>
              <a:ext uri="{FF2B5EF4-FFF2-40B4-BE49-F238E27FC236}">
                <a16:creationId xmlns:a16="http://schemas.microsoft.com/office/drawing/2014/main" id="{96039A92-8404-EF3A-B23F-E78D7FEBC123}"/>
              </a:ext>
            </a:extLst>
          </p:cNvPr>
          <p:cNvSpPr txBox="1"/>
          <p:nvPr/>
        </p:nvSpPr>
        <p:spPr>
          <a:xfrm>
            <a:off x="5927758" y="1194407"/>
            <a:ext cx="2650446"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Resta fermo il riferimento temporale  al </a:t>
            </a:r>
            <a:r>
              <a:rPr lang="it-IT" b="1" dirty="0">
                <a:effectLst>
                  <a:outerShdw blurRad="38100" dist="38100" dir="2700000" algn="tl">
                    <a:srgbClr val="000000">
                      <a:alpha val="43137"/>
                    </a:srgbClr>
                  </a:outerShdw>
                </a:effectLst>
              </a:rPr>
              <a:t>mese del provvedimento di aggiudicazione</a:t>
            </a:r>
            <a:r>
              <a:rPr lang="it-IT" dirty="0"/>
              <a:t> (II.2-bis, 4.2), se i documenti iniziali di gara non prevedono che, in caso di sospensione o proroga dei termini di aggiudicazione, il valore di riferimento è quello dell’indice revisionale del mese di scadenza del termine massimo per l’aggiudicazione</a:t>
            </a:r>
          </a:p>
        </p:txBody>
      </p:sp>
    </p:spTree>
    <p:extLst>
      <p:ext uri="{BB962C8B-B14F-4D97-AF65-F5344CB8AC3E}">
        <p14:creationId xmlns:p14="http://schemas.microsoft.com/office/powerpoint/2010/main" val="42893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5E0209-FFD1-CDF7-75A3-7547BDFE8353}"/>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Comunicato Presidente ANAC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30.12.25</a:t>
            </a:r>
          </a:p>
        </p:txBody>
      </p:sp>
      <p:sp>
        <p:nvSpPr>
          <p:cNvPr id="3" name="Segnaposto numero diapositiva 2">
            <a:extLst>
              <a:ext uri="{FF2B5EF4-FFF2-40B4-BE49-F238E27FC236}">
                <a16:creationId xmlns:a16="http://schemas.microsoft.com/office/drawing/2014/main" id="{27DA6796-EB66-11CB-247D-F05862991FD2}"/>
              </a:ext>
            </a:extLst>
          </p:cNvPr>
          <p:cNvSpPr>
            <a:spLocks noGrp="1"/>
          </p:cNvSpPr>
          <p:nvPr>
            <p:ph type="sldNum" sz="quarter" idx="10"/>
          </p:nvPr>
        </p:nvSpPr>
        <p:spPr/>
        <p:txBody>
          <a:bodyPr/>
          <a:lstStyle/>
          <a:p>
            <a:fld id="{A88A401D-FA7D-467D-AFBB-0B3BA40DF614}" type="slidenum">
              <a:rPr lang="it-IT" smtClean="0"/>
              <a:pPr/>
              <a:t>54</a:t>
            </a:fld>
            <a:endParaRPr lang="it-IT" dirty="0"/>
          </a:p>
        </p:txBody>
      </p:sp>
      <p:sp>
        <p:nvSpPr>
          <p:cNvPr id="4" name="Segnaposto piè di pagina 3">
            <a:extLst>
              <a:ext uri="{FF2B5EF4-FFF2-40B4-BE49-F238E27FC236}">
                <a16:creationId xmlns:a16="http://schemas.microsoft.com/office/drawing/2014/main" id="{C892FDE7-2C25-6922-24B8-5F9AC3F3D7C9}"/>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8531C196-9922-FF33-01B4-7D4F4D4AFDD3}"/>
              </a:ext>
            </a:extLst>
          </p:cNvPr>
          <p:cNvSpPr>
            <a:spLocks noGrp="1"/>
          </p:cNvSpPr>
          <p:nvPr>
            <p:ph idx="1"/>
          </p:nvPr>
        </p:nvSpPr>
        <p:spPr>
          <a:xfrm>
            <a:off x="457200" y="1200151"/>
            <a:ext cx="2890664" cy="3394472"/>
          </a:xfrm>
        </p:spPr>
        <p:txBody>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L'ANAC chiarisce che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le somme corrisposte per </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compensazione e </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adeguamento prezzi </a:t>
            </a:r>
          </a:p>
          <a:p>
            <a:pPr marL="361950" lvl="1" indent="0" algn="just">
              <a:buNone/>
            </a:pP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devono essere inserite nel CEL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incrementare il valore delle lavorazioni e la qualificazione dell’OE ai fini SOA.</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3B0260AB-B538-6DC9-EFC4-4D255F58579A}"/>
              </a:ext>
            </a:extLst>
          </p:cNvPr>
          <p:cNvSpPr txBox="1"/>
          <p:nvPr/>
        </p:nvSpPr>
        <p:spPr>
          <a:xfrm>
            <a:off x="3491880" y="1122761"/>
            <a:ext cx="5194920" cy="2062103"/>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i="1" dirty="0"/>
              <a:t>La </a:t>
            </a:r>
            <a:r>
              <a:rPr lang="it-IT" b="1" i="1" dirty="0">
                <a:effectLst>
                  <a:outerShdw blurRad="38100" dist="38100" dir="2700000" algn="tl">
                    <a:srgbClr val="000000">
                      <a:alpha val="43137"/>
                    </a:srgbClr>
                  </a:outerShdw>
                </a:effectLst>
              </a:rPr>
              <a:t>maggiorazione va inserita nel quadro CEL 4.3 </a:t>
            </a:r>
            <a:r>
              <a:rPr lang="it-IT" i="1" dirty="0"/>
              <a:t>("Altri importi autorizzati"). Gli importi di CEL 3.1, 4.2 e 4.3 confluiscono nel quadro 5 ("Totale importi autorizzati"). L'incremento del valore delle opere eseguite va indicato nei quadri 6.2 e 6.3.</a:t>
            </a:r>
          </a:p>
          <a:p>
            <a:r>
              <a:rPr lang="it-IT" i="1" dirty="0"/>
              <a:t>Questa interpretazione supera il parere negativo del MIT (n. 1497/2022), ritenuto incoerente con l’</a:t>
            </a:r>
            <a:r>
              <a:rPr lang="it-IT" i="1" dirty="0" err="1"/>
              <a:t>All</a:t>
            </a:r>
            <a:r>
              <a:rPr lang="it-IT" i="1" dirty="0"/>
              <a:t>. 12 (21.3), confermando la validità di tali incrementi ai fini SOA.</a:t>
            </a:r>
          </a:p>
        </p:txBody>
      </p:sp>
      <p:sp>
        <p:nvSpPr>
          <p:cNvPr id="9" name="CasellaDiTesto 8">
            <a:extLst>
              <a:ext uri="{FF2B5EF4-FFF2-40B4-BE49-F238E27FC236}">
                <a16:creationId xmlns:a16="http://schemas.microsoft.com/office/drawing/2014/main" id="{EEA928A8-6E38-CAA7-4633-6FCD61606774}"/>
              </a:ext>
            </a:extLst>
          </p:cNvPr>
          <p:cNvSpPr txBox="1"/>
          <p:nvPr/>
        </p:nvSpPr>
        <p:spPr>
          <a:xfrm>
            <a:off x="3491880" y="3271184"/>
            <a:ext cx="5194920" cy="1323439"/>
          </a:xfrm>
          <a:prstGeom prst="rect">
            <a:avLst/>
          </a:prstGeom>
          <a:solidFill>
            <a:schemeClr val="accent2">
              <a:lumMod val="20000"/>
              <a:lumOff val="80000"/>
            </a:schemeClr>
          </a:solidFill>
        </p:spPr>
        <p:txBody>
          <a:bodyPr wrap="square">
            <a:spAutoFit/>
          </a:bodyPr>
          <a:lstStyle/>
          <a:p>
            <a:pPr algn="just"/>
            <a:r>
              <a:rPr lang="it-IT" sz="1600" i="1" dirty="0">
                <a:latin typeface="Aptos" panose="020B0004020202020204" pitchFamily="34" charset="0"/>
              </a:rPr>
              <a:t>L'ANAC ha chiarito che i CEL con lavori soggetti a </a:t>
            </a:r>
            <a:r>
              <a:rPr lang="it-IT" sz="1600" b="1" i="1" dirty="0">
                <a:effectLst>
                  <a:outerShdw blurRad="38100" dist="38100" dir="2700000" algn="tl">
                    <a:srgbClr val="000000">
                      <a:alpha val="43137"/>
                    </a:srgbClr>
                  </a:outerShdw>
                </a:effectLst>
                <a:latin typeface="Aptos" panose="020B0004020202020204" pitchFamily="34" charset="0"/>
              </a:rPr>
              <a:t>Visto della Soprintendenza </a:t>
            </a:r>
            <a:r>
              <a:rPr lang="it-IT" sz="1600" i="1" dirty="0">
                <a:latin typeface="Aptos" panose="020B0004020202020204" pitchFamily="34" charset="0"/>
              </a:rPr>
              <a:t>possono essere utilizzati ai fini SOA solo per le categorie non vincolate, se i lavori soggetti a Visto sono marginali e non influenzano l'esecuzione complessiva.</a:t>
            </a:r>
          </a:p>
        </p:txBody>
      </p:sp>
    </p:spTree>
    <p:extLst>
      <p:ext uri="{BB962C8B-B14F-4D97-AF65-F5344CB8AC3E}">
        <p14:creationId xmlns:p14="http://schemas.microsoft.com/office/powerpoint/2010/main" val="7321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1E67-85EF-8C86-03DC-EEC493575E5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4C03039-7233-67E6-ABC0-7729AD186071}"/>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Disp.ni transitorie e finali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(86xII.2-bis, 16)</a:t>
            </a:r>
            <a:endParaRPr lang="it-IT" sz="2400"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29E17723-300E-CC29-0F68-F4AB3096CA47}"/>
              </a:ext>
            </a:extLst>
          </p:cNvPr>
          <p:cNvSpPr>
            <a:spLocks noGrp="1"/>
          </p:cNvSpPr>
          <p:nvPr>
            <p:ph idx="1"/>
          </p:nvPr>
        </p:nvSpPr>
        <p:spPr>
          <a:xfrm>
            <a:off x="457199" y="1200151"/>
            <a:ext cx="5546289"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disposizioni sulla revisione dei prezzi di cui all’Allegato II.2-bis si applicano:</a:t>
            </a:r>
          </a:p>
          <a:p>
            <a:pPr lvl="1" algn="jus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alle procedure di affidamento di contratti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avviate a decorrere dalla data di pubblicazione del provvedimento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adottato dal Ministero dell'infrastrutture e dei trasporti, sentito l'ISTAT, di cui all'articolo 60, comma 4, primo periodo, del codice;</a:t>
            </a:r>
          </a:p>
          <a:p>
            <a:pPr lvl="1" algn="jus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alle procedure di affidamento di contratti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servizi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forniture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avviate a decorrere dalla data di entrata in vigore dell’Allegato II.2-bis.</a:t>
            </a:r>
          </a:p>
        </p:txBody>
      </p:sp>
      <p:sp>
        <p:nvSpPr>
          <p:cNvPr id="4" name="Segnaposto numero diapositiva 3">
            <a:extLst>
              <a:ext uri="{FF2B5EF4-FFF2-40B4-BE49-F238E27FC236}">
                <a16:creationId xmlns:a16="http://schemas.microsoft.com/office/drawing/2014/main" id="{48EA56BF-403A-F638-5537-DB286F91220F}"/>
              </a:ext>
            </a:extLst>
          </p:cNvPr>
          <p:cNvSpPr>
            <a:spLocks noGrp="1"/>
          </p:cNvSpPr>
          <p:nvPr>
            <p:ph type="sldNum" sz="quarter" idx="12"/>
          </p:nvPr>
        </p:nvSpPr>
        <p:spPr/>
        <p:txBody>
          <a:bodyPr/>
          <a:lstStyle/>
          <a:p>
            <a:fld id="{A88A401D-FA7D-467D-AFBB-0B3BA40DF614}" type="slidenum">
              <a:rPr lang="it-IT" smtClean="0"/>
              <a:t>55</a:t>
            </a:fld>
            <a:endParaRPr lang="it-IT"/>
          </a:p>
        </p:txBody>
      </p:sp>
      <p:sp>
        <p:nvSpPr>
          <p:cNvPr id="5" name="Segnaposto piè di pagina 4">
            <a:extLst>
              <a:ext uri="{FF2B5EF4-FFF2-40B4-BE49-F238E27FC236}">
                <a16:creationId xmlns:a16="http://schemas.microsoft.com/office/drawing/2014/main" id="{C9B482C1-6AEB-C6DC-0E03-E863909831DA}"/>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7" name="CasellaDiTesto 6">
            <a:extLst>
              <a:ext uri="{FF2B5EF4-FFF2-40B4-BE49-F238E27FC236}">
                <a16:creationId xmlns:a16="http://schemas.microsoft.com/office/drawing/2014/main" id="{7095C5C7-92B0-C15E-249C-9DAA26CEA194}"/>
              </a:ext>
            </a:extLst>
          </p:cNvPr>
          <p:cNvSpPr txBox="1"/>
          <p:nvPr/>
        </p:nvSpPr>
        <p:spPr>
          <a:xfrm>
            <a:off x="6084168" y="1923678"/>
            <a:ext cx="2750840" cy="2554545"/>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dirty="0"/>
              <a:t>Alle procedure di affidamento di contratti di lavori </a:t>
            </a:r>
            <a:r>
              <a:rPr lang="it-IT" b="1" dirty="0">
                <a:effectLst>
                  <a:outerShdw blurRad="38100" dist="38100" dir="2700000" algn="tl">
                    <a:srgbClr val="000000">
                      <a:alpha val="43137"/>
                    </a:srgbClr>
                  </a:outerShdw>
                </a:effectLst>
              </a:rPr>
              <a:t>avviate fino alla data di cui alla lettera a)</a:t>
            </a:r>
            <a:r>
              <a:rPr lang="it-IT" dirty="0"/>
              <a:t>, continuano ad applicarsi, in via transitoria, le disposizioni dell'articolo 60, comma 3, lettera a) e comma 4 del codice, nel </a:t>
            </a:r>
            <a:r>
              <a:rPr lang="it-IT" dirty="0">
                <a:effectLst>
                  <a:outerShdw blurRad="38100" dist="38100" dir="2700000" algn="tl">
                    <a:srgbClr val="000000">
                      <a:alpha val="43137"/>
                    </a:srgbClr>
                  </a:outerShdw>
                </a:effectLst>
              </a:rPr>
              <a:t>testo vigente alla data del 1° luglio 2023.</a:t>
            </a:r>
          </a:p>
        </p:txBody>
      </p:sp>
    </p:spTree>
    <p:extLst>
      <p:ext uri="{BB962C8B-B14F-4D97-AF65-F5344CB8AC3E}">
        <p14:creationId xmlns:p14="http://schemas.microsoft.com/office/powerpoint/2010/main" val="12952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2992-B5DE-C82B-4DAC-7D09E63B4C87}"/>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E8F0073F-AEEF-BC17-DB6F-74C4470307BB}"/>
              </a:ext>
            </a:extLst>
          </p:cNvPr>
          <p:cNvSpPr>
            <a:spLocks noGrp="1"/>
          </p:cNvSpPr>
          <p:nvPr>
            <p:ph type="title"/>
          </p:nvPr>
        </p:nvSpPr>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Gestione delle risorse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(86xII.2-bis, 13-15)</a:t>
            </a:r>
            <a:endParaRPr lang="it-IT" sz="2400"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5" name="Segnaposto contenuto 4">
            <a:extLst>
              <a:ext uri="{FF2B5EF4-FFF2-40B4-BE49-F238E27FC236}">
                <a16:creationId xmlns:a16="http://schemas.microsoft.com/office/drawing/2014/main" id="{F1867F85-FB6B-F75A-2951-C22FBB977594}"/>
              </a:ext>
            </a:extLst>
          </p:cNvPr>
          <p:cNvSpPr>
            <a:spLocks noGrp="1"/>
          </p:cNvSpPr>
          <p:nvPr>
            <p:ph idx="1"/>
          </p:nvPr>
        </p:nvSpPr>
        <p:spPr>
          <a:xfrm>
            <a:off x="457200" y="1200151"/>
            <a:ext cx="6203032" cy="3394472"/>
          </a:xfrm>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Resta fermo che le SA coprono gli oneri di revisione :</a:t>
            </a:r>
          </a:p>
          <a:p>
            <a:pPr marL="685800" lvl="1">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fino al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50%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accantonamenti per imprevisti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marL="685800" lvl="1">
              <a:buFont typeface="Arial" panose="020B0604020202020204" pitchFamily="34" charset="0"/>
              <a:buChar cha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ribassi d’asta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salvo diversa destinazione;</a:t>
            </a:r>
          </a:p>
          <a:p>
            <a:pPr marL="685800" lvl="1">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fondi restanti da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interventi ultimati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 certificati.</a:t>
            </a:r>
          </a:p>
          <a:p>
            <a:pPr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Se le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somme disponibili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per la revisione prezzi risultano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utilizzate o impegnate per l’80%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o più, la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deve attivare in tempo utile le procedure per il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reintegro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rimodulazione della programmazione triennale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o dell’elenco annuale dei lavori.</a:t>
            </a:r>
          </a:p>
          <a:p>
            <a:pPr lvl="1" algn="just"/>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economie derivanti da varianti in diminuzione</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3" name="Segnaposto numero diapositiva 2">
            <a:extLst>
              <a:ext uri="{FF2B5EF4-FFF2-40B4-BE49-F238E27FC236}">
                <a16:creationId xmlns:a16="http://schemas.microsoft.com/office/drawing/2014/main" id="{29B511F0-B2F7-66B9-8D5C-1DF25686F51A}"/>
              </a:ext>
            </a:extLst>
          </p:cNvPr>
          <p:cNvSpPr>
            <a:spLocks noGrp="1"/>
          </p:cNvSpPr>
          <p:nvPr>
            <p:ph type="sldNum" sz="quarter" idx="12"/>
          </p:nvPr>
        </p:nvSpPr>
        <p:spPr/>
        <p:txBody>
          <a:bodyPr/>
          <a:lstStyle/>
          <a:p>
            <a:pPr marL="28574">
              <a:lnSpc>
                <a:spcPts val="930"/>
              </a:lnSpc>
            </a:pPr>
            <a:fld id="{81D60167-4931-47E6-BA6A-407CBD079E47}" type="slidenum">
              <a:rPr lang="it-IT" smtClean="0"/>
              <a:pPr marL="28574">
                <a:lnSpc>
                  <a:spcPts val="930"/>
                </a:lnSpc>
              </a:pPr>
              <a:t>56</a:t>
            </a:fld>
            <a:endParaRPr lang="it-IT" dirty="0"/>
          </a:p>
        </p:txBody>
      </p:sp>
      <p:sp>
        <p:nvSpPr>
          <p:cNvPr id="2" name="Segnaposto piè di pagina 1">
            <a:extLst>
              <a:ext uri="{FF2B5EF4-FFF2-40B4-BE49-F238E27FC236}">
                <a16:creationId xmlns:a16="http://schemas.microsoft.com/office/drawing/2014/main" id="{6DC240A7-AB68-5752-537B-D521C4D27D34}"/>
              </a:ext>
            </a:extLst>
          </p:cNvPr>
          <p:cNvSpPr>
            <a:spLocks noGrp="1"/>
          </p:cNvSpPr>
          <p:nvPr>
            <p:ph type="ftr" sz="quarter" idx="3"/>
          </p:nvPr>
        </p:nvSpPr>
        <p:spPr/>
        <p:txBody>
          <a:bodyPr/>
          <a:lstStyle/>
          <a:p>
            <a:pPr marL="9524">
              <a:lnSpc>
                <a:spcPts val="930"/>
              </a:lnSpc>
            </a:pPr>
            <a:r>
              <a:rPr lang="it-IT" spc="-23"/>
              <a:t>Avv.</a:t>
            </a:r>
            <a:r>
              <a:rPr lang="it-IT" spc="-15"/>
              <a:t> </a:t>
            </a:r>
            <a:r>
              <a:rPr lang="it-IT" spc="-8"/>
              <a:t>Francesca</a:t>
            </a:r>
            <a:r>
              <a:rPr lang="it-IT" spc="-4"/>
              <a:t> </a:t>
            </a:r>
            <a:r>
              <a:rPr lang="it-IT" spc="-8"/>
              <a:t>Ottavi</a:t>
            </a:r>
            <a:r>
              <a:rPr lang="it-IT" spc="-23"/>
              <a:t> </a:t>
            </a:r>
            <a:r>
              <a:rPr lang="it-IT"/>
              <a:t>-</a:t>
            </a:r>
            <a:r>
              <a:rPr lang="it-IT" spc="8"/>
              <a:t> </a:t>
            </a:r>
            <a:r>
              <a:rPr lang="it-IT" spc="-4"/>
              <a:t>Direzione</a:t>
            </a:r>
            <a:r>
              <a:rPr lang="it-IT" spc="-8"/>
              <a:t> </a:t>
            </a:r>
            <a:r>
              <a:rPr lang="it-IT" spc="-4"/>
              <a:t>Opere Pubbliche</a:t>
            </a:r>
            <a:endParaRPr lang="it-IT" spc="-4" dirty="0"/>
          </a:p>
        </p:txBody>
      </p:sp>
      <p:sp>
        <p:nvSpPr>
          <p:cNvPr id="9" name="CasellaDiTesto 8">
            <a:extLst>
              <a:ext uri="{FF2B5EF4-FFF2-40B4-BE49-F238E27FC236}">
                <a16:creationId xmlns:a16="http://schemas.microsoft.com/office/drawing/2014/main" id="{8E15B2F8-7284-575A-1510-1D5C558F6353}"/>
              </a:ext>
            </a:extLst>
          </p:cNvPr>
          <p:cNvSpPr txBox="1"/>
          <p:nvPr/>
        </p:nvSpPr>
        <p:spPr>
          <a:xfrm>
            <a:off x="6760840" y="1373893"/>
            <a:ext cx="1925960" cy="3046988"/>
          </a:xfrm>
          <a:prstGeom prst="rect">
            <a:avLst/>
          </a:prstGeom>
          <a:solidFill>
            <a:schemeClr val="accent2">
              <a:lumMod val="40000"/>
              <a:lumOff val="60000"/>
            </a:schemeClr>
          </a:solidFill>
        </p:spPr>
        <p:txBody>
          <a:bodyPr wrap="square">
            <a:spAutoFit/>
          </a:bodyPr>
          <a:lstStyle>
            <a:defPPr>
              <a:defRPr lang="it-IT"/>
            </a:defPPr>
            <a:lvl1pPr algn="just">
              <a:defRPr sz="1600">
                <a:latin typeface="Aptos" panose="020B0004020202020204" pitchFamily="34" charset="0"/>
              </a:defRPr>
            </a:lvl1pPr>
          </a:lstStyle>
          <a:p>
            <a:r>
              <a:rPr lang="it-IT" i="1" dirty="0"/>
              <a:t>In caso di </a:t>
            </a:r>
            <a:r>
              <a:rPr lang="it-IT" b="1" i="1" dirty="0">
                <a:effectLst>
                  <a:outerShdw blurRad="38100" dist="38100" dir="2700000" algn="tl">
                    <a:srgbClr val="000000">
                      <a:alpha val="43137"/>
                    </a:srgbClr>
                  </a:outerShdw>
                </a:effectLst>
              </a:rPr>
              <a:t>variazioni in diminuzione </a:t>
            </a:r>
            <a:r>
              <a:rPr lang="it-IT" i="1" dirty="0"/>
              <a:t>del costo dei lavori, dei servizi e delle forniture, le somme disponibili derivanti dall'applicazione delle clausole di revisione prezzi sono iscritte negli accantonamenti </a:t>
            </a:r>
          </a:p>
        </p:txBody>
      </p:sp>
    </p:spTree>
    <p:extLst>
      <p:ext uri="{BB962C8B-B14F-4D97-AF65-F5344CB8AC3E}">
        <p14:creationId xmlns:p14="http://schemas.microsoft.com/office/powerpoint/2010/main" val="352337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114F-CE37-AE08-5D0E-428609CEEA68}"/>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1AE646A-C685-7635-B64C-167A49AE906E}"/>
              </a:ext>
            </a:extLst>
          </p:cNvPr>
          <p:cNvSpPr>
            <a:spLocks noGrp="1"/>
          </p:cNvSpPr>
          <p:nvPr>
            <p:ph type="sldNum" sz="quarter" idx="12"/>
          </p:nvPr>
        </p:nvSpPr>
        <p:spPr/>
        <p:txBody>
          <a:bodyPr/>
          <a:lstStyle/>
          <a:p>
            <a:fld id="{A88A401D-FA7D-467D-AFBB-0B3BA40DF614}" type="slidenum">
              <a:rPr lang="it-IT" smtClean="0"/>
              <a:t>57</a:t>
            </a:fld>
            <a:endParaRPr lang="it-IT"/>
          </a:p>
        </p:txBody>
      </p:sp>
      <p:sp>
        <p:nvSpPr>
          <p:cNvPr id="4" name="Segnaposto piè di pagina 3">
            <a:extLst>
              <a:ext uri="{FF2B5EF4-FFF2-40B4-BE49-F238E27FC236}">
                <a16:creationId xmlns:a16="http://schemas.microsoft.com/office/drawing/2014/main" id="{BB311E4B-9C53-8421-E2DA-DAE65C8D1559}"/>
              </a:ext>
            </a:extLst>
          </p:cNvPr>
          <p:cNvSpPr>
            <a:spLocks noGrp="1"/>
          </p:cNvSpPr>
          <p:nvPr>
            <p:ph type="ftr" sz="quarter" idx="3"/>
          </p:nvPr>
        </p:nvSpPr>
        <p:spPr>
          <a:xfrm>
            <a:off x="457200" y="4721856"/>
            <a:ext cx="5482952" cy="273844"/>
          </a:xfrm>
        </p:spPr>
        <p:txBody>
          <a:bodyPr/>
          <a:lstStyle/>
          <a:p>
            <a:r>
              <a:rPr lang="it-IT"/>
              <a:t>Avv. Bruno Urbani – L’esecuzione dei contratti pubblici nel d.lgs. 36 del 2023 «Codice Appalti»</a:t>
            </a:r>
            <a:endParaRPr lang="it-IT" dirty="0"/>
          </a:p>
        </p:txBody>
      </p:sp>
      <p:sp>
        <p:nvSpPr>
          <p:cNvPr id="5" name="Titolo 4">
            <a:extLst>
              <a:ext uri="{FF2B5EF4-FFF2-40B4-BE49-F238E27FC236}">
                <a16:creationId xmlns:a16="http://schemas.microsoft.com/office/drawing/2014/main" id="{32A32D97-6A6F-0717-4095-BC6283AED0D1}"/>
              </a:ext>
            </a:extLst>
          </p:cNvPr>
          <p:cNvSpPr>
            <a:spLocks noGrp="1"/>
          </p:cNvSpPr>
          <p:nvPr>
            <p:ph type="title" idx="4294967295"/>
          </p:nvPr>
        </p:nvSpPr>
        <p:spPr>
          <a:xfrm>
            <a:off x="456287" y="205696"/>
            <a:ext cx="8229600" cy="857250"/>
          </a:xfrm>
        </p:spPr>
        <p:txBody>
          <a:bodyPr>
            <a:normAutofit/>
          </a:bodyPr>
          <a:lstStyle/>
          <a:p>
            <a:r>
              <a:rPr lang="it-IT" b="1" dirty="0">
                <a:solidFill>
                  <a:srgbClr val="1F497D">
                    <a:lumMod val="75000"/>
                  </a:srgbClr>
                </a:solidFill>
                <a:latin typeface="Segoe UI Semilight" panose="020B0402040204020203" pitchFamily="34" charset="0"/>
                <a:ea typeface="Yu Gothic UI" panose="020B0500000000000000" pitchFamily="34" charset="-128"/>
                <a:cs typeface="Segoe UI Semilight" panose="020B0402040204020203" pitchFamily="34" charset="0"/>
              </a:rPr>
              <a:t>Eccessiva onerosità </a:t>
            </a:r>
            <a:r>
              <a:rPr lang="it-IT" sz="2700" b="1" i="1" dirty="0">
                <a:solidFill>
                  <a:srgbClr val="1F497D">
                    <a:lumMod val="75000"/>
                  </a:srgbClr>
                </a:solidFill>
                <a:latin typeface="Segoe UI Semilight" panose="020B0402040204020203" pitchFamily="34" charset="0"/>
                <a:ea typeface="Yu Gothic UI" panose="020B0500000000000000" pitchFamily="34" charset="-128"/>
                <a:cs typeface="Segoe UI Semilight" panose="020B0402040204020203" pitchFamily="34" charset="0"/>
              </a:rPr>
              <a:t>(86xII.2-bis, 2)</a:t>
            </a:r>
            <a:endParaRPr lang="it-IT" sz="2700"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6" name="Segnaposto contenuto 5">
            <a:extLst>
              <a:ext uri="{FF2B5EF4-FFF2-40B4-BE49-F238E27FC236}">
                <a16:creationId xmlns:a16="http://schemas.microsoft.com/office/drawing/2014/main" id="{25E4FB99-2080-7CC9-BB1C-3EF902D15FCC}"/>
              </a:ext>
            </a:extLst>
          </p:cNvPr>
          <p:cNvSpPr>
            <a:spLocks noGrp="1"/>
          </p:cNvSpPr>
          <p:nvPr>
            <p:ph idx="4294967295"/>
          </p:nvPr>
        </p:nvSpPr>
        <p:spPr>
          <a:xfrm>
            <a:off x="453650" y="1166360"/>
            <a:ext cx="8229600" cy="3394075"/>
          </a:xfrm>
          <a:solidFill>
            <a:schemeClr val="bg1"/>
          </a:solidFill>
        </p:spPr>
        <p:txBody>
          <a:bodyPr>
            <a:normAutofit lnSpcReduction="10000"/>
          </a:bodyPr>
          <a:lstStyle/>
          <a:p>
            <a:pPr marL="457200" lvl="1" indent="0" algn="just">
              <a:buNone/>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Quando</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a:t>
            </a:r>
          </a:p>
          <a:p>
            <a:pPr lvl="2" algn="just"/>
            <a:r>
              <a:rPr lang="it-IT" i="1" dirty="0">
                <a:latin typeface="Segoe UI Semilight" panose="020B0402040204020203" pitchFamily="34" charset="0"/>
                <a:ea typeface="Yu Gothic UI" panose="020B0500000000000000" pitchFamily="34" charset="-128"/>
                <a:cs typeface="Segoe UI Semilight" panose="020B0402040204020203" pitchFamily="34" charset="0"/>
              </a:rPr>
              <a:t>l’applicazione dell’articolo 60 del Codice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garantisce il principio di conservazione dell’equilibrio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contrattuale e </a:t>
            </a:r>
          </a:p>
          <a:p>
            <a:pPr lvl="2"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è possibile garantire il medesimo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principio mediante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rinegoziazione</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secondo buona fede, </a:t>
            </a:r>
          </a:p>
          <a:p>
            <a:pPr marL="457200" lvl="1" indent="0" algn="just">
              <a:buNone/>
            </a:pPr>
            <a:r>
              <a:rPr lang="it-IT" i="1" dirty="0">
                <a:latin typeface="Segoe UI Semilight" panose="020B0402040204020203" pitchFamily="34" charset="0"/>
                <a:ea typeface="Yu Gothic UI" panose="020B0500000000000000" pitchFamily="34" charset="-128"/>
                <a:cs typeface="Segoe UI Semilight" panose="020B0402040204020203" pitchFamily="34" charset="0"/>
              </a:rPr>
              <a:t>è sempre fatta salva, ai sensi dell’articolo 12, comma 1, lettera b), la possibilità per</a:t>
            </a:r>
          </a:p>
          <a:p>
            <a:pPr lvl="1" algn="just"/>
            <a:r>
              <a:rPr lang="it-IT" i="1"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stazione appaltante o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l’appaltatore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 invocare la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risoluzione per eccessiva onerosità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sopravvenuta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del contratto. In tutti i casi di risoluzione del contratto ai sensi del presente comma, si applica l’articolo 122, comma 5, del Codice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(2.2)</a:t>
            </a:r>
          </a:p>
        </p:txBody>
      </p:sp>
    </p:spTree>
    <p:extLst>
      <p:ext uri="{BB962C8B-B14F-4D97-AF65-F5344CB8AC3E}">
        <p14:creationId xmlns:p14="http://schemas.microsoft.com/office/powerpoint/2010/main" val="28102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5117-FB49-F545-5477-3D7A1BF889B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D8B6F47-909B-4A01-2910-37CA6DEE6784}"/>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Qualificazione SA</a:t>
            </a:r>
          </a:p>
        </p:txBody>
      </p:sp>
      <p:sp>
        <p:nvSpPr>
          <p:cNvPr id="7" name="Sottotitolo 6">
            <a:extLst>
              <a:ext uri="{FF2B5EF4-FFF2-40B4-BE49-F238E27FC236}">
                <a16:creationId xmlns:a16="http://schemas.microsoft.com/office/drawing/2014/main" id="{2B433D16-8509-2B4F-041F-DF5E12110B39}"/>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F1ADA7AB-3D15-F0CB-D865-A99CBAE8EDB7}"/>
              </a:ext>
            </a:extLst>
          </p:cNvPr>
          <p:cNvSpPr>
            <a:spLocks noGrp="1"/>
          </p:cNvSpPr>
          <p:nvPr>
            <p:ph type="sldNum" sz="quarter" idx="12"/>
          </p:nvPr>
        </p:nvSpPr>
        <p:spPr/>
        <p:txBody>
          <a:bodyPr/>
          <a:lstStyle/>
          <a:p>
            <a:fld id="{A88A401D-FA7D-467D-AFBB-0B3BA40DF614}" type="slidenum">
              <a:rPr lang="it-IT" smtClean="0"/>
              <a:pPr/>
              <a:t>58</a:t>
            </a:fld>
            <a:endParaRPr lang="it-IT" dirty="0"/>
          </a:p>
        </p:txBody>
      </p:sp>
      <p:sp>
        <p:nvSpPr>
          <p:cNvPr id="2" name="CasellaDiTesto 1">
            <a:extLst>
              <a:ext uri="{FF2B5EF4-FFF2-40B4-BE49-F238E27FC236}">
                <a16:creationId xmlns:a16="http://schemas.microsoft.com/office/drawing/2014/main" id="{C5783F9E-AC51-09AB-33E6-B258F21521CE}"/>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FDF45C95-CB15-295C-8412-4CF0A6F8DDAD}"/>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54002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254CC-F85D-E9C1-C920-A306E49A9F7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910BC2C-E193-F90A-71A7-109CE16B9C61}"/>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Qualificazione SA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(25, 26, 88 x 62,63, </a:t>
            </a:r>
            <a:r>
              <a:rPr lang="it-IT" sz="2700" b="1" i="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 II.4)</a:t>
            </a:r>
          </a:p>
        </p:txBody>
      </p:sp>
      <p:sp>
        <p:nvSpPr>
          <p:cNvPr id="3" name="Segnaposto numero diapositiva 2">
            <a:extLst>
              <a:ext uri="{FF2B5EF4-FFF2-40B4-BE49-F238E27FC236}">
                <a16:creationId xmlns:a16="http://schemas.microsoft.com/office/drawing/2014/main" id="{6CB76217-742E-0BEA-D82D-366438D6B19C}"/>
              </a:ext>
            </a:extLst>
          </p:cNvPr>
          <p:cNvSpPr>
            <a:spLocks noGrp="1"/>
          </p:cNvSpPr>
          <p:nvPr>
            <p:ph type="sldNum" sz="quarter" idx="10"/>
          </p:nvPr>
        </p:nvSpPr>
        <p:spPr/>
        <p:txBody>
          <a:bodyPr/>
          <a:lstStyle/>
          <a:p>
            <a:fld id="{A88A401D-FA7D-467D-AFBB-0B3BA40DF614}" type="slidenum">
              <a:rPr lang="it-IT" smtClean="0"/>
              <a:pPr/>
              <a:t>59</a:t>
            </a:fld>
            <a:endParaRPr lang="it-IT" dirty="0"/>
          </a:p>
        </p:txBody>
      </p:sp>
      <p:sp>
        <p:nvSpPr>
          <p:cNvPr id="4" name="Segnaposto piè di pagina 3">
            <a:extLst>
              <a:ext uri="{FF2B5EF4-FFF2-40B4-BE49-F238E27FC236}">
                <a16:creationId xmlns:a16="http://schemas.microsoft.com/office/drawing/2014/main" id="{B59DAC33-4E07-59D3-CE3F-0718F7551C8E}"/>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16B72CCF-8A32-1DBD-6A51-DE7F58CEB27B}"/>
              </a:ext>
            </a:extLst>
          </p:cNvPr>
          <p:cNvSpPr>
            <a:spLocks noGrp="1"/>
          </p:cNvSpPr>
          <p:nvPr>
            <p:ph idx="1"/>
          </p:nvPr>
        </p:nvSpPr>
        <p:spPr>
          <a:xfrm>
            <a:off x="457200" y="1200151"/>
            <a:ext cx="4834880"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Dal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 gennaio 2025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diventa operativo 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sistema di qualificazione delle SA anche per la fase di esecuzione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SA e CC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qualificate per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progettazione e affidamento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lavori, servizi e forniture sono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automaticamente qualificate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anche per l’esecuzione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agli stessi livelli (II.4, 8.1).</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operare 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livelli</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superiori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devono soddisfare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ulteriori requisiti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stabiliti dall’II.4, 8.2 e ss.</a:t>
            </a:r>
            <a:endParaRPr lang="it-IT"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D6E7D23E-AB19-58DD-71A9-CF56982C155C}"/>
              </a:ext>
            </a:extLst>
          </p:cNvPr>
          <p:cNvSpPr txBox="1"/>
          <p:nvPr/>
        </p:nvSpPr>
        <p:spPr>
          <a:xfrm>
            <a:off x="5580112" y="1923678"/>
            <a:ext cx="2950278" cy="2554545"/>
          </a:xfrm>
          <a:prstGeom prst="rect">
            <a:avLst/>
          </a:prstGeom>
          <a:solidFill>
            <a:schemeClr val="accent2">
              <a:lumMod val="40000"/>
              <a:lumOff val="60000"/>
            </a:schemeClr>
          </a:solidFill>
        </p:spPr>
        <p:txBody>
          <a:bodyPr wrap="square">
            <a:spAutoFit/>
          </a:bodyPr>
          <a:lstStyle/>
          <a:p>
            <a:pPr algn="just"/>
            <a:r>
              <a:rPr lang="it-IT" sz="1600" dirty="0"/>
              <a:t>Lo Stato italiano ha assunto specifici </a:t>
            </a:r>
            <a:r>
              <a:rPr lang="it-IT" sz="1600" b="1" dirty="0">
                <a:effectLst>
                  <a:outerShdw blurRad="38100" dist="38100" dir="2700000" algn="tl">
                    <a:srgbClr val="000000">
                      <a:alpha val="43137"/>
                    </a:srgbClr>
                  </a:outerShdw>
                </a:effectLst>
              </a:rPr>
              <a:t>impegni con l'UE nel PNRR </a:t>
            </a:r>
            <a:r>
              <a:rPr lang="it-IT" sz="1600" dirty="0"/>
              <a:t>riguardo alla qualificazione delle SA, tra cui l'adozione di orientamenti sull'attuazione del sistema di qualificazione (</a:t>
            </a:r>
            <a:r>
              <a:rPr lang="it-IT" sz="1600" b="1" dirty="0" err="1">
                <a:effectLst>
                  <a:outerShdw blurRad="38100" dist="38100" dir="2700000" algn="tl">
                    <a:srgbClr val="000000">
                      <a:alpha val="43137"/>
                    </a:srgbClr>
                  </a:outerShdw>
                </a:effectLst>
              </a:rPr>
              <a:t>milestone</a:t>
            </a:r>
            <a:r>
              <a:rPr lang="it-IT" sz="1600" b="1" dirty="0">
                <a:effectLst>
                  <a:outerShdw blurRad="38100" dist="38100" dir="2700000" algn="tl">
                    <a:srgbClr val="000000">
                      <a:alpha val="43137"/>
                    </a:srgbClr>
                  </a:outerShdw>
                </a:effectLst>
              </a:rPr>
              <a:t> M1C1-73 bis</a:t>
            </a:r>
            <a:r>
              <a:rPr lang="it-IT" sz="1600" dirty="0"/>
              <a:t>) e  di incentivi alla qualificazione e professionalizzazione (</a:t>
            </a:r>
            <a:r>
              <a:rPr lang="it-IT" sz="1600" b="1" dirty="0" err="1">
                <a:effectLst>
                  <a:outerShdw blurRad="38100" dist="38100" dir="2700000" algn="tl">
                    <a:srgbClr val="000000">
                      <a:alpha val="43137"/>
                    </a:srgbClr>
                  </a:outerShdw>
                </a:effectLst>
              </a:rPr>
              <a:t>milestone</a:t>
            </a:r>
            <a:r>
              <a:rPr lang="it-IT" sz="1600" b="1" dirty="0">
                <a:effectLst>
                  <a:outerShdw blurRad="38100" dist="38100" dir="2700000" algn="tl">
                    <a:srgbClr val="000000">
                      <a:alpha val="43137"/>
                    </a:srgbClr>
                  </a:outerShdw>
                </a:effectLst>
              </a:rPr>
              <a:t> M1C1-73 ter</a:t>
            </a:r>
            <a:r>
              <a:rPr lang="it-IT" sz="1600" dirty="0"/>
              <a:t>).</a:t>
            </a:r>
            <a:endParaRPr lang="it-IT" sz="1600" i="1" dirty="0">
              <a:latin typeface="Aptos" panose="020B0004020202020204" pitchFamily="34" charset="0"/>
            </a:endParaRPr>
          </a:p>
        </p:txBody>
      </p:sp>
    </p:spTree>
    <p:extLst>
      <p:ext uri="{BB962C8B-B14F-4D97-AF65-F5344CB8AC3E}">
        <p14:creationId xmlns:p14="http://schemas.microsoft.com/office/powerpoint/2010/main" val="20143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7AA16-7B1E-9BA3-54DB-CB7D81BCB88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487727E-B51B-2428-A6E0-B029A6C45E07}"/>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Tutele lavoro </a:t>
            </a:r>
          </a:p>
        </p:txBody>
      </p:sp>
      <p:sp>
        <p:nvSpPr>
          <p:cNvPr id="7" name="Sottotitolo 6">
            <a:extLst>
              <a:ext uri="{FF2B5EF4-FFF2-40B4-BE49-F238E27FC236}">
                <a16:creationId xmlns:a16="http://schemas.microsoft.com/office/drawing/2014/main" id="{8D1C5894-4667-6E88-774F-D03FDBE97405}"/>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1879ED11-578D-D537-DC73-E634C54843E3}"/>
              </a:ext>
            </a:extLst>
          </p:cNvPr>
          <p:cNvSpPr>
            <a:spLocks noGrp="1"/>
          </p:cNvSpPr>
          <p:nvPr>
            <p:ph type="sldNum" sz="quarter" idx="12"/>
          </p:nvPr>
        </p:nvSpPr>
        <p:spPr/>
        <p:txBody>
          <a:bodyPr/>
          <a:lstStyle/>
          <a:p>
            <a:fld id="{A88A401D-FA7D-467D-AFBB-0B3BA40DF614}" type="slidenum">
              <a:rPr lang="it-IT" smtClean="0"/>
              <a:pPr/>
              <a:t>6</a:t>
            </a:fld>
            <a:endParaRPr lang="it-IT" dirty="0"/>
          </a:p>
        </p:txBody>
      </p:sp>
      <p:sp>
        <p:nvSpPr>
          <p:cNvPr id="2" name="CasellaDiTesto 1">
            <a:extLst>
              <a:ext uri="{FF2B5EF4-FFF2-40B4-BE49-F238E27FC236}">
                <a16:creationId xmlns:a16="http://schemas.microsoft.com/office/drawing/2014/main" id="{A6BF68F4-F2EA-950C-F2F5-E6FE0DBF11D8}"/>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467EC4B7-AA53-F362-ACF3-43FA87329064}"/>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414242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39FA80-D1FA-E9A4-A35D-74417ABB8749}"/>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Affidamenti &lt;500.000€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(25.1x62.6-bis e 7,18)</a:t>
            </a:r>
          </a:p>
        </p:txBody>
      </p:sp>
      <p:sp>
        <p:nvSpPr>
          <p:cNvPr id="3" name="Segnaposto numero diapositiva 2">
            <a:extLst>
              <a:ext uri="{FF2B5EF4-FFF2-40B4-BE49-F238E27FC236}">
                <a16:creationId xmlns:a16="http://schemas.microsoft.com/office/drawing/2014/main" id="{F1B91EB9-F781-1015-0209-C15A5B529496}"/>
              </a:ext>
            </a:extLst>
          </p:cNvPr>
          <p:cNvSpPr>
            <a:spLocks noGrp="1"/>
          </p:cNvSpPr>
          <p:nvPr>
            <p:ph type="sldNum" sz="quarter" idx="10"/>
          </p:nvPr>
        </p:nvSpPr>
        <p:spPr/>
        <p:txBody>
          <a:bodyPr/>
          <a:lstStyle/>
          <a:p>
            <a:fld id="{A88A401D-FA7D-467D-AFBB-0B3BA40DF614}" type="slidenum">
              <a:rPr lang="it-IT" smtClean="0"/>
              <a:pPr/>
              <a:t>60</a:t>
            </a:fld>
            <a:endParaRPr lang="it-IT" dirty="0"/>
          </a:p>
        </p:txBody>
      </p:sp>
      <p:sp>
        <p:nvSpPr>
          <p:cNvPr id="4" name="Segnaposto piè di pagina 3">
            <a:extLst>
              <a:ext uri="{FF2B5EF4-FFF2-40B4-BE49-F238E27FC236}">
                <a16:creationId xmlns:a16="http://schemas.microsoft.com/office/drawing/2014/main" id="{1E48D2DC-2DB7-1BD6-4F23-6EFEBF4B79F9}"/>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8F35D8F7-4245-AAE9-E8BF-68410D1AA18A}"/>
              </a:ext>
            </a:extLst>
          </p:cNvPr>
          <p:cNvSpPr>
            <a:spLocks noGrp="1"/>
          </p:cNvSpPr>
          <p:nvPr>
            <p:ph idx="1"/>
          </p:nvPr>
        </p:nvSpPr>
        <p:spPr>
          <a:xfrm>
            <a:off x="457200" y="1200151"/>
            <a:ext cx="7787208"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Fermo restando che ai lavori oltre la soglia (500 mila euro) si applicano le regole in tema di qualificazione delle SA (62, 63 e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II.4), ora:</a:t>
            </a:r>
          </a:p>
          <a:p>
            <a:pPr lvl="1" algn="just"/>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anche per lavori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sotto la soglia dei 500.000 </a:t>
            </a: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euro, le SA non qualificate possono ricorrere a SA o centrali di  committenza (CC) qualificate, laddove non vogliano procedere direttamente</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a:t>
            </a:r>
            <a:r>
              <a:rPr lang="it-IT" dirty="0">
                <a:solidFill>
                  <a:srgbClr val="474747"/>
                </a:solidFill>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dirty="0">
                <a:solidFill>
                  <a:srgbClr val="474747"/>
                </a:solidFill>
                <a:latin typeface="Segoe UI Semilight" panose="020B0402040204020203" pitchFamily="34" charset="0"/>
                <a:ea typeface="Yu Gothic UI" panose="020B0500000000000000" pitchFamily="34" charset="-128"/>
                <a:cs typeface="Segoe UI Semilight" panose="020B0402040204020203" pitchFamily="34" charset="0"/>
              </a:rPr>
              <a:t>il ricorso può essere formalizzato mediante un accordo od anche </a:t>
            </a:r>
            <a:r>
              <a:rPr lang="it-IT" b="1" i="1" dirty="0">
                <a:solidFill>
                  <a:srgbClr val="474747"/>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apposita convenzione.</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’obbligo di qualificazione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progettazione, affidamento ed esecuzione nei contratti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partenariato pubblico-privato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(PPP) si applica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solo per lavori sopra i 500.000 euro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Per lavori sotto questa soglia, il PPP può essere utilizzato anche senza la qualificazione obbligatoria.</a:t>
            </a:r>
          </a:p>
        </p:txBody>
      </p:sp>
    </p:spTree>
    <p:extLst>
      <p:ext uri="{BB962C8B-B14F-4D97-AF65-F5344CB8AC3E}">
        <p14:creationId xmlns:p14="http://schemas.microsoft.com/office/powerpoint/2010/main" val="29077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F8BB-C4EB-022E-744D-1692D308284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44D8DF4-4C3D-E4CD-7408-E85E3D2C9D11}"/>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Soggetti non qualificabili </a:t>
            </a:r>
            <a:r>
              <a:rPr kumimoji="0" lang="it-IT" sz="2400" b="1" i="1"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(25.1x62.17)</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p>
        </p:txBody>
      </p:sp>
      <p:sp>
        <p:nvSpPr>
          <p:cNvPr id="3" name="Segnaposto numero diapositiva 2">
            <a:extLst>
              <a:ext uri="{FF2B5EF4-FFF2-40B4-BE49-F238E27FC236}">
                <a16:creationId xmlns:a16="http://schemas.microsoft.com/office/drawing/2014/main" id="{FEB25E74-E1D5-56B6-A29A-6296D4CEC009}"/>
              </a:ext>
            </a:extLst>
          </p:cNvPr>
          <p:cNvSpPr>
            <a:spLocks noGrp="1"/>
          </p:cNvSpPr>
          <p:nvPr>
            <p:ph type="sldNum" sz="quarter" idx="10"/>
          </p:nvPr>
        </p:nvSpPr>
        <p:spPr/>
        <p:txBody>
          <a:bodyPr/>
          <a:lstStyle/>
          <a:p>
            <a:fld id="{A88A401D-FA7D-467D-AFBB-0B3BA40DF614}" type="slidenum">
              <a:rPr lang="it-IT" smtClean="0"/>
              <a:pPr/>
              <a:t>61</a:t>
            </a:fld>
            <a:endParaRPr lang="it-IT" dirty="0"/>
          </a:p>
        </p:txBody>
      </p:sp>
      <p:sp>
        <p:nvSpPr>
          <p:cNvPr id="4" name="Segnaposto piè di pagina 3">
            <a:extLst>
              <a:ext uri="{FF2B5EF4-FFF2-40B4-BE49-F238E27FC236}">
                <a16:creationId xmlns:a16="http://schemas.microsoft.com/office/drawing/2014/main" id="{A7852B61-C1B2-4EC1-ED5C-DCD298CA840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CE26956B-0067-AA8C-01DE-D2AB2FFC056B}"/>
              </a:ext>
            </a:extLst>
          </p:cNvPr>
          <p:cNvSpPr>
            <a:spLocks noGrp="1"/>
          </p:cNvSpPr>
          <p:nvPr>
            <p:ph idx="1"/>
          </p:nvPr>
        </p:nvSpPr>
        <p:spPr>
          <a:xfrm>
            <a:off x="457200" y="1200151"/>
            <a:ext cx="4114800" cy="3567112"/>
          </a:xfrm>
        </p:spPr>
        <p:txBody>
          <a:bodyPr>
            <a:normAutofit/>
          </a:bodyPr>
          <a:lstStyle/>
          <a:p>
            <a:pPr algn="just"/>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Sono esclusi dalla qualificazione ex 62 e 63:</a:t>
            </a:r>
          </a:p>
          <a:p>
            <a:pPr lvl="1" algn="just">
              <a:buFont typeface="Arial" panose="020B0604020202020204" pitchFamily="34" charset="0"/>
              <a:buChar char="•"/>
            </a:pP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Imprese pubbliche</a:t>
            </a:r>
          </a:p>
          <a:p>
            <a:pPr lvl="1" algn="just">
              <a:buFont typeface="Arial" panose="020B0604020202020204" pitchFamily="34" charset="0"/>
              <a:buChar char="•"/>
            </a:pP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Soggetti privati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titolari di </a:t>
            </a: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diritti speciali o esclusivi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nei settori speciali</a:t>
            </a:r>
          </a:p>
          <a:p>
            <a:pPr lvl="1" algn="just">
              <a:buFont typeface="Arial" panose="020B0604020202020204" pitchFamily="34" charset="0"/>
              <a:buChar char="•"/>
            </a:pP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Enti aggiudicatori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che </a:t>
            </a:r>
            <a:r>
              <a:rPr lang="it-IT" b="1" i="1" dirty="0">
                <a:solidFill>
                  <a:srgbClr val="0D0D0D"/>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 sono amministrazioni aggiudicatrici</a:t>
            </a:r>
          </a:p>
          <a:p>
            <a:pPr lvl="1" algn="just">
              <a:buFont typeface="Arial" panose="020B0604020202020204" pitchFamily="34" charset="0"/>
              <a:buChar char="•"/>
            </a:pP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Soggetti privati </a:t>
            </a:r>
            <a:r>
              <a:rPr lang="it-IT" dirty="0">
                <a:solidFill>
                  <a:srgbClr val="0D0D0D"/>
                </a:solidFill>
                <a:latin typeface="Segoe UI Semilight" panose="020B0402040204020203" pitchFamily="34" charset="0"/>
                <a:ea typeface="Yu Gothic UI" panose="020B0500000000000000" pitchFamily="34" charset="-128"/>
                <a:cs typeface="Segoe UI Semilight" panose="020B0402040204020203" pitchFamily="34" charset="0"/>
              </a:rPr>
              <a:t>tenuti a rispettare le norme del Codice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(13.7).</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6075B60-D2F1-26F9-FCE8-9A55075ECD39}"/>
              </a:ext>
            </a:extLst>
          </p:cNvPr>
          <p:cNvSpPr txBox="1"/>
          <p:nvPr/>
        </p:nvSpPr>
        <p:spPr>
          <a:xfrm>
            <a:off x="4716016" y="1217962"/>
            <a:ext cx="3970784" cy="1815882"/>
          </a:xfrm>
          <a:prstGeom prst="rect">
            <a:avLst/>
          </a:prstGeom>
          <a:solidFill>
            <a:schemeClr val="accent2">
              <a:lumMod val="40000"/>
              <a:lumOff val="60000"/>
            </a:schemeClr>
          </a:solidFill>
        </p:spPr>
        <p:txBody>
          <a:bodyPr wrap="square">
            <a:spAutoFit/>
          </a:bodyPr>
          <a:lstStyle>
            <a:defPPr>
              <a:defRPr lang="it-IT"/>
            </a:defPPr>
            <a:lvl1pPr algn="just">
              <a:defRPr sz="1600"/>
            </a:lvl1pPr>
          </a:lstStyle>
          <a:p>
            <a:r>
              <a:rPr lang="it-IT" i="1" dirty="0"/>
              <a:t>Fino al 28.2.2025, le SA possono continuare a eseguire i contratti stipulati entro il 31 dicembre 2024 se:</a:t>
            </a:r>
          </a:p>
          <a:p>
            <a:pPr marL="285750" indent="-285750">
              <a:buFont typeface="Arial" panose="020B0604020202020204" pitchFamily="34" charset="0"/>
              <a:buChar char="•"/>
            </a:pPr>
            <a:r>
              <a:rPr lang="it-IT" i="1" dirty="0"/>
              <a:t>sono iscritte all’AUSA (Anagrafe Unica delle Stazioni Appaltanti).</a:t>
            </a:r>
          </a:p>
          <a:p>
            <a:pPr marL="285750" indent="-285750">
              <a:buFont typeface="Arial" panose="020B0604020202020204" pitchFamily="34" charset="0"/>
              <a:buChar char="•"/>
            </a:pPr>
            <a:r>
              <a:rPr lang="it-IT" i="1" dirty="0"/>
              <a:t>dispongono di una figura tecnica idonea a svolgere il ruolo di RUP  (II.4, 13-ter.2)</a:t>
            </a:r>
          </a:p>
        </p:txBody>
      </p:sp>
      <p:sp>
        <p:nvSpPr>
          <p:cNvPr id="8" name="CasellaDiTesto 7">
            <a:extLst>
              <a:ext uri="{FF2B5EF4-FFF2-40B4-BE49-F238E27FC236}">
                <a16:creationId xmlns:a16="http://schemas.microsoft.com/office/drawing/2014/main" id="{0E3729E6-C5FB-6314-3C3C-FCCFB2DFCC42}"/>
              </a:ext>
            </a:extLst>
          </p:cNvPr>
          <p:cNvSpPr txBox="1"/>
          <p:nvPr/>
        </p:nvSpPr>
        <p:spPr>
          <a:xfrm>
            <a:off x="4716016" y="3092348"/>
            <a:ext cx="3970784" cy="1569660"/>
          </a:xfrm>
          <a:prstGeom prst="rect">
            <a:avLst/>
          </a:prstGeom>
          <a:solidFill>
            <a:schemeClr val="accent2">
              <a:lumMod val="20000"/>
              <a:lumOff val="80000"/>
            </a:schemeClr>
          </a:solidFill>
        </p:spPr>
        <p:txBody>
          <a:bodyPr wrap="square">
            <a:spAutoFit/>
          </a:bodyPr>
          <a:lstStyle>
            <a:defPPr>
              <a:defRPr lang="it-IT"/>
            </a:defPPr>
            <a:lvl1pPr algn="just">
              <a:defRPr sz="1600" i="1"/>
            </a:lvl1pPr>
          </a:lstStyle>
          <a:p>
            <a:r>
              <a:rPr lang="it-IT" dirty="0"/>
              <a:t>Titolari di permesso di costruire o di un altro titolo abilitativo, che assumono in via diretta l'esecuzione delle opere di urbanizzazione a scomputo totale o parziale del contributo previsto per il rilascio del permesso, ovvero eseguono le opere in regime di convenzione</a:t>
            </a:r>
          </a:p>
        </p:txBody>
      </p:sp>
      <p:sp>
        <p:nvSpPr>
          <p:cNvPr id="6" name="Freccia a destra 5">
            <a:extLst>
              <a:ext uri="{FF2B5EF4-FFF2-40B4-BE49-F238E27FC236}">
                <a16:creationId xmlns:a16="http://schemas.microsoft.com/office/drawing/2014/main" id="{F3A2A218-6075-6317-7A2D-49076F1370E6}"/>
              </a:ext>
            </a:extLst>
          </p:cNvPr>
          <p:cNvSpPr/>
          <p:nvPr/>
        </p:nvSpPr>
        <p:spPr>
          <a:xfrm>
            <a:off x="4514567" y="3289460"/>
            <a:ext cx="288032" cy="1338511"/>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1351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6CDFC1-B422-D19A-80B2-703C3609922F}"/>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Precisazione dell’</a:t>
            </a:r>
            <a:r>
              <a:rPr lang="it-IT" b="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II.14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(2.2)</a:t>
            </a:r>
          </a:p>
        </p:txBody>
      </p:sp>
      <p:sp>
        <p:nvSpPr>
          <p:cNvPr id="3" name="Segnaposto numero diapositiva 2">
            <a:extLst>
              <a:ext uri="{FF2B5EF4-FFF2-40B4-BE49-F238E27FC236}">
                <a16:creationId xmlns:a16="http://schemas.microsoft.com/office/drawing/2014/main" id="{468EEBA7-D613-E567-17E5-CCF6E2F0DF24}"/>
              </a:ext>
            </a:extLst>
          </p:cNvPr>
          <p:cNvSpPr>
            <a:spLocks noGrp="1"/>
          </p:cNvSpPr>
          <p:nvPr>
            <p:ph type="sldNum" sz="quarter" idx="10"/>
          </p:nvPr>
        </p:nvSpPr>
        <p:spPr/>
        <p:txBody>
          <a:bodyPr/>
          <a:lstStyle/>
          <a:p>
            <a:fld id="{A88A401D-FA7D-467D-AFBB-0B3BA40DF614}" type="slidenum">
              <a:rPr lang="it-IT" smtClean="0"/>
              <a:pPr/>
              <a:t>62</a:t>
            </a:fld>
            <a:endParaRPr lang="it-IT" dirty="0"/>
          </a:p>
        </p:txBody>
      </p:sp>
      <p:sp>
        <p:nvSpPr>
          <p:cNvPr id="4" name="Segnaposto piè di pagina 3">
            <a:extLst>
              <a:ext uri="{FF2B5EF4-FFF2-40B4-BE49-F238E27FC236}">
                <a16:creationId xmlns:a16="http://schemas.microsoft.com/office/drawing/2014/main" id="{817114B6-A093-71DF-600B-78CECCA34FF9}"/>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61109AF8-CD24-EC9E-56C1-E9A1C3FF51B9}"/>
              </a:ext>
            </a:extLst>
          </p:cNvPr>
          <p:cNvSpPr>
            <a:spLocks noGrp="1"/>
          </p:cNvSpPr>
          <p:nvPr>
            <p:ph idx="1"/>
          </p:nvPr>
        </p:nvSpPr>
        <p:spPr>
          <a:xfrm>
            <a:off x="457200" y="1200151"/>
            <a:ext cx="5338936"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II.4, che disciplina la qualificazione delle stazioni appaltanti, conferma questa esclusione: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Fermo restando quanto previsto dall'articolo 62, comma 17, del Codice, il presente allegato non si applica agli enti aggiudicatori che non sono amministrazioni aggiudicatrici e ai soggetti privati tenuti all'osservanza delle disposizioni del Codice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Quindi,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chi realizza opere di urbanizzazione a scomputo non è soggetto agli obblighi di qualificazione delle 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8" name="CasellaDiTesto 7">
            <a:extLst>
              <a:ext uri="{FF2B5EF4-FFF2-40B4-BE49-F238E27FC236}">
                <a16:creationId xmlns:a16="http://schemas.microsoft.com/office/drawing/2014/main" id="{D5E6D627-7C10-75F7-4917-8AE20424DB32}"/>
              </a:ext>
            </a:extLst>
          </p:cNvPr>
          <p:cNvSpPr txBox="1"/>
          <p:nvPr/>
        </p:nvSpPr>
        <p:spPr>
          <a:xfrm>
            <a:off x="5977134" y="1437860"/>
            <a:ext cx="2709666" cy="1815882"/>
          </a:xfrm>
          <a:prstGeom prst="rect">
            <a:avLst/>
          </a:prstGeom>
          <a:solidFill>
            <a:schemeClr val="accent2">
              <a:lumMod val="40000"/>
              <a:lumOff val="60000"/>
            </a:schemeClr>
          </a:solidFill>
        </p:spPr>
        <p:txBody>
          <a:bodyPr wrap="square">
            <a:spAutoFit/>
          </a:bodyPr>
          <a:lstStyle>
            <a:defPPr>
              <a:defRPr lang="it-IT"/>
            </a:defPPr>
            <a:lvl1pPr algn="just">
              <a:defRPr sz="1600" i="1"/>
            </a:lvl1pPr>
          </a:lstStyle>
          <a:p>
            <a:r>
              <a:rPr lang="it-IT" dirty="0"/>
              <a:t>La modifica ripristina un principio già previsto dal d.lgs. 50/2016, che escludeva i soggetti privati che realizzano opere di urbanizzazione dagli obblighi di aggregazione e qualificazione.</a:t>
            </a:r>
          </a:p>
        </p:txBody>
      </p:sp>
      <p:sp>
        <p:nvSpPr>
          <p:cNvPr id="10" name="CasellaDiTesto 9">
            <a:extLst>
              <a:ext uri="{FF2B5EF4-FFF2-40B4-BE49-F238E27FC236}">
                <a16:creationId xmlns:a16="http://schemas.microsoft.com/office/drawing/2014/main" id="{3FA9F01F-0CB2-CAC7-EA26-6E64963E25E7}"/>
              </a:ext>
            </a:extLst>
          </p:cNvPr>
          <p:cNvSpPr txBox="1"/>
          <p:nvPr/>
        </p:nvSpPr>
        <p:spPr>
          <a:xfrm>
            <a:off x="5982227" y="3399176"/>
            <a:ext cx="2733725" cy="1077218"/>
          </a:xfrm>
          <a:prstGeom prst="rect">
            <a:avLst/>
          </a:prstGeom>
          <a:solidFill>
            <a:schemeClr val="accent2">
              <a:lumMod val="20000"/>
              <a:lumOff val="80000"/>
            </a:schemeClr>
          </a:solidFill>
        </p:spPr>
        <p:txBody>
          <a:bodyPr wrap="square">
            <a:spAutoFit/>
          </a:bodyPr>
          <a:lstStyle>
            <a:defPPr>
              <a:defRPr lang="it-IT"/>
            </a:defPPr>
            <a:lvl1pPr algn="just">
              <a:defRPr sz="1600" i="1"/>
            </a:lvl1pPr>
          </a:lstStyle>
          <a:p>
            <a:r>
              <a:rPr lang="it-IT" dirty="0"/>
              <a:t>Sulla non applicazione dell'obbligo di qualificazione del soggetto privato v. anche Parere MIT 2268/2023</a:t>
            </a:r>
          </a:p>
        </p:txBody>
      </p:sp>
    </p:spTree>
    <p:extLst>
      <p:ext uri="{BB962C8B-B14F-4D97-AF65-F5344CB8AC3E}">
        <p14:creationId xmlns:p14="http://schemas.microsoft.com/office/powerpoint/2010/main" val="344303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FFB0E-5E10-5752-9B15-CA9BEE1F526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E66D74E9-F06E-DC3E-8276-580B008DFAF0}"/>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Scelta del contraente</a:t>
            </a:r>
          </a:p>
        </p:txBody>
      </p:sp>
      <p:sp>
        <p:nvSpPr>
          <p:cNvPr id="7" name="Sottotitolo 6">
            <a:extLst>
              <a:ext uri="{FF2B5EF4-FFF2-40B4-BE49-F238E27FC236}">
                <a16:creationId xmlns:a16="http://schemas.microsoft.com/office/drawing/2014/main" id="{91D3B841-D6C1-9623-6996-BA8866B87E44}"/>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E1E0FAB6-5E7C-9FE4-2B4B-B5239B4A4016}"/>
              </a:ext>
            </a:extLst>
          </p:cNvPr>
          <p:cNvSpPr>
            <a:spLocks noGrp="1"/>
          </p:cNvSpPr>
          <p:nvPr>
            <p:ph type="sldNum" sz="quarter" idx="12"/>
          </p:nvPr>
        </p:nvSpPr>
        <p:spPr/>
        <p:txBody>
          <a:bodyPr/>
          <a:lstStyle/>
          <a:p>
            <a:fld id="{A88A401D-FA7D-467D-AFBB-0B3BA40DF614}" type="slidenum">
              <a:rPr lang="it-IT" smtClean="0"/>
              <a:pPr/>
              <a:t>63</a:t>
            </a:fld>
            <a:endParaRPr lang="it-IT" dirty="0"/>
          </a:p>
        </p:txBody>
      </p:sp>
      <p:sp>
        <p:nvSpPr>
          <p:cNvPr id="2" name="CasellaDiTesto 1">
            <a:extLst>
              <a:ext uri="{FF2B5EF4-FFF2-40B4-BE49-F238E27FC236}">
                <a16:creationId xmlns:a16="http://schemas.microsoft.com/office/drawing/2014/main" id="{800139D9-7B6F-568C-C6A9-4B5D6ACFF7DA}"/>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51D9DC6F-7BEB-D74F-8DA4-5CC2E2CBCE4A}"/>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1205057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F2B3-3D94-AD30-07B1-E4DD148DB71C}"/>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31F2F4B6-0969-7A43-EF4B-BFD94A994964}"/>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Offerte in aumento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(28x70.4)</a:t>
            </a:r>
          </a:p>
        </p:txBody>
      </p:sp>
      <p:sp>
        <p:nvSpPr>
          <p:cNvPr id="5" name="Segnaposto contenuto 4">
            <a:extLst>
              <a:ext uri="{FF2B5EF4-FFF2-40B4-BE49-F238E27FC236}">
                <a16:creationId xmlns:a16="http://schemas.microsoft.com/office/drawing/2014/main" id="{4444D63E-FA62-6916-0439-71202B027907}"/>
              </a:ext>
            </a:extLst>
          </p:cNvPr>
          <p:cNvSpPr>
            <a:spLocks noGrp="1"/>
          </p:cNvSpPr>
          <p:nvPr>
            <p:ph idx="1"/>
          </p:nvPr>
        </p:nvSpPr>
        <p:spPr>
          <a:xfrm>
            <a:off x="457200" y="1200151"/>
            <a:ext cx="3322712" cy="3394472"/>
          </a:xfrm>
        </p:spPr>
        <p:txBody>
          <a:bodyPr>
            <a:normAutofit/>
          </a:bodyPr>
          <a:lstStyle/>
          <a:p>
            <a:pPr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Viene introdotta la possibilità per il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bando</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di prevedere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l’offerta in aumento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individuandone i limiti di operatività.</a:t>
            </a:r>
          </a:p>
          <a:p>
            <a:pPr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In precedenza, il superamento dell’importo posto a base di gara determinava automaticamente l’inammissibilità dell’offerta.</a:t>
            </a:r>
          </a:p>
        </p:txBody>
      </p:sp>
      <p:sp>
        <p:nvSpPr>
          <p:cNvPr id="3" name="Segnaposto numero diapositiva 2">
            <a:extLst>
              <a:ext uri="{FF2B5EF4-FFF2-40B4-BE49-F238E27FC236}">
                <a16:creationId xmlns:a16="http://schemas.microsoft.com/office/drawing/2014/main" id="{E27F0846-F9B1-77B0-EFB2-22A398720ACC}"/>
              </a:ext>
            </a:extLst>
          </p:cNvPr>
          <p:cNvSpPr>
            <a:spLocks noGrp="1"/>
          </p:cNvSpPr>
          <p:nvPr>
            <p:ph type="sldNum" sz="quarter" idx="12"/>
          </p:nvPr>
        </p:nvSpPr>
        <p:spPr/>
        <p:txBody>
          <a:bodyPr/>
          <a:lstStyle/>
          <a:p>
            <a:pPr marL="28574">
              <a:lnSpc>
                <a:spcPts val="930"/>
              </a:lnSpc>
            </a:pPr>
            <a:fld id="{81D60167-4931-47E6-BA6A-407CBD079E47}" type="slidenum">
              <a:rPr lang="it-IT" smtClean="0"/>
              <a:pPr marL="28574">
                <a:lnSpc>
                  <a:spcPts val="930"/>
                </a:lnSpc>
              </a:pPr>
              <a:t>64</a:t>
            </a:fld>
            <a:endParaRPr lang="it-IT" dirty="0"/>
          </a:p>
        </p:txBody>
      </p:sp>
      <p:sp>
        <p:nvSpPr>
          <p:cNvPr id="2" name="Segnaposto piè di pagina 1">
            <a:extLst>
              <a:ext uri="{FF2B5EF4-FFF2-40B4-BE49-F238E27FC236}">
                <a16:creationId xmlns:a16="http://schemas.microsoft.com/office/drawing/2014/main" id="{EBD92538-7B73-49C4-718B-CD29C226E9A3}"/>
              </a:ext>
            </a:extLst>
          </p:cNvPr>
          <p:cNvSpPr>
            <a:spLocks noGrp="1"/>
          </p:cNvSpPr>
          <p:nvPr>
            <p:ph type="ftr" sz="quarter" idx="3"/>
          </p:nvPr>
        </p:nvSpPr>
        <p:spPr/>
        <p:txBody>
          <a:bodyPr/>
          <a:lstStyle/>
          <a:p>
            <a:pPr marL="9524">
              <a:lnSpc>
                <a:spcPts val="930"/>
              </a:lnSpc>
            </a:pPr>
            <a:r>
              <a:rPr lang="it-IT" spc="-23"/>
              <a:t>Avv.</a:t>
            </a:r>
            <a:r>
              <a:rPr lang="it-IT" spc="-15"/>
              <a:t> </a:t>
            </a:r>
            <a:r>
              <a:rPr lang="it-IT" spc="-8"/>
              <a:t>Francesca</a:t>
            </a:r>
            <a:r>
              <a:rPr lang="it-IT" spc="-4"/>
              <a:t> </a:t>
            </a:r>
            <a:r>
              <a:rPr lang="it-IT" spc="-8"/>
              <a:t>Ottavi</a:t>
            </a:r>
            <a:r>
              <a:rPr lang="it-IT" spc="-23"/>
              <a:t> </a:t>
            </a:r>
            <a:r>
              <a:rPr lang="it-IT"/>
              <a:t>-</a:t>
            </a:r>
            <a:r>
              <a:rPr lang="it-IT" spc="8"/>
              <a:t> </a:t>
            </a:r>
            <a:r>
              <a:rPr lang="it-IT" spc="-4"/>
              <a:t>Direzione</a:t>
            </a:r>
            <a:r>
              <a:rPr lang="it-IT" spc="-8"/>
              <a:t> </a:t>
            </a:r>
            <a:r>
              <a:rPr lang="it-IT" spc="-4"/>
              <a:t>Opere Pubbliche</a:t>
            </a:r>
            <a:endParaRPr lang="it-IT" spc="-4" dirty="0"/>
          </a:p>
        </p:txBody>
      </p:sp>
      <p:sp>
        <p:nvSpPr>
          <p:cNvPr id="7" name="CasellaDiTesto 6">
            <a:extLst>
              <a:ext uri="{FF2B5EF4-FFF2-40B4-BE49-F238E27FC236}">
                <a16:creationId xmlns:a16="http://schemas.microsoft.com/office/drawing/2014/main" id="{AD9F84E8-5B60-1E1D-5C16-71B40805F065}"/>
              </a:ext>
            </a:extLst>
          </p:cNvPr>
          <p:cNvSpPr txBox="1"/>
          <p:nvPr/>
        </p:nvSpPr>
        <p:spPr>
          <a:xfrm>
            <a:off x="3923928" y="1635646"/>
            <a:ext cx="4851682"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Già la giurisprudenza del </a:t>
            </a:r>
            <a:r>
              <a:rPr lang="it-IT" b="1" dirty="0">
                <a:effectLst>
                  <a:outerShdw blurRad="38100" dist="38100" dir="2700000" algn="tl">
                    <a:srgbClr val="000000">
                      <a:alpha val="43137"/>
                    </a:srgbClr>
                  </a:outerShdw>
                </a:effectLst>
              </a:rPr>
              <a:t>Consiglio di Stato </a:t>
            </a:r>
            <a:r>
              <a:rPr lang="it-IT" dirty="0"/>
              <a:t>aveva inizialmente osservato che </a:t>
            </a:r>
            <a:r>
              <a:rPr lang="it-IT" b="1" dirty="0">
                <a:effectLst>
                  <a:outerShdw blurRad="38100" dist="38100" dir="2700000" algn="tl">
                    <a:srgbClr val="000000">
                      <a:alpha val="43137"/>
                    </a:srgbClr>
                  </a:outerShdw>
                </a:effectLst>
              </a:rPr>
              <a:t>il divieto di offerte in aumento è implicito</a:t>
            </a:r>
            <a:r>
              <a:rPr lang="it-IT" dirty="0"/>
              <a:t>, anche se non espressamente previsto nei documenti di gara. Questo per evitare che l'amministrazione pubblica sia esposta a maggiori oneri economici rispetto a quanto preventivato (Sent. n. 2542/17).</a:t>
            </a:r>
          </a:p>
          <a:p>
            <a:r>
              <a:rPr lang="it-IT" dirty="0"/>
              <a:t>Per poi osservare che un’offerta superiore all’importo di base </a:t>
            </a:r>
            <a:r>
              <a:rPr lang="it-IT" b="1" dirty="0">
                <a:effectLst>
                  <a:outerShdw blurRad="38100" dist="38100" dir="2700000" algn="tl">
                    <a:srgbClr val="000000">
                      <a:alpha val="43137"/>
                    </a:srgbClr>
                  </a:outerShdw>
                </a:effectLst>
              </a:rPr>
              <a:t>è legittima se il disciplinare di gara </a:t>
            </a:r>
            <a:r>
              <a:rPr lang="it-IT" dirty="0"/>
              <a:t>prevede limiti chiari e se non vi sono contestazioni tempestive da parte degli altri concorrenti (</a:t>
            </a:r>
            <a:r>
              <a:rPr lang="it-IT" dirty="0" err="1"/>
              <a:t>sent</a:t>
            </a:r>
            <a:r>
              <a:rPr lang="it-IT" dirty="0"/>
              <a:t>. n. 9078/23)</a:t>
            </a:r>
          </a:p>
        </p:txBody>
      </p:sp>
    </p:spTree>
    <p:extLst>
      <p:ext uri="{BB962C8B-B14F-4D97-AF65-F5344CB8AC3E}">
        <p14:creationId xmlns:p14="http://schemas.microsoft.com/office/powerpoint/2010/main" val="23327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5974E-67DE-3EEE-32A2-31157E9F0E00}"/>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L’accordo Collaborazione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24x82</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-bis)</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37A7879A-F8FC-52AC-9FB3-8DF72635B751}"/>
              </a:ext>
            </a:extLst>
          </p:cNvPr>
          <p:cNvSpPr>
            <a:spLocks noGrp="1"/>
          </p:cNvSpPr>
          <p:nvPr>
            <p:ph type="sldNum" sz="quarter" idx="10"/>
          </p:nvPr>
        </p:nvSpPr>
        <p:spPr/>
        <p:txBody>
          <a:bodyPr/>
          <a:lstStyle/>
          <a:p>
            <a:fld id="{A88A401D-FA7D-467D-AFBB-0B3BA40DF614}" type="slidenum">
              <a:rPr lang="it-IT" smtClean="0"/>
              <a:pPr/>
              <a:t>65</a:t>
            </a:fld>
            <a:endParaRPr lang="it-IT" dirty="0"/>
          </a:p>
        </p:txBody>
      </p:sp>
      <p:sp>
        <p:nvSpPr>
          <p:cNvPr id="4" name="Segnaposto contenuto 3">
            <a:extLst>
              <a:ext uri="{FF2B5EF4-FFF2-40B4-BE49-F238E27FC236}">
                <a16:creationId xmlns:a16="http://schemas.microsoft.com/office/drawing/2014/main" id="{37B0B712-4837-DBFC-B60B-415CE2727561}"/>
              </a:ext>
            </a:extLst>
          </p:cNvPr>
          <p:cNvSpPr>
            <a:spLocks noGrp="1"/>
          </p:cNvSpPr>
          <p:nvPr>
            <p:ph idx="1"/>
          </p:nvPr>
        </p:nvSpPr>
        <p:spPr>
          <a:xfrm>
            <a:off x="457200" y="1200151"/>
            <a:ext cx="5626968" cy="3567112"/>
          </a:xfrm>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SA può includere tra i documenti iniziali uno schema di AC plurilaterale, disciplinante: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modalità di interazione tra i soggetti coinvolti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strategie per prevenire rischi e risolvere le controversie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obiettivi condivisi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il raggiungimento del risultato.</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Tale accordo si inserisce tra gli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atti preparatori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delle procedure di gara,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senza sostituire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contratto principale né altri contratti collegati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Regola le relazioni tra le parti che operano nella fase di esecuzione dell’appalto.</a:t>
            </a:r>
          </a:p>
        </p:txBody>
      </p:sp>
      <p:sp>
        <p:nvSpPr>
          <p:cNvPr id="5" name="Segnaposto piè di pagina 4">
            <a:extLst>
              <a:ext uri="{FF2B5EF4-FFF2-40B4-BE49-F238E27FC236}">
                <a16:creationId xmlns:a16="http://schemas.microsoft.com/office/drawing/2014/main" id="{E6B5624F-4A60-0E1A-E52C-8222F048C3A6}"/>
              </a:ext>
            </a:extLst>
          </p:cNvPr>
          <p:cNvSpPr>
            <a:spLocks noGrp="1"/>
          </p:cNvSpPr>
          <p:nvPr>
            <p:ph type="ftr" sz="quarter" idx="3"/>
          </p:nvPr>
        </p:nvSpPr>
        <p:spPr/>
        <p:txBody>
          <a:bodyPr/>
          <a:lstStyle/>
          <a:p>
            <a:r>
              <a:rPr lang="it-IT" dirty="0"/>
              <a:t>Direzione Legislazione Opere Pubbliche - Avv. Bruno Urbani – Il decreto correttivo al d.lgs. 36 del 2023 «Codice Appalti»</a:t>
            </a:r>
          </a:p>
        </p:txBody>
      </p:sp>
      <p:sp>
        <p:nvSpPr>
          <p:cNvPr id="7" name="CasellaDiTesto 6">
            <a:extLst>
              <a:ext uri="{FF2B5EF4-FFF2-40B4-BE49-F238E27FC236}">
                <a16:creationId xmlns:a16="http://schemas.microsoft.com/office/drawing/2014/main" id="{1F90F115-08AD-6C22-CF27-C5B6880CDEA7}"/>
              </a:ext>
            </a:extLst>
          </p:cNvPr>
          <p:cNvSpPr txBox="1"/>
          <p:nvPr/>
        </p:nvSpPr>
        <p:spPr>
          <a:xfrm>
            <a:off x="6156176" y="1127672"/>
            <a:ext cx="2718048"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L’accordo coinvolge: </a:t>
            </a:r>
          </a:p>
          <a:p>
            <a:pPr marL="285750" indent="-285750">
              <a:buFont typeface="Arial" panose="020B0604020202020204" pitchFamily="34" charset="0"/>
              <a:buChar char="•"/>
            </a:pPr>
            <a:r>
              <a:rPr lang="it-IT" dirty="0"/>
              <a:t>SA, RUP e altre figure chiave SA (es. DL); </a:t>
            </a:r>
          </a:p>
          <a:p>
            <a:pPr marL="285750" indent="-285750">
              <a:buFont typeface="Arial" panose="020B0604020202020204" pitchFamily="34" charset="0"/>
              <a:buChar char="•"/>
            </a:pPr>
            <a:r>
              <a:rPr lang="it-IT" dirty="0"/>
              <a:t>Appaltatore; </a:t>
            </a:r>
          </a:p>
          <a:p>
            <a:pPr marL="285750" indent="-285750">
              <a:buFont typeface="Arial" panose="020B0604020202020204" pitchFamily="34" charset="0"/>
              <a:buChar char="•"/>
            </a:pPr>
            <a:r>
              <a:rPr lang="it-IT" dirty="0"/>
              <a:t>Subappaltatori e fornitori, se il loro ruolo è significativo per l’esecuzione del contratto.</a:t>
            </a:r>
          </a:p>
          <a:p>
            <a:r>
              <a:rPr lang="it-IT" dirty="0"/>
              <a:t>Su richiesta motivata, possono essere inclusi altri soggetti pubblici o privati (es. investitori istituzionali, enti gestori di infrastrutture). </a:t>
            </a:r>
          </a:p>
        </p:txBody>
      </p:sp>
    </p:spTree>
    <p:extLst>
      <p:ext uri="{BB962C8B-B14F-4D97-AF65-F5344CB8AC3E}">
        <p14:creationId xmlns:p14="http://schemas.microsoft.com/office/powerpoint/2010/main" val="14948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7F1D-4878-3459-B0D2-9CDD60546D9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90FD64-1914-1A4D-83A0-7C8661E967AD}"/>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L’accordo Collaborazione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24x82</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-bis)</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7091634F-C2DB-013F-F85F-C0FE3A8D2BC0}"/>
              </a:ext>
            </a:extLst>
          </p:cNvPr>
          <p:cNvSpPr>
            <a:spLocks noGrp="1"/>
          </p:cNvSpPr>
          <p:nvPr>
            <p:ph type="sldNum" sz="quarter" idx="10"/>
          </p:nvPr>
        </p:nvSpPr>
        <p:spPr/>
        <p:txBody>
          <a:bodyPr/>
          <a:lstStyle/>
          <a:p>
            <a:fld id="{A88A401D-FA7D-467D-AFBB-0B3BA40DF614}" type="slidenum">
              <a:rPr lang="it-IT" smtClean="0"/>
              <a:pPr/>
              <a:t>66</a:t>
            </a:fld>
            <a:endParaRPr lang="it-IT" dirty="0"/>
          </a:p>
        </p:txBody>
      </p:sp>
      <p:sp>
        <p:nvSpPr>
          <p:cNvPr id="4" name="Segnaposto contenuto 3">
            <a:extLst>
              <a:ext uri="{FF2B5EF4-FFF2-40B4-BE49-F238E27FC236}">
                <a16:creationId xmlns:a16="http://schemas.microsoft.com/office/drawing/2014/main" id="{54FD2FDB-F661-358C-6B3B-C7D2F678D98A}"/>
              </a:ext>
            </a:extLst>
          </p:cNvPr>
          <p:cNvSpPr>
            <a:spLocks noGrp="1"/>
          </p:cNvSpPr>
          <p:nvPr>
            <p:ph idx="1"/>
          </p:nvPr>
        </p:nvSpPr>
        <p:spPr>
          <a:xfrm>
            <a:off x="457200" y="1200151"/>
            <a:ext cx="5626968" cy="3567112"/>
          </a:xfrm>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SA può includere tra i documenti iniziali uno schema di AC plurilaterale, disciplinante: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modalità di interazione tra i soggetti coinvolti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strategie per prevenire rischi e risolvere le controversie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obiettivi condivisi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il raggiungimento del risultato.</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Tale accordo si inserisce tra gli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atti preparatori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delle procedure di gara,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senza sostituire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contratto principale né altri contratti collegati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Regola le relazioni tra le parti che operano nella fase di esecuzione dell’appalto.</a:t>
            </a:r>
          </a:p>
        </p:txBody>
      </p:sp>
      <p:sp>
        <p:nvSpPr>
          <p:cNvPr id="5" name="Segnaposto piè di pagina 4">
            <a:extLst>
              <a:ext uri="{FF2B5EF4-FFF2-40B4-BE49-F238E27FC236}">
                <a16:creationId xmlns:a16="http://schemas.microsoft.com/office/drawing/2014/main" id="{6B0AC8D7-7FFE-7618-CF6C-FAC016A91EEF}"/>
              </a:ext>
            </a:extLst>
          </p:cNvPr>
          <p:cNvSpPr>
            <a:spLocks noGrp="1"/>
          </p:cNvSpPr>
          <p:nvPr>
            <p:ph type="ftr" sz="quarter" idx="3"/>
          </p:nvPr>
        </p:nvSpPr>
        <p:spPr/>
        <p:txBody>
          <a:bodyPr/>
          <a:lstStyle/>
          <a:p>
            <a:r>
              <a:rPr lang="it-IT" dirty="0"/>
              <a:t>Direzione Legislazione Opere Pubbliche - Avv. Bruno Urbani – Il decreto correttivo al d.lgs. 36 del 2023 «Codice Appalti»</a:t>
            </a:r>
          </a:p>
        </p:txBody>
      </p:sp>
      <p:sp>
        <p:nvSpPr>
          <p:cNvPr id="7" name="CasellaDiTesto 6">
            <a:extLst>
              <a:ext uri="{FF2B5EF4-FFF2-40B4-BE49-F238E27FC236}">
                <a16:creationId xmlns:a16="http://schemas.microsoft.com/office/drawing/2014/main" id="{58768D9B-D362-FB97-ED08-EFE8310718FF}"/>
              </a:ext>
            </a:extLst>
          </p:cNvPr>
          <p:cNvSpPr txBox="1"/>
          <p:nvPr/>
        </p:nvSpPr>
        <p:spPr>
          <a:xfrm>
            <a:off x="6156176" y="1127672"/>
            <a:ext cx="2718048"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L’accordo coinvolge: </a:t>
            </a:r>
          </a:p>
          <a:p>
            <a:pPr marL="285750" indent="-285750">
              <a:buFont typeface="Arial" panose="020B0604020202020204" pitchFamily="34" charset="0"/>
              <a:buChar char="•"/>
            </a:pPr>
            <a:r>
              <a:rPr lang="it-IT" dirty="0"/>
              <a:t>SA, RUP e altre figure chiave SA (es. DL); </a:t>
            </a:r>
          </a:p>
          <a:p>
            <a:pPr marL="285750" indent="-285750">
              <a:buFont typeface="Arial" panose="020B0604020202020204" pitchFamily="34" charset="0"/>
              <a:buChar char="•"/>
            </a:pPr>
            <a:r>
              <a:rPr lang="it-IT" dirty="0"/>
              <a:t>Appaltatore; </a:t>
            </a:r>
          </a:p>
          <a:p>
            <a:pPr marL="285750" indent="-285750">
              <a:buFont typeface="Arial" panose="020B0604020202020204" pitchFamily="34" charset="0"/>
              <a:buChar char="•"/>
            </a:pPr>
            <a:r>
              <a:rPr lang="it-IT" dirty="0"/>
              <a:t>Subappaltatori e fornitori, se il loro ruolo è significativo per l’esecuzione del contratto.</a:t>
            </a:r>
          </a:p>
          <a:p>
            <a:r>
              <a:rPr lang="it-IT" dirty="0"/>
              <a:t>Su richiesta motivata, possono essere inclusi altri soggetti pubblici o privati (es. investitori istituzionali, enti gestori di infrastrutture). </a:t>
            </a:r>
          </a:p>
        </p:txBody>
      </p:sp>
    </p:spTree>
    <p:extLst>
      <p:ext uri="{BB962C8B-B14F-4D97-AF65-F5344CB8AC3E}">
        <p14:creationId xmlns:p14="http://schemas.microsoft.com/office/powerpoint/2010/main" val="2550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0A4257A-5947-943E-2D91-009EDE1B3CEF}"/>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Contenuto accordo Coll.ne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 II.6-bis)</a:t>
            </a:r>
            <a:endParaRPr lang="it-IT" b="1" dirty="0"/>
          </a:p>
        </p:txBody>
      </p:sp>
      <p:sp>
        <p:nvSpPr>
          <p:cNvPr id="3" name="Segnaposto numero diapositiva 2">
            <a:extLst>
              <a:ext uri="{FF2B5EF4-FFF2-40B4-BE49-F238E27FC236}">
                <a16:creationId xmlns:a16="http://schemas.microsoft.com/office/drawing/2014/main" id="{89D03437-5A1A-858C-3697-ED0D6F69D4D6}"/>
              </a:ext>
            </a:extLst>
          </p:cNvPr>
          <p:cNvSpPr>
            <a:spLocks noGrp="1"/>
          </p:cNvSpPr>
          <p:nvPr>
            <p:ph type="sldNum" sz="quarter" idx="10"/>
          </p:nvPr>
        </p:nvSpPr>
        <p:spPr/>
        <p:txBody>
          <a:bodyPr/>
          <a:lstStyle/>
          <a:p>
            <a:fld id="{A88A401D-FA7D-467D-AFBB-0B3BA40DF614}" type="slidenum">
              <a:rPr lang="it-IT" smtClean="0"/>
              <a:pPr/>
              <a:t>67</a:t>
            </a:fld>
            <a:endParaRPr lang="it-IT" dirty="0"/>
          </a:p>
        </p:txBody>
      </p:sp>
      <p:sp>
        <p:nvSpPr>
          <p:cNvPr id="5" name="Segnaposto piè di pagina 4">
            <a:extLst>
              <a:ext uri="{FF2B5EF4-FFF2-40B4-BE49-F238E27FC236}">
                <a16:creationId xmlns:a16="http://schemas.microsoft.com/office/drawing/2014/main" id="{03372B08-8174-24A9-5B50-CAED92E00EB6}"/>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7" name="Freccia a gallone 6">
            <a:extLst>
              <a:ext uri="{FF2B5EF4-FFF2-40B4-BE49-F238E27FC236}">
                <a16:creationId xmlns:a16="http://schemas.microsoft.com/office/drawing/2014/main" id="{3B067FDB-D27F-37C1-A20C-16BC1B168261}"/>
              </a:ext>
            </a:extLst>
          </p:cNvPr>
          <p:cNvSpPr/>
          <p:nvPr/>
        </p:nvSpPr>
        <p:spPr>
          <a:xfrm rot="5400000">
            <a:off x="450643" y="1055856"/>
            <a:ext cx="495465" cy="645605"/>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a</a:t>
            </a:r>
          </a:p>
        </p:txBody>
      </p:sp>
      <p:sp>
        <p:nvSpPr>
          <p:cNvPr id="8" name="CasellaDiTesto 7">
            <a:extLst>
              <a:ext uri="{FF2B5EF4-FFF2-40B4-BE49-F238E27FC236}">
                <a16:creationId xmlns:a16="http://schemas.microsoft.com/office/drawing/2014/main" id="{A119E46F-EBCA-226E-0E39-B3A3C56F228C}"/>
              </a:ext>
            </a:extLst>
          </p:cNvPr>
          <p:cNvSpPr txBox="1"/>
          <p:nvPr/>
        </p:nvSpPr>
        <p:spPr>
          <a:xfrm>
            <a:off x="1177280" y="1153026"/>
            <a:ext cx="7556323" cy="409947"/>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b="1" dirty="0">
                <a:effectLst>
                  <a:outerShdw blurRad="38100" dist="38100" dir="2700000" algn="tl">
                    <a:srgbClr val="000000">
                      <a:alpha val="43137"/>
                    </a:srgbClr>
                  </a:outerShdw>
                </a:effectLst>
              </a:rPr>
              <a:t>Obiettivi principali</a:t>
            </a:r>
            <a:r>
              <a:rPr lang="it-IT" dirty="0"/>
              <a:t>, relativi al rispetto dei tempi, ai costi e alla qualità delle prestazioni</a:t>
            </a:r>
            <a:endParaRPr lang="it-IT" dirty="0">
              <a:latin typeface="Aptos" panose="020B0004020202020204" pitchFamily="34" charset="0"/>
              <a:cs typeface="Segoe UI Semibold" panose="020B0702040204020203" pitchFamily="34" charset="0"/>
            </a:endParaRPr>
          </a:p>
        </p:txBody>
      </p:sp>
      <p:sp>
        <p:nvSpPr>
          <p:cNvPr id="9" name="CasellaDiTesto 8">
            <a:extLst>
              <a:ext uri="{FF2B5EF4-FFF2-40B4-BE49-F238E27FC236}">
                <a16:creationId xmlns:a16="http://schemas.microsoft.com/office/drawing/2014/main" id="{0860A632-CC05-5516-A5CC-346BBDB17505}"/>
              </a:ext>
            </a:extLst>
          </p:cNvPr>
          <p:cNvSpPr txBox="1"/>
          <p:nvPr/>
        </p:nvSpPr>
        <p:spPr>
          <a:xfrm>
            <a:off x="1177280" y="1619429"/>
            <a:ext cx="7556324" cy="586891"/>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b="1" dirty="0">
                <a:effectLst>
                  <a:outerShdw blurRad="38100" dist="38100" dir="2700000" algn="tl">
                    <a:srgbClr val="000000">
                      <a:alpha val="43137"/>
                    </a:srgbClr>
                  </a:outerShdw>
                </a:effectLst>
              </a:rPr>
              <a:t>Obiettivi collaterali</a:t>
            </a:r>
            <a:r>
              <a:rPr lang="it-IT" dirty="0"/>
              <a:t>, che comprendono benefici aggiuntivi come la sostenibilità ambientale e il coinvolgimento delle PMI</a:t>
            </a:r>
            <a:endParaRPr lang="it-IT" dirty="0">
              <a:latin typeface="Aptos" panose="020B0004020202020204" pitchFamily="34" charset="0"/>
              <a:cs typeface="Segoe UI Semibold" panose="020B0702040204020203" pitchFamily="34" charset="0"/>
            </a:endParaRPr>
          </a:p>
        </p:txBody>
      </p:sp>
      <p:sp>
        <p:nvSpPr>
          <p:cNvPr id="10" name="Freccia a gallone 9">
            <a:extLst>
              <a:ext uri="{FF2B5EF4-FFF2-40B4-BE49-F238E27FC236}">
                <a16:creationId xmlns:a16="http://schemas.microsoft.com/office/drawing/2014/main" id="{6ADBDDE2-3403-8F53-628D-4BEF679F39CD}"/>
              </a:ext>
            </a:extLst>
          </p:cNvPr>
          <p:cNvSpPr/>
          <p:nvPr/>
        </p:nvSpPr>
        <p:spPr>
          <a:xfrm rot="5400000">
            <a:off x="455815" y="1557158"/>
            <a:ext cx="495466"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b</a:t>
            </a:r>
          </a:p>
        </p:txBody>
      </p:sp>
      <p:sp>
        <p:nvSpPr>
          <p:cNvPr id="11" name="Freccia a gallone 10">
            <a:extLst>
              <a:ext uri="{FF2B5EF4-FFF2-40B4-BE49-F238E27FC236}">
                <a16:creationId xmlns:a16="http://schemas.microsoft.com/office/drawing/2014/main" id="{E9A48E19-312C-4DD1-B001-D6CE45F7CAB1}"/>
              </a:ext>
            </a:extLst>
          </p:cNvPr>
          <p:cNvSpPr/>
          <p:nvPr/>
        </p:nvSpPr>
        <p:spPr>
          <a:xfrm rot="5400000">
            <a:off x="472361" y="2208406"/>
            <a:ext cx="495466"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c</a:t>
            </a:r>
          </a:p>
        </p:txBody>
      </p:sp>
      <p:sp>
        <p:nvSpPr>
          <p:cNvPr id="12" name="CasellaDiTesto 11">
            <a:extLst>
              <a:ext uri="{FF2B5EF4-FFF2-40B4-BE49-F238E27FC236}">
                <a16:creationId xmlns:a16="http://schemas.microsoft.com/office/drawing/2014/main" id="{64889C48-C1FA-85B1-EB25-99A25A204217}"/>
              </a:ext>
            </a:extLst>
          </p:cNvPr>
          <p:cNvSpPr txBox="1"/>
          <p:nvPr/>
        </p:nvSpPr>
        <p:spPr>
          <a:xfrm>
            <a:off x="1182391" y="2278304"/>
            <a:ext cx="7556323" cy="586892"/>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b="1" dirty="0">
                <a:effectLst>
                  <a:outerShdw blurRad="38100" dist="38100" dir="2700000" algn="tl">
                    <a:srgbClr val="000000">
                      <a:alpha val="43137"/>
                    </a:srgbClr>
                  </a:outerShdw>
                </a:effectLst>
              </a:rPr>
              <a:t>Modalità di verifica </a:t>
            </a:r>
            <a:r>
              <a:rPr lang="it-IT" dirty="0"/>
              <a:t>tramite indicatori di prestazione e scadenze temporali di monitoraggio</a:t>
            </a:r>
            <a:endParaRPr lang="it-IT" dirty="0">
              <a:solidFill>
                <a:schemeClr val="tx1"/>
              </a:solidFill>
              <a:latin typeface="Aptos" panose="020B0004020202020204" pitchFamily="34" charset="0"/>
              <a:cs typeface="Segoe UI Semibold" panose="020B0702040204020203" pitchFamily="34" charset="0"/>
            </a:endParaRPr>
          </a:p>
        </p:txBody>
      </p:sp>
      <p:sp>
        <p:nvSpPr>
          <p:cNvPr id="13" name="CasellaDiTesto 12">
            <a:extLst>
              <a:ext uri="{FF2B5EF4-FFF2-40B4-BE49-F238E27FC236}">
                <a16:creationId xmlns:a16="http://schemas.microsoft.com/office/drawing/2014/main" id="{3D7BB66A-8BDB-684E-4511-1BBE31C81BFB}"/>
              </a:ext>
            </a:extLst>
          </p:cNvPr>
          <p:cNvSpPr txBox="1"/>
          <p:nvPr/>
        </p:nvSpPr>
        <p:spPr>
          <a:xfrm>
            <a:off x="1194722" y="2933609"/>
            <a:ext cx="7556324" cy="409947"/>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indent="-285750"/>
            <a:r>
              <a:rPr lang="it-IT" b="1" dirty="0">
                <a:effectLst>
                  <a:outerShdw blurRad="38100" dist="38100" dir="2700000" algn="tl">
                    <a:srgbClr val="000000">
                      <a:alpha val="43137"/>
                    </a:srgbClr>
                  </a:outerShdw>
                </a:effectLst>
              </a:rPr>
              <a:t>Sistema di allerta</a:t>
            </a:r>
            <a:r>
              <a:rPr lang="it-IT" dirty="0"/>
              <a:t>, per prevenire criticità e individuare soluzioni tempestive</a:t>
            </a:r>
            <a:endParaRPr lang="it-IT" dirty="0">
              <a:latin typeface="Aptos" panose="020B0004020202020204" pitchFamily="34" charset="0"/>
              <a:cs typeface="Segoe UI Semibold" panose="020B0702040204020203" pitchFamily="34" charset="0"/>
            </a:endParaRPr>
          </a:p>
        </p:txBody>
      </p:sp>
      <p:sp>
        <p:nvSpPr>
          <p:cNvPr id="14" name="Freccia a gallone 13">
            <a:extLst>
              <a:ext uri="{FF2B5EF4-FFF2-40B4-BE49-F238E27FC236}">
                <a16:creationId xmlns:a16="http://schemas.microsoft.com/office/drawing/2014/main" id="{A9A52AC0-B7F4-0C9A-4DED-5B7B8CCC7A44}"/>
              </a:ext>
            </a:extLst>
          </p:cNvPr>
          <p:cNvSpPr/>
          <p:nvPr/>
        </p:nvSpPr>
        <p:spPr>
          <a:xfrm rot="5400000">
            <a:off x="452528" y="2863712"/>
            <a:ext cx="495466"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d</a:t>
            </a:r>
          </a:p>
        </p:txBody>
      </p:sp>
      <p:sp>
        <p:nvSpPr>
          <p:cNvPr id="15" name="Freccia a gallone 14">
            <a:extLst>
              <a:ext uri="{FF2B5EF4-FFF2-40B4-BE49-F238E27FC236}">
                <a16:creationId xmlns:a16="http://schemas.microsoft.com/office/drawing/2014/main" id="{F5D6E931-4405-3B09-6FFB-707FD8F35952}"/>
              </a:ext>
            </a:extLst>
          </p:cNvPr>
          <p:cNvSpPr/>
          <p:nvPr/>
        </p:nvSpPr>
        <p:spPr>
          <a:xfrm rot="5400000">
            <a:off x="484693" y="3337741"/>
            <a:ext cx="495466"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e</a:t>
            </a:r>
          </a:p>
        </p:txBody>
      </p:sp>
      <p:sp>
        <p:nvSpPr>
          <p:cNvPr id="16" name="CasellaDiTesto 15">
            <a:extLst>
              <a:ext uri="{FF2B5EF4-FFF2-40B4-BE49-F238E27FC236}">
                <a16:creationId xmlns:a16="http://schemas.microsoft.com/office/drawing/2014/main" id="{D8AE7EA1-C6F7-5481-4C07-7239B96AC817}"/>
              </a:ext>
            </a:extLst>
          </p:cNvPr>
          <p:cNvSpPr txBox="1"/>
          <p:nvPr/>
        </p:nvSpPr>
        <p:spPr>
          <a:xfrm>
            <a:off x="1194723" y="3407639"/>
            <a:ext cx="7556323" cy="586892"/>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b="1" dirty="0"/>
              <a:t>Pr</a:t>
            </a:r>
            <a:r>
              <a:rPr lang="it-IT" b="1" dirty="0">
                <a:effectLst>
                  <a:outerShdw blurRad="38100" dist="38100" dir="2700000" algn="tl">
                    <a:srgbClr val="000000">
                      <a:alpha val="43137"/>
                    </a:srgbClr>
                  </a:outerShdw>
                </a:effectLst>
              </a:rPr>
              <a:t>emiali</a:t>
            </a:r>
            <a:r>
              <a:rPr lang="it-IT" b="1" dirty="0"/>
              <a:t>t</a:t>
            </a:r>
            <a:r>
              <a:rPr lang="it-IT" b="1" dirty="0">
                <a:effectLst>
                  <a:outerShdw blurRad="38100" dist="38100" dir="2700000" algn="tl">
                    <a:srgbClr val="000000">
                      <a:alpha val="43137"/>
                    </a:srgbClr>
                  </a:outerShdw>
                </a:effectLst>
              </a:rPr>
              <a:t>à</a:t>
            </a:r>
            <a:r>
              <a:rPr lang="it-IT" dirty="0"/>
              <a:t> per gli operatori che raggiungono gli obiettivi prefissati (inclusione in albi, opzioni su futuri affidamenti, premi economici o reputazionali)</a:t>
            </a:r>
            <a:endParaRPr lang="it-IT" dirty="0">
              <a:solidFill>
                <a:schemeClr val="tx1"/>
              </a:solidFill>
              <a:latin typeface="Aptos" panose="020B0004020202020204" pitchFamily="34" charset="0"/>
              <a:cs typeface="Segoe UI Semibold" panose="020B0702040204020203" pitchFamily="34" charset="0"/>
            </a:endParaRPr>
          </a:p>
        </p:txBody>
      </p:sp>
      <p:sp>
        <p:nvSpPr>
          <p:cNvPr id="17" name="CasellaDiTesto 16">
            <a:extLst>
              <a:ext uri="{FF2B5EF4-FFF2-40B4-BE49-F238E27FC236}">
                <a16:creationId xmlns:a16="http://schemas.microsoft.com/office/drawing/2014/main" id="{71D015FF-7680-7195-493F-EA7027CA9A64}"/>
              </a:ext>
            </a:extLst>
          </p:cNvPr>
          <p:cNvSpPr txBox="1"/>
          <p:nvPr/>
        </p:nvSpPr>
        <p:spPr>
          <a:xfrm>
            <a:off x="1213499" y="4062667"/>
            <a:ext cx="7556324" cy="409947"/>
          </a:xfrm>
          <a:prstGeom prst="rect">
            <a:avLst/>
          </a:prstGeom>
          <a:solidFill>
            <a:srgbClr val="E1DBD0"/>
          </a:solidFill>
          <a:ln/>
        </p:spPr>
        <p:txBody>
          <a:bodyP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tx1"/>
                </a:solidFill>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r>
              <a:rPr lang="it-IT" b="1" dirty="0">
                <a:effectLst>
                  <a:outerShdw blurRad="38100" dist="38100" dir="2700000" algn="tl">
                    <a:srgbClr val="000000">
                      <a:alpha val="43137"/>
                    </a:srgbClr>
                  </a:outerShdw>
                </a:effectLst>
              </a:rPr>
              <a:t>Modalità di scioglimento dell’accordo</a:t>
            </a:r>
            <a:r>
              <a:rPr lang="it-IT" dirty="0"/>
              <a:t>, nel caso di inadempimento grave.</a:t>
            </a:r>
          </a:p>
        </p:txBody>
      </p:sp>
      <p:sp>
        <p:nvSpPr>
          <p:cNvPr id="18" name="Freccia a gallone 17">
            <a:extLst>
              <a:ext uri="{FF2B5EF4-FFF2-40B4-BE49-F238E27FC236}">
                <a16:creationId xmlns:a16="http://schemas.microsoft.com/office/drawing/2014/main" id="{4AD8BA36-AF84-5834-E46E-EC95BD0D66DD}"/>
              </a:ext>
            </a:extLst>
          </p:cNvPr>
          <p:cNvSpPr/>
          <p:nvPr/>
        </p:nvSpPr>
        <p:spPr>
          <a:xfrm rot="5400000">
            <a:off x="471305" y="3992770"/>
            <a:ext cx="495466" cy="635260"/>
          </a:xfrm>
          <a:prstGeom prst="chevron">
            <a:avLst>
              <a:gd name="adj" fmla="val 2530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dirty="0">
                <a:solidFill>
                  <a:schemeClr val="tx1"/>
                </a:solidFill>
                <a:latin typeface="Aptos" panose="020B0004020202020204" pitchFamily="34" charset="0"/>
                <a:cs typeface="Segoe UI Semibold" panose="020B0702040204020203" pitchFamily="34" charset="0"/>
              </a:rPr>
              <a:t>f</a:t>
            </a:r>
          </a:p>
        </p:txBody>
      </p:sp>
    </p:spTree>
    <p:extLst>
      <p:ext uri="{BB962C8B-B14F-4D97-AF65-F5344CB8AC3E}">
        <p14:creationId xmlns:p14="http://schemas.microsoft.com/office/powerpoint/2010/main" val="37488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D5704-F531-1B53-8FC7-38592713B4CE}"/>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Iter, monitoraggio e controversie</a:t>
            </a:r>
          </a:p>
        </p:txBody>
      </p:sp>
      <p:sp>
        <p:nvSpPr>
          <p:cNvPr id="3" name="Segnaposto numero diapositiva 2">
            <a:extLst>
              <a:ext uri="{FF2B5EF4-FFF2-40B4-BE49-F238E27FC236}">
                <a16:creationId xmlns:a16="http://schemas.microsoft.com/office/drawing/2014/main" id="{4F998A25-1075-D027-CD8B-895D800C4DAA}"/>
              </a:ext>
            </a:extLst>
          </p:cNvPr>
          <p:cNvSpPr>
            <a:spLocks noGrp="1"/>
          </p:cNvSpPr>
          <p:nvPr>
            <p:ph type="sldNum" sz="quarter" idx="10"/>
          </p:nvPr>
        </p:nvSpPr>
        <p:spPr/>
        <p:txBody>
          <a:bodyPr/>
          <a:lstStyle/>
          <a:p>
            <a:fld id="{A88A401D-FA7D-467D-AFBB-0B3BA40DF614}" type="slidenum">
              <a:rPr lang="it-IT" smtClean="0"/>
              <a:pPr/>
              <a:t>68</a:t>
            </a:fld>
            <a:endParaRPr lang="it-IT" dirty="0"/>
          </a:p>
        </p:txBody>
      </p:sp>
      <p:sp>
        <p:nvSpPr>
          <p:cNvPr id="4" name="Segnaposto contenuto 3">
            <a:extLst>
              <a:ext uri="{FF2B5EF4-FFF2-40B4-BE49-F238E27FC236}">
                <a16:creationId xmlns:a16="http://schemas.microsoft.com/office/drawing/2014/main" id="{9EE71D0B-B286-3C42-E2F0-6E72F93BC2E8}"/>
              </a:ext>
            </a:extLst>
          </p:cNvPr>
          <p:cNvSpPr>
            <a:spLocks noGrp="1"/>
          </p:cNvSpPr>
          <p:nvPr>
            <p:ph idx="1"/>
          </p:nvPr>
        </p:nvSpPr>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L’accordo è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sottoscritto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dall’appaltatore e dalle parti significative, dopo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l’aggiudicazione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 possibilità di adesione successiva per altri operatori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Le modalità di adesione di ulteriori operatori economici sono disciplinate direttamente nell’accordo.</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SA devono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comunicare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gli accordi stipulati al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Servizio contratti pubblici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che ne monitora gli effetti e riferisce periodicamente alla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Cabina di Regia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il Codice dei Contratti Pubblici.</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parti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devono risolvere le controversie in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buona fede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con strumenti collaborativi. Se il problema persiste, si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privilegiano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strumenti di risoluzione alternativa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previsti dal Codice: accordo bonario, arbitrato,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collegio consultivo tecnico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che se istituito  (215 o 218), le parti devono rispettarne le determinazioni.</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5" name="Segnaposto piè di pagina 4">
            <a:extLst>
              <a:ext uri="{FF2B5EF4-FFF2-40B4-BE49-F238E27FC236}">
                <a16:creationId xmlns:a16="http://schemas.microsoft.com/office/drawing/2014/main" id="{986EEFA9-3190-8C16-8256-0DCDB425DFCF}"/>
              </a:ext>
            </a:extLst>
          </p:cNvPr>
          <p:cNvSpPr>
            <a:spLocks noGrp="1"/>
          </p:cNvSpPr>
          <p:nvPr>
            <p:ph type="ftr" sz="quarter" idx="3"/>
          </p:nvPr>
        </p:nvSpPr>
        <p:spPr/>
        <p:txBody>
          <a:bodyPr/>
          <a:lstStyle/>
          <a:p>
            <a:r>
              <a:rPr lang="it-IT" dirty="0"/>
              <a:t>Direzione Legislazione Opere Pubbliche - Avv. Bruno Urbani – Il decreto correttivo al d.lgs. 36 del 2023 «Codice Appalti»</a:t>
            </a:r>
          </a:p>
        </p:txBody>
      </p:sp>
    </p:spTree>
    <p:extLst>
      <p:ext uri="{BB962C8B-B14F-4D97-AF65-F5344CB8AC3E}">
        <p14:creationId xmlns:p14="http://schemas.microsoft.com/office/powerpoint/2010/main" val="29918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D8B81-CD0C-0F83-729F-B79FF3731334}"/>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Garanzie per la partecipazione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(28x106)</a:t>
            </a:r>
            <a:endParaRPr lang="it-IT" b="1" dirty="0"/>
          </a:p>
        </p:txBody>
      </p:sp>
      <p:sp>
        <p:nvSpPr>
          <p:cNvPr id="3" name="Segnaposto numero diapositiva 2">
            <a:extLst>
              <a:ext uri="{FF2B5EF4-FFF2-40B4-BE49-F238E27FC236}">
                <a16:creationId xmlns:a16="http://schemas.microsoft.com/office/drawing/2014/main" id="{7F55699B-7528-B8C6-DFFF-95E6FF19DEFF}"/>
              </a:ext>
            </a:extLst>
          </p:cNvPr>
          <p:cNvSpPr>
            <a:spLocks noGrp="1"/>
          </p:cNvSpPr>
          <p:nvPr>
            <p:ph type="sldNum" sz="quarter" idx="10"/>
          </p:nvPr>
        </p:nvSpPr>
        <p:spPr/>
        <p:txBody>
          <a:bodyPr/>
          <a:lstStyle/>
          <a:p>
            <a:fld id="{A88A401D-FA7D-467D-AFBB-0B3BA40DF614}" type="slidenum">
              <a:rPr lang="it-IT" smtClean="0"/>
              <a:pPr/>
              <a:t>69</a:t>
            </a:fld>
            <a:endParaRPr lang="it-IT" dirty="0"/>
          </a:p>
        </p:txBody>
      </p:sp>
      <p:sp>
        <p:nvSpPr>
          <p:cNvPr id="4" name="Segnaposto contenuto 3">
            <a:extLst>
              <a:ext uri="{FF2B5EF4-FFF2-40B4-BE49-F238E27FC236}">
                <a16:creationId xmlns:a16="http://schemas.microsoft.com/office/drawing/2014/main" id="{5E2505F4-7175-5AEE-165D-DB298B974785}"/>
              </a:ext>
            </a:extLst>
          </p:cNvPr>
          <p:cNvSpPr>
            <a:spLocks noGrp="1"/>
          </p:cNvSpPr>
          <p:nvPr>
            <p:ph idx="1"/>
          </p:nvPr>
        </p:nvSpPr>
        <p:spPr>
          <a:xfrm>
            <a:off x="457200" y="1200151"/>
            <a:ext cx="5915000" cy="3394472"/>
          </a:xfrm>
        </p:spPr>
        <p:txBody>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modifiche al introducono i seguenti cambiamenti nel contenuto delle riduzioni delle fideiussioni:</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gestione delle fideiussioni digitali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mediante piattaforme basate su tecnologie a registri distribuiti deve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avvenire in tutte le fasi del processo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non solo in alcune.</a:t>
            </a:r>
          </a:p>
          <a:p>
            <a:pPr lvl="1"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la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riduzione fino al 20%</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dovuta al possesso delle certificazioni indicate nell’</a:t>
            </a:r>
            <a:r>
              <a:rPr lang="it-IT" dirty="0" err="1">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II.13 (es. ISO 14001)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possono essere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calcolate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cumulativamente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anche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considerando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la riduzione del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legata alle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fideiussioni digitali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(introdotta nel terzo periodo).</a:t>
            </a:r>
          </a:p>
          <a:p>
            <a:endParaRPr lang="it-IT" dirty="0"/>
          </a:p>
        </p:txBody>
      </p:sp>
      <p:sp>
        <p:nvSpPr>
          <p:cNvPr id="5" name="Segnaposto piè di pagina 4">
            <a:extLst>
              <a:ext uri="{FF2B5EF4-FFF2-40B4-BE49-F238E27FC236}">
                <a16:creationId xmlns:a16="http://schemas.microsoft.com/office/drawing/2014/main" id="{8DDF4B3F-AAA0-C388-B50F-817B3755FC46}"/>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7" name="CasellaDiTesto 6">
            <a:extLst>
              <a:ext uri="{FF2B5EF4-FFF2-40B4-BE49-F238E27FC236}">
                <a16:creationId xmlns:a16="http://schemas.microsoft.com/office/drawing/2014/main" id="{7441541A-77D0-8CFE-87EF-4F58F71D226A}"/>
              </a:ext>
            </a:extLst>
          </p:cNvPr>
          <p:cNvSpPr txBox="1"/>
          <p:nvPr/>
        </p:nvSpPr>
        <p:spPr>
          <a:xfrm>
            <a:off x="6719900" y="2355727"/>
            <a:ext cx="1800200" cy="2238896"/>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lstStyle>
            <a:defPPr>
              <a:defRPr lang="it-IT"/>
            </a:defPPr>
            <a:lvl1pPr algn="just">
              <a:lnSpc>
                <a:spcPts val="1749"/>
              </a:lnSpc>
              <a:defRPr sz="1600" i="1">
                <a:solidFill>
                  <a:prstClr val="black"/>
                </a:solidFill>
                <a:latin typeface="Aptos Light" panose="020B0004020202020204" pitchFamily="34" charset="0"/>
                <a:ea typeface="Lato" pitchFamily="34" charset="-122"/>
                <a:cs typeface="Lato" pitchFamily="34" charset="-120"/>
              </a:defRPr>
            </a:lvl1pPr>
            <a:lvl2pPr marL="742950" indent="-285750">
              <a:spcBef>
                <a:spcPct val="20000"/>
              </a:spcBef>
              <a:buFont typeface="Arial" panose="020B0604020202020204" pitchFamily="34" charset="0"/>
              <a:buChar char="–"/>
              <a:defRPr>
                <a:solidFill>
                  <a:schemeClr val="lt1"/>
                </a:solidFill>
                <a:latin typeface="Segoe UI Semilight" panose="020B0402040204020203" pitchFamily="34" charset="0"/>
                <a:cs typeface="Segoe UI Semilight" panose="020B0402040204020203" pitchFamily="34" charset="0"/>
              </a:defRPr>
            </a:lvl2pPr>
            <a:lvl3pPr marL="1143000" indent="-228600">
              <a:spcBef>
                <a:spcPct val="20000"/>
              </a:spcBef>
              <a:buFont typeface="Arial" panose="020B0604020202020204" pitchFamily="34" charset="0"/>
              <a:buChar char="•"/>
              <a:defRPr>
                <a:solidFill>
                  <a:schemeClr val="lt1"/>
                </a:solidFill>
                <a:latin typeface="Segoe UI Semilight" panose="020B0402040204020203" pitchFamily="34" charset="0"/>
                <a:cs typeface="Segoe UI Semilight" panose="020B0402040204020203" pitchFamily="34" charset="0"/>
              </a:defRPr>
            </a:lvl3pPr>
            <a:lvl4pPr marL="1600200" indent="-228600">
              <a:spcBef>
                <a:spcPct val="20000"/>
              </a:spcBef>
              <a:buFont typeface="Arial" panose="020B0604020202020204" pitchFamily="34" charset="0"/>
              <a:buChar char="–"/>
              <a:defRPr>
                <a:solidFill>
                  <a:schemeClr val="lt1"/>
                </a:solidFill>
                <a:latin typeface="Segoe UI Semilight" panose="020B0402040204020203" pitchFamily="34" charset="0"/>
                <a:cs typeface="Segoe UI Semilight" panose="020B0402040204020203" pitchFamily="34" charset="0"/>
              </a:defRPr>
            </a:lvl4pPr>
            <a:lvl5pPr marL="2057400" indent="-228600">
              <a:spcBef>
                <a:spcPct val="20000"/>
              </a:spcBef>
              <a:buFont typeface="Arial" panose="020B0604020202020204" pitchFamily="34" charset="0"/>
              <a:buChar char="»"/>
              <a:defRPr>
                <a:solidFill>
                  <a:schemeClr val="lt1"/>
                </a:solidFill>
                <a:latin typeface="Segoe UI Semilight" panose="020B0402040204020203" pitchFamily="34" charset="0"/>
                <a:cs typeface="Segoe UI Semilight" panose="020B0402040204020203" pitchFamily="34" charset="0"/>
              </a:defRPr>
            </a:lvl5pPr>
            <a:lvl6pPr marL="2514600" indent="-228600">
              <a:spcBef>
                <a:spcPct val="20000"/>
              </a:spcBef>
              <a:buFont typeface="Arial" panose="020B0604020202020204" pitchFamily="34" charset="0"/>
              <a:buChar char="•"/>
              <a:defRPr sz="2000">
                <a:solidFill>
                  <a:schemeClr val="lt1"/>
                </a:solidFill>
              </a:defRPr>
            </a:lvl6pPr>
            <a:lvl7pPr marL="2971800" indent="-228600">
              <a:spcBef>
                <a:spcPct val="20000"/>
              </a:spcBef>
              <a:buFont typeface="Arial" panose="020B0604020202020204" pitchFamily="34" charset="0"/>
              <a:buChar char="•"/>
              <a:defRPr sz="2000">
                <a:solidFill>
                  <a:schemeClr val="lt1"/>
                </a:solidFill>
              </a:defRPr>
            </a:lvl7pPr>
            <a:lvl8pPr marL="3429000" indent="-228600">
              <a:spcBef>
                <a:spcPct val="20000"/>
              </a:spcBef>
              <a:buFont typeface="Arial" panose="020B0604020202020204" pitchFamily="34" charset="0"/>
              <a:buChar char="•"/>
              <a:defRPr sz="2000">
                <a:solidFill>
                  <a:schemeClr val="lt1"/>
                </a:solidFill>
              </a:defRPr>
            </a:lvl8pPr>
            <a:lvl9pPr marL="3886200" indent="-228600">
              <a:spcBef>
                <a:spcPct val="20000"/>
              </a:spcBef>
              <a:buFont typeface="Arial" panose="020B0604020202020204" pitchFamily="34" charset="0"/>
              <a:buChar char="•"/>
              <a:defRPr sz="2000">
                <a:solidFill>
                  <a:schemeClr val="lt1"/>
                </a:solidFill>
              </a:defRPr>
            </a:lvl9pPr>
          </a:lstStyle>
          <a:p>
            <a:r>
              <a:rPr lang="it-IT" dirty="0">
                <a:latin typeface="Aptos" panose="020B0004020202020204" pitchFamily="34" charset="0"/>
              </a:rPr>
              <a:t>Si conferma il metodo di calcolo progressivo per le riduzioni, applicabile sull'importo ridotto, non modificato dalle nuove disposizioni.</a:t>
            </a:r>
          </a:p>
        </p:txBody>
      </p:sp>
    </p:spTree>
    <p:extLst>
      <p:ext uri="{BB962C8B-B14F-4D97-AF65-F5344CB8AC3E}">
        <p14:creationId xmlns:p14="http://schemas.microsoft.com/office/powerpoint/2010/main" val="18393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22E0F-60C6-CD95-4198-9BFF0B43D2D4}"/>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CCNL applicabile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2.1x11</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 e </a:t>
            </a:r>
            <a:r>
              <a:rPr lang="it-IT" sz="2400" b="1" i="1" dirty="0" err="1">
                <a:latin typeface="Segoe UI Semilight" panose="020B0402040204020203" pitchFamily="34" charset="0"/>
                <a:ea typeface="Yu Gothic UI" panose="020B0500000000000000" pitchFamily="34" charset="-128"/>
                <a:cs typeface="Segoe UI Semilight" panose="020B0402040204020203" pitchFamily="34" charset="0"/>
              </a:rPr>
              <a:t>73xI.01</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a:t>
            </a:r>
            <a:endParaRPr lang="it-IT" sz="2400"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08EF3526-5782-24FA-241D-0A3CABD46A9F}"/>
              </a:ext>
            </a:extLst>
          </p:cNvPr>
          <p:cNvSpPr>
            <a:spLocks noGrp="1"/>
          </p:cNvSpPr>
          <p:nvPr>
            <p:ph type="sldNum" sz="quarter" idx="10"/>
          </p:nvPr>
        </p:nvSpPr>
        <p:spPr/>
        <p:txBody>
          <a:bodyPr/>
          <a:lstStyle/>
          <a:p>
            <a:fld id="{A88A401D-FA7D-467D-AFBB-0B3BA40DF614}" type="slidenum">
              <a:rPr lang="it-IT" smtClean="0"/>
              <a:pPr/>
              <a:t>7</a:t>
            </a:fld>
            <a:endParaRPr lang="it-IT" dirty="0"/>
          </a:p>
        </p:txBody>
      </p:sp>
      <p:sp>
        <p:nvSpPr>
          <p:cNvPr id="4" name="Segnaposto contenuto 3">
            <a:extLst>
              <a:ext uri="{FF2B5EF4-FFF2-40B4-BE49-F238E27FC236}">
                <a16:creationId xmlns:a16="http://schemas.microsoft.com/office/drawing/2014/main" id="{707F9E83-8510-2695-C3A9-CC1EC85B0881}"/>
              </a:ext>
            </a:extLst>
          </p:cNvPr>
          <p:cNvSpPr>
            <a:spLocks noGrp="1"/>
          </p:cNvSpPr>
          <p:nvPr>
            <p:ph idx="1"/>
          </p:nvPr>
        </p:nvSpPr>
        <p:spPr>
          <a:xfrm>
            <a:off x="457200" y="1200151"/>
            <a:ext cx="5338936" cy="3394472"/>
          </a:xfrm>
        </p:spPr>
        <p:txBody>
          <a:bodyPr>
            <a:normAutofit lnSpcReduction="10000"/>
          </a:bodyPr>
          <a:lstStyle/>
          <a:p>
            <a:pPr algn="just">
              <a:spcBef>
                <a:spcPts val="0"/>
              </a:spcBef>
              <a:spcAft>
                <a:spcPts val="600"/>
              </a:spcAft>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Le</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SA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(ed EC) indicano: </a:t>
            </a:r>
          </a:p>
          <a:p>
            <a:pPr lvl="1" algn="just">
              <a:spcBef>
                <a:spcPts val="0"/>
              </a:spcBef>
              <a:spcAft>
                <a:spcPts val="600"/>
              </a:spcAft>
            </a:pPr>
            <a:r>
              <a:rPr lang="it-IT" dirty="0">
                <a:latin typeface="Segoe UI Semilight" panose="020B0402040204020203" pitchFamily="34" charset="0"/>
                <a:ea typeface="Yu Gothic UI" panose="020B0500000000000000" pitchFamily="34" charset="-128"/>
                <a:cs typeface="Segoe UI Semilight" panose="020B0402040204020203" pitchFamily="34" charset="0"/>
              </a:rPr>
              <a:t>nei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documenti iniziali di gara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 </a:t>
            </a:r>
          </a:p>
          <a:p>
            <a:pPr lvl="1" algn="just">
              <a:spcBef>
                <a:spcPts val="0"/>
              </a:spcBef>
              <a:spcAft>
                <a:spcPts val="600"/>
              </a:spcAft>
            </a:pPr>
            <a:r>
              <a:rPr lang="it-IT" dirty="0">
                <a:latin typeface="Segoe UI Semilight" panose="020B0402040204020203" pitchFamily="34" charset="0"/>
                <a:ea typeface="Yu Gothic UI" panose="020B0500000000000000" pitchFamily="34" charset="-128"/>
                <a:cs typeface="Segoe UI Semilight" panose="020B0402040204020203" pitchFamily="34" charset="0"/>
              </a:rPr>
              <a:t>nella</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decisione di contrarre </a:t>
            </a:r>
          </a:p>
          <a:p>
            <a:pPr marL="457200" lvl="1" indent="0" algn="just">
              <a:spcBef>
                <a:spcPts val="0"/>
              </a:spcBef>
              <a:spcAft>
                <a:spcPts val="600"/>
              </a:spcAft>
              <a:buNone/>
            </a:pPr>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contratto collettivo applicabile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 personale dipendente impiegato nell'attività oggetto dell'appalto (o concessione) svolta dall’OE anche in maniera prevalente,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conformità al 11.1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 al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nuovo allegato </a:t>
            </a:r>
            <a:r>
              <a:rPr lang="it-IT" b="1" dirty="0" err="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I.01</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ossia:</a:t>
            </a:r>
          </a:p>
          <a:p>
            <a:pPr marL="800100" lvl="1" indent="-342900" algn="just">
              <a:spcBef>
                <a:spcPts val="0"/>
              </a:spcBef>
              <a:spcAft>
                <a:spcPts val="600"/>
              </a:spcAf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i</a:t>
            </a:r>
            <a:r>
              <a:rPr lang="it-IT" b="0" i="0" dirty="0">
                <a:effectLst/>
                <a:latin typeface="Segoe UI Semilight" panose="020B0402040204020203" pitchFamily="34" charset="0"/>
                <a:ea typeface="Yu Gothic UI" panose="020B0500000000000000" pitchFamily="34" charset="-128"/>
                <a:cs typeface="Segoe UI Semilight" panose="020B0402040204020203" pitchFamily="34" charset="0"/>
              </a:rPr>
              <a:t>dentificando 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attività da eseguire</a:t>
            </a:r>
          </a:p>
          <a:p>
            <a:pPr marL="800100" lvl="1" indent="-342900" fontAlgn="base">
              <a:spcBef>
                <a:spcPts val="0"/>
              </a:spcBef>
              <a:spcAft>
                <a:spcPts val="600"/>
              </a:spcAft>
              <a:buFont typeface="+mj-lt"/>
              <a:buAutoNum type="alphaLcParenR"/>
            </a:pPr>
            <a:r>
              <a:rPr lang="it-IT" b="0" i="0" dirty="0">
                <a:effectLst/>
                <a:latin typeface="Segoe UI Semilight" panose="020B0402040204020203" pitchFamily="34" charset="0"/>
                <a:ea typeface="Yu Gothic UI" panose="020B0500000000000000" pitchFamily="34" charset="-128"/>
                <a:cs typeface="Segoe UI Semilight" panose="020B0402040204020203" pitchFamily="34" charset="0"/>
              </a:rPr>
              <a:t>individuando 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ambito di applicazione del contratto collettivo di lavoro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pertinente</a:t>
            </a:r>
          </a:p>
        </p:txBody>
      </p:sp>
      <p:sp>
        <p:nvSpPr>
          <p:cNvPr id="5" name="Segnaposto piè di pagina 4">
            <a:extLst>
              <a:ext uri="{FF2B5EF4-FFF2-40B4-BE49-F238E27FC236}">
                <a16:creationId xmlns:a16="http://schemas.microsoft.com/office/drawing/2014/main" id="{19455852-438C-C843-E561-F4B4A5DB5816}"/>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7" name="CasellaDiTesto 6">
            <a:extLst>
              <a:ext uri="{FF2B5EF4-FFF2-40B4-BE49-F238E27FC236}">
                <a16:creationId xmlns:a16="http://schemas.microsoft.com/office/drawing/2014/main" id="{52028B84-91A7-CB8A-038C-75B6DDF1AC46}"/>
              </a:ext>
            </a:extLst>
          </p:cNvPr>
          <p:cNvSpPr txBox="1"/>
          <p:nvPr/>
        </p:nvSpPr>
        <p:spPr>
          <a:xfrm>
            <a:off x="5826204" y="1274745"/>
            <a:ext cx="2890664" cy="3293209"/>
          </a:xfrm>
          <a:prstGeom prst="rect">
            <a:avLst/>
          </a:prstGeom>
          <a:solidFill>
            <a:schemeClr val="accent2">
              <a:lumMod val="40000"/>
              <a:lumOff val="60000"/>
            </a:schemeClr>
          </a:solidFill>
        </p:spPr>
        <p:txBody>
          <a:bodyPr wrap="square">
            <a:spAutoFit/>
          </a:bodyPr>
          <a:lstStyle>
            <a:defPPr>
              <a:defRPr lang="it-IT"/>
            </a:defPPr>
            <a:lvl1pPr algn="just">
              <a:defRPr sz="1600" b="1" i="1">
                <a:solidFill>
                  <a:srgbClr val="FF0000"/>
                </a:solidFill>
                <a:effectLst>
                  <a:outerShdw blurRad="38100" dist="38100" dir="2700000" algn="tl">
                    <a:srgbClr val="000000">
                      <a:alpha val="43137"/>
                    </a:srgbClr>
                  </a:outerShdw>
                </a:effectLst>
                <a:latin typeface="Aptos" panose="020B0004020202020204" pitchFamily="34" charset="0"/>
              </a:defRPr>
            </a:lvl1pPr>
          </a:lstStyle>
          <a:p>
            <a:r>
              <a:rPr lang="it-IT" b="0" dirty="0">
                <a:solidFill>
                  <a:schemeClr val="tx1"/>
                </a:solidFill>
                <a:effectLst/>
              </a:rPr>
              <a:t>Al personale è applicato il </a:t>
            </a:r>
            <a:r>
              <a:rPr lang="it-IT" dirty="0">
                <a:solidFill>
                  <a:schemeClr val="tx1"/>
                </a:solidFill>
              </a:rPr>
              <a:t>CCNL e territoriale in vigore per il settore e per la zona </a:t>
            </a:r>
            <a:r>
              <a:rPr lang="it-IT" b="0" dirty="0">
                <a:solidFill>
                  <a:schemeClr val="tx1"/>
                </a:solidFill>
                <a:effectLst/>
              </a:rPr>
              <a:t>nella quale si eseguono le prestazioni di lavoro, stipulato dalle associazioni più rappresentative sul piano nazionale e quello il cui </a:t>
            </a:r>
            <a:r>
              <a:rPr lang="it-IT" dirty="0">
                <a:solidFill>
                  <a:schemeClr val="tx1"/>
                </a:solidFill>
              </a:rPr>
              <a:t>ambito di applicazione sia strettamente connesso con l'attività oggetto dell'appalto </a:t>
            </a:r>
            <a:r>
              <a:rPr lang="it-IT" b="0" dirty="0">
                <a:solidFill>
                  <a:schemeClr val="tx1"/>
                </a:solidFill>
                <a:effectLst/>
              </a:rPr>
              <a:t>svolta dall'impresa anche in maniera prevalente (11.1).</a:t>
            </a:r>
          </a:p>
        </p:txBody>
      </p:sp>
    </p:spTree>
    <p:extLst>
      <p:ext uri="{BB962C8B-B14F-4D97-AF65-F5344CB8AC3E}">
        <p14:creationId xmlns:p14="http://schemas.microsoft.com/office/powerpoint/2010/main" val="6796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F31F4-B118-5CB4-CC9E-B790A5E778E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F6DAFA7-86A7-3B06-DC5E-D5F72029325C}"/>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Qualificazione OE</a:t>
            </a:r>
          </a:p>
        </p:txBody>
      </p:sp>
      <p:sp>
        <p:nvSpPr>
          <p:cNvPr id="7" name="Sottotitolo 6">
            <a:extLst>
              <a:ext uri="{FF2B5EF4-FFF2-40B4-BE49-F238E27FC236}">
                <a16:creationId xmlns:a16="http://schemas.microsoft.com/office/drawing/2014/main" id="{903BE44F-0A14-377D-3D6E-6F2258963826}"/>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BDE3B53A-33FD-AECF-B21F-0D58F343ECBB}"/>
              </a:ext>
            </a:extLst>
          </p:cNvPr>
          <p:cNvSpPr>
            <a:spLocks noGrp="1"/>
          </p:cNvSpPr>
          <p:nvPr>
            <p:ph type="sldNum" sz="quarter" idx="12"/>
          </p:nvPr>
        </p:nvSpPr>
        <p:spPr/>
        <p:txBody>
          <a:bodyPr/>
          <a:lstStyle/>
          <a:p>
            <a:fld id="{A88A401D-FA7D-467D-AFBB-0B3BA40DF614}" type="slidenum">
              <a:rPr lang="it-IT" smtClean="0"/>
              <a:pPr/>
              <a:t>70</a:t>
            </a:fld>
            <a:endParaRPr lang="it-IT" dirty="0"/>
          </a:p>
        </p:txBody>
      </p:sp>
      <p:sp>
        <p:nvSpPr>
          <p:cNvPr id="2" name="CasellaDiTesto 1">
            <a:extLst>
              <a:ext uri="{FF2B5EF4-FFF2-40B4-BE49-F238E27FC236}">
                <a16:creationId xmlns:a16="http://schemas.microsoft.com/office/drawing/2014/main" id="{FBCA1F97-A7BD-E165-FFE0-2226398E2A09}"/>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99A00028-E655-603D-E835-73D7D73D65D1}"/>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2194481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5259-7758-094B-C538-85B922B09B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5EF01D3-5D1A-97A1-99DF-03382C11CE7F}"/>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Consorzi stabili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(27x67)</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90BCAFBE-0574-9383-A15A-DC552074C116}"/>
              </a:ext>
            </a:extLst>
          </p:cNvPr>
          <p:cNvSpPr>
            <a:spLocks noGrp="1"/>
          </p:cNvSpPr>
          <p:nvPr>
            <p:ph type="sldNum" sz="quarter" idx="10"/>
          </p:nvPr>
        </p:nvSpPr>
        <p:spPr/>
        <p:txBody>
          <a:bodyPr/>
          <a:lstStyle/>
          <a:p>
            <a:fld id="{A88A401D-FA7D-467D-AFBB-0B3BA40DF614}" type="slidenum">
              <a:rPr lang="it-IT" smtClean="0"/>
              <a:pPr/>
              <a:t>71</a:t>
            </a:fld>
            <a:endParaRPr lang="it-IT" dirty="0"/>
          </a:p>
        </p:txBody>
      </p:sp>
      <p:sp>
        <p:nvSpPr>
          <p:cNvPr id="4" name="Segnaposto piè di pagina 3">
            <a:extLst>
              <a:ext uri="{FF2B5EF4-FFF2-40B4-BE49-F238E27FC236}">
                <a16:creationId xmlns:a16="http://schemas.microsoft.com/office/drawing/2014/main" id="{E9CA76C7-0E9E-3E41-D179-5280C8010E33}"/>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D8BB6600-B294-51CE-BAAC-1ECB670C19FF}"/>
              </a:ext>
            </a:extLst>
          </p:cNvPr>
          <p:cNvSpPr>
            <a:spLocks noGrp="1"/>
          </p:cNvSpPr>
          <p:nvPr>
            <p:ph idx="1"/>
          </p:nvPr>
        </p:nvSpPr>
        <p:spPr/>
        <p:txBody>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Vengono introdotte importanti novità nella disciplina dei consorzi non necessari contenuta nell’art. 67 del codice appalti, d.lgs. 36/2023, intervenendo in particolare su quelli stabili. </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l’attestato</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confermato che possono qualificarsi : </a:t>
            </a:r>
          </a:p>
          <a:p>
            <a:pPr marL="685800" lvl="1"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attraverso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cumulo alla rinfusa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delle attestazioni delle consorziate (67.8) ossia la loro somma oppure </a:t>
            </a:r>
          </a:p>
          <a:p>
            <a:pPr marL="685800" lvl="1"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seguendo le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modalità dei consorzi di cooperative e artigiani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utilizzando una procedura simile a quella delle imprese singole, ma con la possibilità di dimostrare 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requisiti tecnici e di organico attraverso le dotazioni e il personale delle consorziate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lavori utili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alla SOA sono quelli eseguiti direttamente o tramite consorziate,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conteggiati al 100%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(II.12,18).</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13575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1CC0-909B-1BBE-28F4-47E3EABB806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5D9483C-3263-CE65-F6F4-A81DEA3F2D62}"/>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Qualificazione in gara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(27x67)</a:t>
            </a:r>
          </a:p>
        </p:txBody>
      </p:sp>
      <p:sp>
        <p:nvSpPr>
          <p:cNvPr id="3" name="Segnaposto numero diapositiva 2">
            <a:extLst>
              <a:ext uri="{FF2B5EF4-FFF2-40B4-BE49-F238E27FC236}">
                <a16:creationId xmlns:a16="http://schemas.microsoft.com/office/drawing/2014/main" id="{F1CDB7EE-4A55-A553-4C14-F508F7172688}"/>
              </a:ext>
            </a:extLst>
          </p:cNvPr>
          <p:cNvSpPr>
            <a:spLocks noGrp="1"/>
          </p:cNvSpPr>
          <p:nvPr>
            <p:ph type="sldNum" sz="quarter" idx="10"/>
          </p:nvPr>
        </p:nvSpPr>
        <p:spPr/>
        <p:txBody>
          <a:bodyPr/>
          <a:lstStyle/>
          <a:p>
            <a:fld id="{A88A401D-FA7D-467D-AFBB-0B3BA40DF614}" type="slidenum">
              <a:rPr lang="it-IT" smtClean="0"/>
              <a:pPr/>
              <a:t>72</a:t>
            </a:fld>
            <a:endParaRPr lang="it-IT" dirty="0"/>
          </a:p>
        </p:txBody>
      </p:sp>
      <p:sp>
        <p:nvSpPr>
          <p:cNvPr id="4" name="Segnaposto piè di pagina 3">
            <a:extLst>
              <a:ext uri="{FF2B5EF4-FFF2-40B4-BE49-F238E27FC236}">
                <a16:creationId xmlns:a16="http://schemas.microsoft.com/office/drawing/2014/main" id="{766744D8-1C54-4E50-DE92-1C8CF2300441}"/>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FE6C32E7-33EA-B0DA-E365-7AAD8405259D}"/>
              </a:ext>
            </a:extLst>
          </p:cNvPr>
          <p:cNvSpPr>
            <a:spLocks noGrp="1"/>
          </p:cNvSpPr>
          <p:nvPr>
            <p:ph idx="1"/>
          </p:nvPr>
        </p:nvSpPr>
        <p:spPr>
          <a:xfrm>
            <a:off x="457200" y="1200151"/>
            <a:ext cx="6096000" cy="339447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 cambiamenti più rilevanti riguardano la fase di gara, dove emergono due scenari distinti:</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quando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consorzio esegue l'opera autonomamente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(art. 67, co. 1, lett. "b") e può sommare i propri requisiti con quelli delle consorziate;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quando indica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consorziate esecutrici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(art. 67, co. 1, lett. "c"), che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beneficiano più del “cumulo alla rinfusa”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 devono possedere i requisiti in proprio o tramite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avvalimento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quest’ultimo è ammesso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solo per i requisiti maturati “in proprio” dal consorzio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(art. 67, co. 1, lett. "b" e "c" e art. 67, co. 7).</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CC2E0EBF-FC4E-E253-3593-99E1AEE9891F}"/>
              </a:ext>
            </a:extLst>
          </p:cNvPr>
          <p:cNvSpPr txBox="1"/>
          <p:nvPr/>
        </p:nvSpPr>
        <p:spPr>
          <a:xfrm>
            <a:off x="6670648" y="1483944"/>
            <a:ext cx="2017640"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 riforma segna quindi un distacco dall'orientamento giurisprudenziale consolidato sul "cumulo alla rinfusa" a favore della consorziata esecutrice (v., ex </a:t>
            </a:r>
            <a:r>
              <a:rPr lang="it-IT" dirty="0" err="1"/>
              <a:t>multis</a:t>
            </a:r>
            <a:r>
              <a:rPr lang="it-IT" dirty="0"/>
              <a:t>, Cons. Stato, Sez. V, n. 71/2024). </a:t>
            </a:r>
          </a:p>
        </p:txBody>
      </p:sp>
    </p:spTree>
    <p:extLst>
      <p:ext uri="{BB962C8B-B14F-4D97-AF65-F5344CB8AC3E}">
        <p14:creationId xmlns:p14="http://schemas.microsoft.com/office/powerpoint/2010/main" val="1501223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2908-2159-D207-F3E8-A396429338F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2B03463-7D66-ACCA-9451-13FBF74FF883}"/>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Norme di uniformazione consorzi</a:t>
            </a:r>
          </a:p>
        </p:txBody>
      </p:sp>
      <p:sp>
        <p:nvSpPr>
          <p:cNvPr id="3" name="Segnaposto numero diapositiva 2">
            <a:extLst>
              <a:ext uri="{FF2B5EF4-FFF2-40B4-BE49-F238E27FC236}">
                <a16:creationId xmlns:a16="http://schemas.microsoft.com/office/drawing/2014/main" id="{A4D4CFA0-D63E-614F-C05E-C2ED0B4DF2EA}"/>
              </a:ext>
            </a:extLst>
          </p:cNvPr>
          <p:cNvSpPr>
            <a:spLocks noGrp="1"/>
          </p:cNvSpPr>
          <p:nvPr>
            <p:ph type="sldNum" sz="quarter" idx="10"/>
          </p:nvPr>
        </p:nvSpPr>
        <p:spPr/>
        <p:txBody>
          <a:bodyPr/>
          <a:lstStyle/>
          <a:p>
            <a:fld id="{A88A401D-FA7D-467D-AFBB-0B3BA40DF614}" type="slidenum">
              <a:rPr lang="it-IT" smtClean="0"/>
              <a:pPr/>
              <a:t>73</a:t>
            </a:fld>
            <a:endParaRPr lang="it-IT" dirty="0"/>
          </a:p>
        </p:txBody>
      </p:sp>
      <p:sp>
        <p:nvSpPr>
          <p:cNvPr id="4" name="Segnaposto piè di pagina 3">
            <a:extLst>
              <a:ext uri="{FF2B5EF4-FFF2-40B4-BE49-F238E27FC236}">
                <a16:creationId xmlns:a16="http://schemas.microsoft.com/office/drawing/2014/main" id="{01470A22-49A3-FFE6-DEFD-0FDDDD05279B}"/>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00A762DE-80D0-5476-2F2F-D973DB52FCFE}"/>
              </a:ext>
            </a:extLst>
          </p:cNvPr>
          <p:cNvSpPr>
            <a:spLocks noGrp="1"/>
          </p:cNvSpPr>
          <p:nvPr>
            <p:ph idx="1"/>
          </p:nvPr>
        </p:nvSpPr>
        <p:spPr>
          <a:xfrm>
            <a:off x="457200" y="1200151"/>
            <a:ext cx="5770984" cy="3394472"/>
          </a:xfrm>
        </p:spPr>
        <p:txBody>
          <a:bodyPr>
            <a:normAutofit lnSpcReduction="10000"/>
          </a:bodyPr>
          <a:lstStyle/>
          <a:p>
            <a:pPr indent="-285750"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 di cooperative e artigiani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 professionisti e di ingegneria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devono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indicare, in sede di offerta, per quali consorziate il consorzio partecipa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alla gara.</a:t>
            </a:r>
          </a:p>
          <a:p>
            <a:pPr indent="-285750"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Qualora sia un ulteriore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consorzio di cooperative o artigiani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questi deve a sua volta indicare le imprese "a valle" coinvolte.</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Anche cooperative e artigiani</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 verifica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in gara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dei requisiti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ex 94 e 95 si estende non solo alle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consorziate esecutrici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ma anche a quelle:</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che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forniscono mezzi d’opera, attrezzature e organico medio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che prestano requisiti che il consorzio utilizza.</a:t>
            </a:r>
          </a:p>
          <a:p>
            <a:pPr marL="0" indent="0" algn="just">
              <a:buNone/>
            </a:pP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24463DB9-42B8-096D-8307-5DFD5BB5C6E0}"/>
              </a:ext>
            </a:extLst>
          </p:cNvPr>
          <p:cNvSpPr txBox="1"/>
          <p:nvPr/>
        </p:nvSpPr>
        <p:spPr>
          <a:xfrm>
            <a:off x="6357682" y="1707654"/>
            <a:ext cx="2339280"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Per i consorzi stabili, viene </a:t>
            </a:r>
          </a:p>
          <a:p>
            <a:r>
              <a:rPr lang="it-IT" dirty="0"/>
              <a:t>implicitamente esclusa la possibilità di istituire consorzi stabili che includano altri consorzi stabili </a:t>
            </a:r>
          </a:p>
          <a:p>
            <a:r>
              <a:rPr lang="it-IT" dirty="0"/>
              <a:t>ed </a:t>
            </a:r>
            <a:r>
              <a:rPr lang="it-IT" b="1" dirty="0">
                <a:solidFill>
                  <a:srgbClr val="FF0000"/>
                </a:solidFill>
                <a:effectLst>
                  <a:outerShdw blurRad="38100" dist="38100" dir="2700000" algn="tl">
                    <a:srgbClr val="000000">
                      <a:alpha val="43137"/>
                    </a:srgbClr>
                  </a:outerShdw>
                </a:effectLst>
              </a:rPr>
              <a:t>esplicitamente vietato di partecipare a più consorzi stabili </a:t>
            </a:r>
            <a:r>
              <a:rPr lang="it-IT" dirty="0"/>
              <a:t>(67.7)</a:t>
            </a:r>
          </a:p>
        </p:txBody>
      </p:sp>
    </p:spTree>
    <p:extLst>
      <p:ext uri="{BB962C8B-B14F-4D97-AF65-F5344CB8AC3E}">
        <p14:creationId xmlns:p14="http://schemas.microsoft.com/office/powerpoint/2010/main" val="307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83E3-EB9F-7B09-9FC1-B2EF0108829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935B471-3527-14BD-4692-B4CE380DBBC8}"/>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Transitorio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(70x225-bis.3)</a:t>
            </a:r>
          </a:p>
        </p:txBody>
      </p:sp>
      <p:sp>
        <p:nvSpPr>
          <p:cNvPr id="3" name="Segnaposto numero diapositiva 2">
            <a:extLst>
              <a:ext uri="{FF2B5EF4-FFF2-40B4-BE49-F238E27FC236}">
                <a16:creationId xmlns:a16="http://schemas.microsoft.com/office/drawing/2014/main" id="{4D157987-CF6F-AFC9-10B0-D700F3F1F7FD}"/>
              </a:ext>
            </a:extLst>
          </p:cNvPr>
          <p:cNvSpPr>
            <a:spLocks noGrp="1"/>
          </p:cNvSpPr>
          <p:nvPr>
            <p:ph type="sldNum" sz="quarter" idx="10"/>
          </p:nvPr>
        </p:nvSpPr>
        <p:spPr/>
        <p:txBody>
          <a:bodyPr/>
          <a:lstStyle/>
          <a:p>
            <a:fld id="{A88A401D-FA7D-467D-AFBB-0B3BA40DF614}" type="slidenum">
              <a:rPr lang="it-IT" smtClean="0"/>
              <a:pPr/>
              <a:t>74</a:t>
            </a:fld>
            <a:endParaRPr lang="it-IT" dirty="0"/>
          </a:p>
        </p:txBody>
      </p:sp>
      <p:sp>
        <p:nvSpPr>
          <p:cNvPr id="4" name="Segnaposto piè di pagina 3">
            <a:extLst>
              <a:ext uri="{FF2B5EF4-FFF2-40B4-BE49-F238E27FC236}">
                <a16:creationId xmlns:a16="http://schemas.microsoft.com/office/drawing/2014/main" id="{11B4912B-B657-6CFA-9F50-F6642A75E4E7}"/>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174F62FA-0824-6372-1351-52EBC76792B6}"/>
              </a:ext>
            </a:extLst>
          </p:cNvPr>
          <p:cNvSpPr>
            <a:spLocks noGrp="1"/>
          </p:cNvSpPr>
          <p:nvPr>
            <p:ph idx="1"/>
          </p:nvPr>
        </p:nvSpPr>
        <p:spPr>
          <a:xfrm>
            <a:off x="457200" y="1200151"/>
            <a:ext cx="4978896" cy="3394472"/>
          </a:xfrm>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nuove disposizioni sui CS, nel testo vigente alla data di cui all’articolo 229, comma 2, continuano ad applicarsi ai procedimenti in corso, ossia:</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procedure e i contratti per i quali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bandi o avvisi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con cui si indice la procedura di scelta del contraente siano stati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pubblicati prima della data di entrata in vigore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dec</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correttivo ovvero,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alla stessa data, siano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già stati inviati gli avvisi a presentare offerte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p:txBody>
      </p:sp>
      <p:sp>
        <p:nvSpPr>
          <p:cNvPr id="11" name="CasellaDiTesto 10">
            <a:extLst>
              <a:ext uri="{FF2B5EF4-FFF2-40B4-BE49-F238E27FC236}">
                <a16:creationId xmlns:a16="http://schemas.microsoft.com/office/drawing/2014/main" id="{8342A68C-F053-2DC3-1107-7A7D65496C2B}"/>
              </a:ext>
            </a:extLst>
          </p:cNvPr>
          <p:cNvSpPr txBox="1"/>
          <p:nvPr/>
        </p:nvSpPr>
        <p:spPr>
          <a:xfrm>
            <a:off x="5626968" y="1225785"/>
            <a:ext cx="3059832"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 principale criticità è distinguere </a:t>
            </a:r>
            <a:r>
              <a:rPr lang="it-IT" b="1" dirty="0">
                <a:effectLst>
                  <a:outerShdw blurRad="38100" dist="38100" dir="2700000" algn="tl">
                    <a:srgbClr val="000000">
                      <a:alpha val="43137"/>
                    </a:srgbClr>
                  </a:outerShdw>
                </a:effectLst>
              </a:rPr>
              <a:t>chiaramente i requisiti maturati dal consorzio in proprio </a:t>
            </a:r>
            <a:r>
              <a:rPr lang="it-IT" dirty="0"/>
              <a:t>da quelli eventualmente apportati dalle consorziate, affinché le SOA possano indicare nell’attestato i requisiti propri del consorzio. Ciò implica adeguamento dei modelli di attestato, che è essenziale per evitare blocchi operativi e garantire la partecipazione immediata dei consorzi alle gare.</a:t>
            </a:r>
          </a:p>
        </p:txBody>
      </p:sp>
    </p:spTree>
    <p:extLst>
      <p:ext uri="{BB962C8B-B14F-4D97-AF65-F5344CB8AC3E}">
        <p14:creationId xmlns:p14="http://schemas.microsoft.com/office/powerpoint/2010/main" val="6364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97E6-EE3F-3B74-EBD3-4DCB7788B7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F620B17-60D8-67F3-365F-2CDD6865A9F6}"/>
              </a:ext>
            </a:extLst>
          </p:cNvPr>
          <p:cNvSpPr>
            <a:spLocks noGrp="1"/>
          </p:cNvSpPr>
          <p:nvPr>
            <p:ph type="title"/>
          </p:nvPr>
        </p:nvSpPr>
        <p:spPr>
          <a:xfrm>
            <a:off x="452720" y="175963"/>
            <a:ext cx="8229600" cy="857250"/>
          </a:xfrm>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Appalti di servizi e forniture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(32x100.11)</a:t>
            </a:r>
            <a:endParaRPr lang="it-IT"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BB8A0F94-7E21-A82F-F449-942A0A98B3D8}"/>
              </a:ext>
            </a:extLst>
          </p:cNvPr>
          <p:cNvSpPr>
            <a:spLocks noGrp="1"/>
          </p:cNvSpPr>
          <p:nvPr>
            <p:ph idx="1"/>
          </p:nvPr>
        </p:nvSpPr>
        <p:spPr>
          <a:xfrm>
            <a:off x="457200" y="1200151"/>
            <a:ext cx="5842992" cy="3394472"/>
          </a:xfrm>
          <a:solidFill>
            <a:schemeClr val="bg1"/>
          </a:solidFill>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Le SA possono richiedere agli operatori economici:</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quale requisito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capacità economica e finanziaria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un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fatturato globale non superiore al doppio del valore stimato dell'appalto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maturato nei migliori tre anni degli ultimi cinque anni precedenti a quello di indizione della procedura;</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quale requisito di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capacità tecnica e professionale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aver eseguito nei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precedenti dieci anni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dalla data di indizione della procedura di gara,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contratti analoghi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 quello in affidamento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anche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 favore di soggetti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privati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6BC0D739-0BA6-7263-3FDB-78F27938813B}"/>
              </a:ext>
            </a:extLst>
          </p:cNvPr>
          <p:cNvSpPr>
            <a:spLocks noGrp="1"/>
          </p:cNvSpPr>
          <p:nvPr>
            <p:ph type="sldNum" sz="quarter" idx="12"/>
          </p:nvPr>
        </p:nvSpPr>
        <p:spPr/>
        <p:txBody>
          <a:bodyPr/>
          <a:lstStyle/>
          <a:p>
            <a:fld id="{A88A401D-FA7D-467D-AFBB-0B3BA40DF614}" type="slidenum">
              <a:rPr lang="it-IT" smtClean="0"/>
              <a:t>75</a:t>
            </a:fld>
            <a:endParaRPr lang="it-IT"/>
          </a:p>
        </p:txBody>
      </p:sp>
      <p:sp>
        <p:nvSpPr>
          <p:cNvPr id="5" name="Segnaposto piè di pagina 4">
            <a:extLst>
              <a:ext uri="{FF2B5EF4-FFF2-40B4-BE49-F238E27FC236}">
                <a16:creationId xmlns:a16="http://schemas.microsoft.com/office/drawing/2014/main" id="{901770D6-67D5-8DFE-1443-D9C8CCBFFD34}"/>
              </a:ext>
            </a:extLst>
          </p:cNvPr>
          <p:cNvSpPr>
            <a:spLocks noGrp="1"/>
          </p:cNvSpPr>
          <p:nvPr>
            <p:ph type="ftr" sz="quarter" idx="3"/>
          </p:nvPr>
        </p:nvSpPr>
        <p:spPr>
          <a:xfrm>
            <a:off x="456308" y="4731989"/>
            <a:ext cx="5483844" cy="309117"/>
          </a:xfrm>
        </p:spPr>
        <p:txBody>
          <a:body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7" name="CasellaDiTesto 6">
            <a:extLst>
              <a:ext uri="{FF2B5EF4-FFF2-40B4-BE49-F238E27FC236}">
                <a16:creationId xmlns:a16="http://schemas.microsoft.com/office/drawing/2014/main" id="{F879CBA1-5DF5-85F6-9968-7D17EB142390}"/>
              </a:ext>
            </a:extLst>
          </p:cNvPr>
          <p:cNvSpPr txBox="1"/>
          <p:nvPr/>
        </p:nvSpPr>
        <p:spPr>
          <a:xfrm>
            <a:off x="6660232" y="1635646"/>
            <a:ext cx="2022088"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Aggiornati i riferimenti normativi, sostituendo il richiamo al regolamento di cui al co. 4 con il</a:t>
            </a:r>
            <a:r>
              <a:rPr lang="it-IT" b="1" dirty="0">
                <a:solidFill>
                  <a:srgbClr val="FF0000"/>
                </a:solidFill>
                <a:effectLst>
                  <a:outerShdw blurRad="38100" dist="38100" dir="2700000" algn="tl">
                    <a:srgbClr val="000000">
                      <a:alpha val="43137"/>
                    </a:srgbClr>
                  </a:outerShdw>
                </a:effectLst>
              </a:rPr>
              <a:t> rinvio al nuovo regolamento previsto dall'art. 226-bis </a:t>
            </a:r>
            <a:r>
              <a:rPr lang="it-IT" dirty="0"/>
              <a:t>che disciplina tutti gli atti attuativi del codice.</a:t>
            </a:r>
          </a:p>
        </p:txBody>
      </p:sp>
    </p:spTree>
    <p:extLst>
      <p:ext uri="{BB962C8B-B14F-4D97-AF65-F5344CB8AC3E}">
        <p14:creationId xmlns:p14="http://schemas.microsoft.com/office/powerpoint/2010/main" val="10837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0B53-C18D-08A2-F25E-2C45CC6490F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EC74CA-E29D-92FF-5111-1A1E3D942ED3}"/>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Modifiche alla SOA 1/2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(91xII.12)</a:t>
            </a:r>
          </a:p>
        </p:txBody>
      </p:sp>
      <p:sp>
        <p:nvSpPr>
          <p:cNvPr id="3" name="Segnaposto numero diapositiva 2">
            <a:extLst>
              <a:ext uri="{FF2B5EF4-FFF2-40B4-BE49-F238E27FC236}">
                <a16:creationId xmlns:a16="http://schemas.microsoft.com/office/drawing/2014/main" id="{5A778622-0228-3916-F014-C6FCC3DFDF95}"/>
              </a:ext>
            </a:extLst>
          </p:cNvPr>
          <p:cNvSpPr>
            <a:spLocks noGrp="1"/>
          </p:cNvSpPr>
          <p:nvPr>
            <p:ph type="sldNum" sz="quarter" idx="10"/>
          </p:nvPr>
        </p:nvSpPr>
        <p:spPr/>
        <p:txBody>
          <a:bodyPr/>
          <a:lstStyle/>
          <a:p>
            <a:fld id="{A88A401D-FA7D-467D-AFBB-0B3BA40DF614}" type="slidenum">
              <a:rPr lang="it-IT" smtClean="0"/>
              <a:pPr/>
              <a:t>76</a:t>
            </a:fld>
            <a:endParaRPr lang="it-IT" dirty="0"/>
          </a:p>
        </p:txBody>
      </p:sp>
      <p:sp>
        <p:nvSpPr>
          <p:cNvPr id="4" name="Segnaposto piè di pagina 3">
            <a:extLst>
              <a:ext uri="{FF2B5EF4-FFF2-40B4-BE49-F238E27FC236}">
                <a16:creationId xmlns:a16="http://schemas.microsoft.com/office/drawing/2014/main" id="{F5B227B0-9F38-5F13-A14D-A54BE2291FEF}"/>
              </a:ext>
            </a:extLst>
          </p:cNvPr>
          <p:cNvSpPr>
            <a:spLocks noGrp="1"/>
          </p:cNvSpPr>
          <p:nvPr>
            <p:ph type="ftr" sz="quarter" idx="11"/>
          </p:nvPr>
        </p:nvSpPr>
        <p:spPr/>
        <p:txBody>
          <a:bodyPr/>
          <a:lstStyle/>
          <a:p>
            <a:r>
              <a:rPr lang="it-IT" dirty="0"/>
              <a:t>Direzione Legislazione Opere Pubbliche - Avv. Bruno Urbani – Il decreto correttivo al d.lgs. 36 del 2023 «Codice Appalti»</a:t>
            </a:r>
          </a:p>
        </p:txBody>
      </p:sp>
      <p:sp>
        <p:nvSpPr>
          <p:cNvPr id="12" name="Segnaposto contenuto 11">
            <a:extLst>
              <a:ext uri="{FF2B5EF4-FFF2-40B4-BE49-F238E27FC236}">
                <a16:creationId xmlns:a16="http://schemas.microsoft.com/office/drawing/2014/main" id="{FDA5CDE5-9360-3384-769D-C2008E7012D0}"/>
              </a:ext>
            </a:extLst>
          </p:cNvPr>
          <p:cNvSpPr>
            <a:spLocks noGrp="1"/>
          </p:cNvSpPr>
          <p:nvPr>
            <p:ph idx="1"/>
          </p:nvPr>
        </p:nvSpPr>
        <p:spPr>
          <a:xfrm>
            <a:off x="457200" y="1200151"/>
            <a:ext cx="8229600" cy="363487"/>
          </a:xfrm>
        </p:spPr>
        <p:txBody>
          <a:bodyPr>
            <a:normAutofit lnSpcReduction="10000"/>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Le modifiche sulla SOA riguardano l’allegato II.12 che ora prevede:</a:t>
            </a:r>
          </a:p>
        </p:txBody>
      </p:sp>
      <p:sp>
        <p:nvSpPr>
          <p:cNvPr id="6" name="Freccia a gallone 5">
            <a:extLst>
              <a:ext uri="{FF2B5EF4-FFF2-40B4-BE49-F238E27FC236}">
                <a16:creationId xmlns:a16="http://schemas.microsoft.com/office/drawing/2014/main" id="{A3E2815C-C399-93C0-1E2D-E8E72FC78BF1}"/>
              </a:ext>
            </a:extLst>
          </p:cNvPr>
          <p:cNvSpPr/>
          <p:nvPr/>
        </p:nvSpPr>
        <p:spPr>
          <a:xfrm rot="5400000">
            <a:off x="361255" y="161732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A</a:t>
            </a:r>
          </a:p>
        </p:txBody>
      </p:sp>
      <p:sp>
        <p:nvSpPr>
          <p:cNvPr id="7" name="CasellaDiTesto 6">
            <a:extLst>
              <a:ext uri="{FF2B5EF4-FFF2-40B4-BE49-F238E27FC236}">
                <a16:creationId xmlns:a16="http://schemas.microsoft.com/office/drawing/2014/main" id="{40F53E5F-2784-2688-2C70-94EF4AEBB3B7}"/>
              </a:ext>
            </a:extLst>
          </p:cNvPr>
          <p:cNvSpPr txBox="1"/>
          <p:nvPr/>
        </p:nvSpPr>
        <p:spPr>
          <a:xfrm>
            <a:off x="1124835" y="1615434"/>
            <a:ext cx="7714984" cy="621335"/>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Pagamento dell'attestazione (11.5): </a:t>
            </a:r>
            <a:r>
              <a:rPr lang="it-IT" dirty="0"/>
              <a:t>Viene aggiornata la terminologia relativa allo strumento finanziario per l'addebito diretto, </a:t>
            </a:r>
            <a:r>
              <a:rPr lang="it-IT" b="1" dirty="0">
                <a:effectLst>
                  <a:outerShdw blurRad="38100" dist="38100" dir="2700000" algn="tl">
                    <a:srgbClr val="000000">
                      <a:alpha val="43137"/>
                    </a:srgbClr>
                  </a:outerShdw>
                </a:effectLst>
              </a:rPr>
              <a:t>sostituendo "RID" con "SEPA".</a:t>
            </a:r>
          </a:p>
        </p:txBody>
      </p:sp>
      <p:sp>
        <p:nvSpPr>
          <p:cNvPr id="5" name="Freccia a gallone 4">
            <a:extLst>
              <a:ext uri="{FF2B5EF4-FFF2-40B4-BE49-F238E27FC236}">
                <a16:creationId xmlns:a16="http://schemas.microsoft.com/office/drawing/2014/main" id="{4E93B95D-D119-A990-437C-5D8B614D3113}"/>
              </a:ext>
            </a:extLst>
          </p:cNvPr>
          <p:cNvSpPr/>
          <p:nvPr/>
        </p:nvSpPr>
        <p:spPr>
          <a:xfrm rot="5400000">
            <a:off x="352580" y="2314311"/>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B</a:t>
            </a:r>
          </a:p>
        </p:txBody>
      </p:sp>
      <p:sp>
        <p:nvSpPr>
          <p:cNvPr id="11" name="CasellaDiTesto 10">
            <a:extLst>
              <a:ext uri="{FF2B5EF4-FFF2-40B4-BE49-F238E27FC236}">
                <a16:creationId xmlns:a16="http://schemas.microsoft.com/office/drawing/2014/main" id="{6ECFE87E-6F26-9F6C-8FE1-DBE00177379D}"/>
              </a:ext>
            </a:extLst>
          </p:cNvPr>
          <p:cNvSpPr txBox="1"/>
          <p:nvPr/>
        </p:nvSpPr>
        <p:spPr>
          <a:xfrm>
            <a:off x="1116160" y="2312421"/>
            <a:ext cx="7714984" cy="763385"/>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Operazioni straordinarie (16.10): </a:t>
            </a:r>
            <a:r>
              <a:rPr lang="it-IT" dirty="0"/>
              <a:t>Si precisa che l'utilizzo della </a:t>
            </a:r>
            <a:r>
              <a:rPr lang="it-IT" b="1" dirty="0">
                <a:effectLst>
                  <a:outerShdw blurRad="38100" dist="38100" dir="2700000" algn="tl">
                    <a:srgbClr val="000000">
                      <a:alpha val="43137"/>
                    </a:srgbClr>
                  </a:outerShdw>
                </a:effectLst>
              </a:rPr>
              <a:t>perizia giurata </a:t>
            </a:r>
            <a:r>
              <a:rPr lang="it-IT" dirty="0"/>
              <a:t>per l'attestazione dei requisiti si applica a </a:t>
            </a:r>
            <a:r>
              <a:rPr lang="it-IT" b="1" dirty="0">
                <a:effectLst>
                  <a:outerShdw blurRad="38100" dist="38100" dir="2700000" algn="tl">
                    <a:srgbClr val="000000">
                      <a:alpha val="43137"/>
                    </a:srgbClr>
                  </a:outerShdw>
                </a:effectLst>
              </a:rPr>
              <a:t>tutte le operazioni di trasferimento aziendale</a:t>
            </a:r>
            <a:r>
              <a:rPr lang="it-IT" dirty="0"/>
              <a:t>, non solo ai casi di cessione del complesso aziendale.</a:t>
            </a:r>
          </a:p>
        </p:txBody>
      </p:sp>
      <p:sp>
        <p:nvSpPr>
          <p:cNvPr id="14" name="Freccia a gallone 13">
            <a:extLst>
              <a:ext uri="{FF2B5EF4-FFF2-40B4-BE49-F238E27FC236}">
                <a16:creationId xmlns:a16="http://schemas.microsoft.com/office/drawing/2014/main" id="{6B888C79-3C57-3CD2-2049-0F412B0FD82B}"/>
              </a:ext>
            </a:extLst>
          </p:cNvPr>
          <p:cNvSpPr/>
          <p:nvPr/>
        </p:nvSpPr>
        <p:spPr>
          <a:xfrm rot="5400000">
            <a:off x="352036" y="3149703"/>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C</a:t>
            </a:r>
          </a:p>
        </p:txBody>
      </p:sp>
      <p:sp>
        <p:nvSpPr>
          <p:cNvPr id="15" name="CasellaDiTesto 14">
            <a:extLst>
              <a:ext uri="{FF2B5EF4-FFF2-40B4-BE49-F238E27FC236}">
                <a16:creationId xmlns:a16="http://schemas.microsoft.com/office/drawing/2014/main" id="{99C6755C-9A64-AFE5-7501-0E7920769043}"/>
              </a:ext>
            </a:extLst>
          </p:cNvPr>
          <p:cNvSpPr txBox="1"/>
          <p:nvPr/>
        </p:nvSpPr>
        <p:spPr>
          <a:xfrm>
            <a:off x="1115616" y="3147814"/>
            <a:ext cx="7714984" cy="612040"/>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Revisione triennale (17): </a:t>
            </a:r>
            <a:r>
              <a:rPr lang="it-IT" dirty="0"/>
              <a:t>Viene eliminato il riferimento alla verifica dei lavori di punta nella revisione triennale, allineando la norma alla prassi già consolidata.</a:t>
            </a:r>
          </a:p>
        </p:txBody>
      </p:sp>
      <p:sp>
        <p:nvSpPr>
          <p:cNvPr id="16" name="Freccia a gallone 15">
            <a:extLst>
              <a:ext uri="{FF2B5EF4-FFF2-40B4-BE49-F238E27FC236}">
                <a16:creationId xmlns:a16="http://schemas.microsoft.com/office/drawing/2014/main" id="{1AE392A4-7EEA-273F-820A-042586904C05}"/>
              </a:ext>
            </a:extLst>
          </p:cNvPr>
          <p:cNvSpPr/>
          <p:nvPr/>
        </p:nvSpPr>
        <p:spPr>
          <a:xfrm rot="5400000">
            <a:off x="352036" y="383739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D</a:t>
            </a:r>
          </a:p>
        </p:txBody>
      </p:sp>
      <p:sp>
        <p:nvSpPr>
          <p:cNvPr id="17" name="CasellaDiTesto 16">
            <a:extLst>
              <a:ext uri="{FF2B5EF4-FFF2-40B4-BE49-F238E27FC236}">
                <a16:creationId xmlns:a16="http://schemas.microsoft.com/office/drawing/2014/main" id="{16E901FC-7E82-26C0-22EC-D59D017359D2}"/>
              </a:ext>
            </a:extLst>
          </p:cNvPr>
          <p:cNvSpPr txBox="1"/>
          <p:nvPr/>
        </p:nvSpPr>
        <p:spPr>
          <a:xfrm>
            <a:off x="1115616" y="3835505"/>
            <a:ext cx="7714984" cy="752470"/>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Documentazione di progetto (art. 24, co. 5, lett. “a”): </a:t>
            </a:r>
            <a:r>
              <a:rPr lang="it-IT" dirty="0"/>
              <a:t>Si elimina l'obbligo di produrre il progetto approvato in forma autentica, consentendo alla SOA </a:t>
            </a:r>
            <a:r>
              <a:rPr lang="it-IT" b="1" dirty="0">
                <a:effectLst>
                  <a:outerShdw blurRad="38100" dist="38100" dir="2700000" algn="tl">
                    <a:srgbClr val="000000">
                      <a:alpha val="43137"/>
                    </a:srgbClr>
                  </a:outerShdw>
                </a:effectLst>
              </a:rPr>
              <a:t>l'acquisizione in copia conforme </a:t>
            </a:r>
            <a:r>
              <a:rPr lang="it-IT" dirty="0"/>
              <a:t>da sottoporre a riscontro presso l'Ente Autorizzativo, il DL o il Progettista</a:t>
            </a:r>
          </a:p>
        </p:txBody>
      </p:sp>
    </p:spTree>
    <p:extLst>
      <p:ext uri="{BB962C8B-B14F-4D97-AF65-F5344CB8AC3E}">
        <p14:creationId xmlns:p14="http://schemas.microsoft.com/office/powerpoint/2010/main" val="373946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1" grpId="0" animBg="1"/>
      <p:bldP spid="14" grpId="0" animBg="1"/>
      <p:bldP spid="15" grpId="0" animBg="1"/>
      <p:bldP spid="16" grpId="0"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F029-0237-DF6E-9826-3D86EAA8A5E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711F1D8-343F-6CD8-C530-93A45CA3FFFE}"/>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Modifiche alla SOA 2/2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(91xII.12)</a:t>
            </a:r>
          </a:p>
        </p:txBody>
      </p:sp>
      <p:sp>
        <p:nvSpPr>
          <p:cNvPr id="3" name="Segnaposto numero diapositiva 2">
            <a:extLst>
              <a:ext uri="{FF2B5EF4-FFF2-40B4-BE49-F238E27FC236}">
                <a16:creationId xmlns:a16="http://schemas.microsoft.com/office/drawing/2014/main" id="{E5946B37-4A65-102F-B2B4-672F4B11A4D4}"/>
              </a:ext>
            </a:extLst>
          </p:cNvPr>
          <p:cNvSpPr>
            <a:spLocks noGrp="1"/>
          </p:cNvSpPr>
          <p:nvPr>
            <p:ph type="sldNum" sz="quarter" idx="10"/>
          </p:nvPr>
        </p:nvSpPr>
        <p:spPr/>
        <p:txBody>
          <a:bodyPr/>
          <a:lstStyle/>
          <a:p>
            <a:fld id="{A88A401D-FA7D-467D-AFBB-0B3BA40DF614}" type="slidenum">
              <a:rPr lang="it-IT" smtClean="0"/>
              <a:pPr/>
              <a:t>77</a:t>
            </a:fld>
            <a:endParaRPr lang="it-IT" dirty="0"/>
          </a:p>
        </p:txBody>
      </p:sp>
      <p:sp>
        <p:nvSpPr>
          <p:cNvPr id="4" name="Segnaposto piè di pagina 3">
            <a:extLst>
              <a:ext uri="{FF2B5EF4-FFF2-40B4-BE49-F238E27FC236}">
                <a16:creationId xmlns:a16="http://schemas.microsoft.com/office/drawing/2014/main" id="{4AD269AB-4CC7-BA1C-8C44-6C1D15447C5D}"/>
              </a:ext>
            </a:extLst>
          </p:cNvPr>
          <p:cNvSpPr>
            <a:spLocks noGrp="1"/>
          </p:cNvSpPr>
          <p:nvPr>
            <p:ph type="ftr" sz="quarter" idx="11"/>
          </p:nvPr>
        </p:nvSpPr>
        <p:spPr/>
        <p:txBody>
          <a:bodyPr/>
          <a:lstStyle/>
          <a:p>
            <a:r>
              <a:rPr lang="it-IT" dirty="0"/>
              <a:t>Direzione Legislazione Opere Pubbliche - Avv. Bruno Urbani – Il decreto correttivo al d.lgs. 36 del 2023 «Codice Appalti»</a:t>
            </a:r>
          </a:p>
        </p:txBody>
      </p:sp>
      <p:sp>
        <p:nvSpPr>
          <p:cNvPr id="12" name="Segnaposto contenuto 11">
            <a:extLst>
              <a:ext uri="{FF2B5EF4-FFF2-40B4-BE49-F238E27FC236}">
                <a16:creationId xmlns:a16="http://schemas.microsoft.com/office/drawing/2014/main" id="{4C1318A8-5A99-8170-F868-BCAC8270D0E0}"/>
              </a:ext>
            </a:extLst>
          </p:cNvPr>
          <p:cNvSpPr>
            <a:spLocks noGrp="1"/>
          </p:cNvSpPr>
          <p:nvPr>
            <p:ph idx="1"/>
          </p:nvPr>
        </p:nvSpPr>
        <p:spPr>
          <a:xfrm>
            <a:off x="457200" y="1200151"/>
            <a:ext cx="8229600" cy="363487"/>
          </a:xfrm>
        </p:spPr>
        <p:txBody>
          <a:bodyPr>
            <a:normAutofit lnSpcReduction="10000"/>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Le modifiche sulla SOA riguardano l’allegato II.12 che ora prevede:</a:t>
            </a:r>
          </a:p>
        </p:txBody>
      </p:sp>
      <p:sp>
        <p:nvSpPr>
          <p:cNvPr id="6" name="Freccia a gallone 5">
            <a:extLst>
              <a:ext uri="{FF2B5EF4-FFF2-40B4-BE49-F238E27FC236}">
                <a16:creationId xmlns:a16="http://schemas.microsoft.com/office/drawing/2014/main" id="{4CE72D17-4AED-A3E6-F2C4-95016E5783A5}"/>
              </a:ext>
            </a:extLst>
          </p:cNvPr>
          <p:cNvSpPr/>
          <p:nvPr/>
        </p:nvSpPr>
        <p:spPr>
          <a:xfrm rot="5400000">
            <a:off x="361255" y="161732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E</a:t>
            </a:r>
          </a:p>
        </p:txBody>
      </p:sp>
      <p:sp>
        <p:nvSpPr>
          <p:cNvPr id="7" name="CasellaDiTesto 6">
            <a:extLst>
              <a:ext uri="{FF2B5EF4-FFF2-40B4-BE49-F238E27FC236}">
                <a16:creationId xmlns:a16="http://schemas.microsoft.com/office/drawing/2014/main" id="{3CB0FF5F-951C-74DC-25DC-6B40EB321E9A}"/>
              </a:ext>
            </a:extLst>
          </p:cNvPr>
          <p:cNvSpPr txBox="1"/>
          <p:nvPr/>
        </p:nvSpPr>
        <p:spPr>
          <a:xfrm>
            <a:off x="1124835" y="1624730"/>
            <a:ext cx="7714984" cy="857250"/>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Deroga alla direzione Tecnica (25.2-bis): </a:t>
            </a:r>
            <a:r>
              <a:rPr lang="it-IT" dirty="0"/>
              <a:t>Il Correttivo reintroduce la deroga per il </a:t>
            </a:r>
            <a:r>
              <a:rPr lang="it-IT" dirty="0">
                <a:solidFill>
                  <a:schemeClr val="tx1"/>
                </a:solidFill>
              </a:rPr>
              <a:t>Direttore Tecnico che </a:t>
            </a:r>
            <a:r>
              <a:rPr lang="it-IT" b="1" dirty="0">
                <a:solidFill>
                  <a:schemeClr val="tx1"/>
                </a:solidFill>
                <a:effectLst>
                  <a:outerShdw blurRad="38100" dist="38100" dir="2700000" algn="tl">
                    <a:srgbClr val="000000">
                      <a:alpha val="43137"/>
                    </a:srgbClr>
                  </a:outerShdw>
                </a:effectLst>
              </a:rPr>
              <a:t>alla data del 1° luglio 2023 ricoprivano l'incarico</a:t>
            </a:r>
            <a:r>
              <a:rPr lang="it-IT" b="1" dirty="0">
                <a:solidFill>
                  <a:srgbClr val="FF0000"/>
                </a:solidFill>
                <a:effectLst>
                  <a:outerShdw blurRad="38100" dist="38100" dir="2700000" algn="tl">
                    <a:srgbClr val="000000">
                      <a:alpha val="43137"/>
                    </a:srgbClr>
                  </a:outerShdw>
                </a:effectLst>
              </a:rPr>
              <a:t> </a:t>
            </a:r>
            <a:r>
              <a:rPr lang="it-IT" dirty="0"/>
              <a:t>di direttore tecnico </a:t>
            </a:r>
            <a:r>
              <a:rPr lang="it-IT" dirty="0">
                <a:solidFill>
                  <a:schemeClr val="tx1"/>
                </a:solidFill>
              </a:rPr>
              <a:t>risultante da un attestato in corso di validità </a:t>
            </a:r>
            <a:r>
              <a:rPr lang="it-IT" b="1" dirty="0">
                <a:solidFill>
                  <a:schemeClr val="tx1"/>
                </a:solidFill>
                <a:effectLst>
                  <a:outerShdw blurRad="38100" dist="38100" dir="2700000" algn="tl">
                    <a:srgbClr val="000000">
                      <a:alpha val="43137"/>
                    </a:srgbClr>
                  </a:outerShdw>
                </a:effectLst>
              </a:rPr>
              <a:t>possono continuare a svolgere tali funzioni</a:t>
            </a:r>
            <a:r>
              <a:rPr lang="it-IT" b="1" dirty="0">
                <a:solidFill>
                  <a:srgbClr val="FF0000"/>
                </a:solidFill>
                <a:effectLst>
                  <a:outerShdw blurRad="38100" dist="38100" dir="2700000" algn="tl">
                    <a:srgbClr val="000000">
                      <a:alpha val="43137"/>
                    </a:srgbClr>
                  </a:outerShdw>
                </a:effectLst>
              </a:rPr>
              <a:t>.</a:t>
            </a:r>
          </a:p>
        </p:txBody>
      </p:sp>
      <p:sp>
        <p:nvSpPr>
          <p:cNvPr id="5" name="Freccia a gallone 4">
            <a:extLst>
              <a:ext uri="{FF2B5EF4-FFF2-40B4-BE49-F238E27FC236}">
                <a16:creationId xmlns:a16="http://schemas.microsoft.com/office/drawing/2014/main" id="{F89CA12C-BBD0-310E-BA3F-0542A277E9C3}"/>
              </a:ext>
            </a:extLst>
          </p:cNvPr>
          <p:cNvSpPr/>
          <p:nvPr/>
        </p:nvSpPr>
        <p:spPr>
          <a:xfrm rot="5400000">
            <a:off x="361255" y="2573640"/>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F</a:t>
            </a:r>
          </a:p>
        </p:txBody>
      </p:sp>
      <p:sp>
        <p:nvSpPr>
          <p:cNvPr id="11" name="CasellaDiTesto 10">
            <a:extLst>
              <a:ext uri="{FF2B5EF4-FFF2-40B4-BE49-F238E27FC236}">
                <a16:creationId xmlns:a16="http://schemas.microsoft.com/office/drawing/2014/main" id="{6F3E26D9-4B5D-0F11-D360-3EB4550F5F0F}"/>
              </a:ext>
            </a:extLst>
          </p:cNvPr>
          <p:cNvSpPr txBox="1"/>
          <p:nvPr/>
        </p:nvSpPr>
        <p:spPr>
          <a:xfrm>
            <a:off x="1124835" y="2571750"/>
            <a:ext cx="7714984" cy="2195513"/>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Opere subappaltate (23.1): </a:t>
            </a:r>
            <a:r>
              <a:rPr lang="it-IT" dirty="0"/>
              <a:t>Ai fini della qualificazione </a:t>
            </a:r>
          </a:p>
          <a:p>
            <a:pPr marL="285750" indent="-285750">
              <a:buFont typeface="Arial" panose="020B0604020202020204" pitchFamily="34" charset="0"/>
              <a:buChar char="•"/>
            </a:pPr>
            <a:r>
              <a:rPr lang="it-IT" sz="1400" i="1" dirty="0">
                <a:latin typeface="Aptos" panose="020B0004020202020204" pitchFamily="34" charset="0"/>
              </a:rPr>
              <a:t>dell’</a:t>
            </a:r>
            <a:r>
              <a:rPr lang="it-IT" sz="1400" b="1" i="1" dirty="0">
                <a:effectLst>
                  <a:outerShdw blurRad="38100" dist="38100" dir="2700000" algn="tl">
                    <a:srgbClr val="000000">
                      <a:alpha val="43137"/>
                    </a:srgbClr>
                  </a:outerShdw>
                </a:effectLst>
                <a:latin typeface="Aptos" panose="020B0004020202020204" pitchFamily="34" charset="0"/>
              </a:rPr>
              <a:t>aggiudicataria</a:t>
            </a:r>
            <a:r>
              <a:rPr lang="it-IT" sz="1400" i="1" dirty="0">
                <a:latin typeface="Aptos" panose="020B0004020202020204" pitchFamily="34" charset="0"/>
              </a:rPr>
              <a:t>, la SOA </a:t>
            </a:r>
            <a:r>
              <a:rPr lang="it-IT" sz="1400" b="1" i="1" dirty="0">
                <a:effectLst>
                  <a:outerShdw blurRad="38100" dist="38100" dir="2700000" algn="tl">
                    <a:srgbClr val="000000">
                      <a:alpha val="43137"/>
                    </a:srgbClr>
                  </a:outerShdw>
                </a:effectLst>
                <a:latin typeface="Aptos" panose="020B0004020202020204" pitchFamily="34" charset="0"/>
              </a:rPr>
              <a:t>applica la decurtazione di importo </a:t>
            </a:r>
            <a:r>
              <a:rPr lang="it-IT" sz="1400" i="1" dirty="0">
                <a:latin typeface="Aptos" panose="020B0004020202020204" pitchFamily="34" charset="0"/>
              </a:rPr>
              <a:t>in ragione dei lavori affidati in subappalto nella categoria scorporabile. È infatti riconosciuto l'intero importo dei lavori riportati nel CEL, siano essi nella categoria prevalente o non in quelle scorporabili. </a:t>
            </a:r>
          </a:p>
          <a:p>
            <a:pPr marL="285750" indent="-285750">
              <a:buFont typeface="Arial" panose="020B0604020202020204" pitchFamily="34" charset="0"/>
              <a:buChar char="•"/>
            </a:pPr>
            <a:r>
              <a:rPr lang="it-IT" sz="1400" i="1" dirty="0">
                <a:latin typeface="Aptos" panose="020B0004020202020204" pitchFamily="34" charset="0"/>
              </a:rPr>
              <a:t>del </a:t>
            </a:r>
            <a:r>
              <a:rPr lang="it-IT" sz="1400" b="1" i="1" dirty="0">
                <a:effectLst>
                  <a:outerShdw blurRad="38100" dist="38100" dir="2700000" algn="tl">
                    <a:srgbClr val="000000">
                      <a:alpha val="43137"/>
                    </a:srgbClr>
                  </a:outerShdw>
                </a:effectLst>
                <a:latin typeface="Aptos" panose="020B0004020202020204" pitchFamily="34" charset="0"/>
              </a:rPr>
              <a:t>subappaltatore</a:t>
            </a:r>
            <a:r>
              <a:rPr lang="it-IT" sz="1400" i="1" dirty="0">
                <a:latin typeface="Aptos" panose="020B0004020202020204" pitchFamily="34" charset="0"/>
              </a:rPr>
              <a:t> è sempre riconosciuto solo l’importo dei lavori </a:t>
            </a:r>
            <a:r>
              <a:rPr lang="it-IT" sz="1400" b="1" i="1" dirty="0">
                <a:effectLst>
                  <a:outerShdw blurRad="38100" dist="38100" dir="2700000" algn="tl">
                    <a:srgbClr val="000000">
                      <a:alpha val="43137"/>
                    </a:srgbClr>
                  </a:outerShdw>
                </a:effectLst>
                <a:latin typeface="Aptos" panose="020B0004020202020204" pitchFamily="34" charset="0"/>
              </a:rPr>
              <a:t>direttamente eseguito</a:t>
            </a:r>
            <a:r>
              <a:rPr lang="it-IT" sz="1400" i="1" dirty="0">
                <a:latin typeface="Aptos" panose="020B0004020202020204" pitchFamily="34" charset="0"/>
              </a:rPr>
              <a:t>, </a:t>
            </a:r>
            <a:r>
              <a:rPr lang="it-IT" sz="1400" b="1" i="1" dirty="0">
                <a:effectLst>
                  <a:outerShdw blurRad="38100" dist="38100" dir="2700000" algn="tl">
                    <a:srgbClr val="000000">
                      <a:alpha val="43137"/>
                    </a:srgbClr>
                  </a:outerShdw>
                </a:effectLst>
                <a:latin typeface="Aptos" panose="020B0004020202020204" pitchFamily="34" charset="0"/>
              </a:rPr>
              <a:t>scomputando</a:t>
            </a:r>
            <a:r>
              <a:rPr lang="it-IT" sz="1400" i="1" dirty="0">
                <a:latin typeface="Aptos" panose="020B0004020202020204" pitchFamily="34" charset="0"/>
              </a:rPr>
              <a:t> anche le lavorazioni eventualmente realizzate dalle imprese subappaltatrici successive (</a:t>
            </a:r>
            <a:r>
              <a:rPr lang="it-IT" sz="1400" b="1" i="1" dirty="0">
                <a:solidFill>
                  <a:srgbClr val="FF0000"/>
                </a:solidFill>
                <a:effectLst>
                  <a:outerShdw blurRad="38100" dist="38100" dir="2700000" algn="tl">
                    <a:srgbClr val="000000">
                      <a:alpha val="43137"/>
                    </a:srgbClr>
                  </a:outerShdw>
                </a:effectLst>
                <a:latin typeface="Aptos" panose="020B0004020202020204" pitchFamily="34" charset="0"/>
              </a:rPr>
              <a:t>c.d. “a cascata”</a:t>
            </a:r>
            <a:r>
              <a:rPr lang="it-IT" sz="1400" i="1" dirty="0">
                <a:latin typeface="Aptos" panose="020B0004020202020204" pitchFamily="34" charset="0"/>
              </a:rPr>
              <a:t>).</a:t>
            </a:r>
            <a:endParaRPr lang="it-IT" b="1" dirty="0">
              <a:solidFill>
                <a:srgbClr val="FF0000"/>
              </a:solidFill>
              <a:effectLst>
                <a:outerShdw blurRad="38100" dist="38100" dir="2700000" algn="tl">
                  <a:srgbClr val="000000">
                    <a:alpha val="43137"/>
                  </a:srgbClr>
                </a:outerShdw>
              </a:effectLst>
            </a:endParaRPr>
          </a:p>
          <a:p>
            <a:r>
              <a:rPr lang="it-IT" sz="1400" dirty="0">
                <a:latin typeface="Aptos" panose="020B0004020202020204" pitchFamily="34" charset="0"/>
              </a:rPr>
              <a:t>Sono previsti </a:t>
            </a:r>
            <a:r>
              <a:rPr lang="it-IT" sz="1400" b="1" dirty="0">
                <a:effectLst>
                  <a:outerShdw blurRad="38100" dist="38100" dir="2700000" algn="tl">
                    <a:srgbClr val="000000">
                      <a:alpha val="43137"/>
                    </a:srgbClr>
                  </a:outerShdw>
                </a:effectLst>
                <a:latin typeface="Aptos" panose="020B0004020202020204" pitchFamily="34" charset="0"/>
              </a:rPr>
              <a:t>CEL specifici per i subappaltatori </a:t>
            </a:r>
            <a:r>
              <a:rPr lang="it-IT" sz="1400" dirty="0">
                <a:latin typeface="Aptos" panose="020B0004020202020204" pitchFamily="34" charset="0"/>
              </a:rPr>
              <a:t>che possono essere utilizzati per ottenere o rinnovare l'attestazione di qualificazione soltanto da parte dei subappaltatori (119.20).</a:t>
            </a:r>
          </a:p>
        </p:txBody>
      </p:sp>
    </p:spTree>
    <p:extLst>
      <p:ext uri="{BB962C8B-B14F-4D97-AF65-F5344CB8AC3E}">
        <p14:creationId xmlns:p14="http://schemas.microsoft.com/office/powerpoint/2010/main" val="1451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7655-EC6B-EAE2-3B24-E39FE2EA37F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645469E-CCB3-A766-A96C-5C532BFFE552}"/>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Calcolo lavori prevalente</a:t>
            </a:r>
            <a:r>
              <a:rPr lang="it-IT" sz="3600" i="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700" i="1" dirty="0">
                <a:latin typeface="Segoe UI Semilight" panose="020B0402040204020203" pitchFamily="34" charset="0"/>
                <a:ea typeface="Yu Gothic UI" panose="020B0500000000000000" pitchFamily="34" charset="-128"/>
                <a:cs typeface="Segoe UI Semilight" panose="020B0402040204020203" pitchFamily="34" charset="0"/>
              </a:rPr>
              <a:t>(81xII.12,23.1.a.2)</a:t>
            </a:r>
            <a:endParaRPr lang="it-IT" sz="2700"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6" name="Segnaposto numero diapositiva 6">
            <a:extLst>
              <a:ext uri="{FF2B5EF4-FFF2-40B4-BE49-F238E27FC236}">
                <a16:creationId xmlns:a16="http://schemas.microsoft.com/office/drawing/2014/main" id="{9A9E948D-D28E-C6E5-2E59-2403D6226F77}"/>
              </a:ext>
            </a:extLst>
          </p:cNvPr>
          <p:cNvSpPr>
            <a:spLocks noGrp="1"/>
          </p:cNvSpPr>
          <p:nvPr>
            <p:ph type="sldNum" sz="quarter" idx="12"/>
          </p:nvPr>
        </p:nvSpPr>
        <p:spPr/>
        <p:txBody>
          <a:bodyPr/>
          <a:lstStyle/>
          <a:p>
            <a:fld id="{A88A401D-FA7D-467D-AFBB-0B3BA40DF614}" type="slidenum">
              <a:rPr lang="it-IT" smtClean="0"/>
              <a:t>78</a:t>
            </a:fld>
            <a:endParaRPr lang="it-IT"/>
          </a:p>
        </p:txBody>
      </p:sp>
      <p:sp>
        <p:nvSpPr>
          <p:cNvPr id="4" name="Rettangolo 3">
            <a:extLst>
              <a:ext uri="{FF2B5EF4-FFF2-40B4-BE49-F238E27FC236}">
                <a16:creationId xmlns:a16="http://schemas.microsoft.com/office/drawing/2014/main" id="{CB1FEE21-3179-53D1-BD38-91C5FE7ACB54}"/>
              </a:ext>
            </a:extLst>
          </p:cNvPr>
          <p:cNvSpPr/>
          <p:nvPr/>
        </p:nvSpPr>
        <p:spPr>
          <a:xfrm>
            <a:off x="1535405" y="1310464"/>
            <a:ext cx="1383435"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Contratto</a:t>
            </a:r>
          </a:p>
        </p:txBody>
      </p:sp>
      <p:sp>
        <p:nvSpPr>
          <p:cNvPr id="5" name="Rettangolo 4">
            <a:extLst>
              <a:ext uri="{FF2B5EF4-FFF2-40B4-BE49-F238E27FC236}">
                <a16:creationId xmlns:a16="http://schemas.microsoft.com/office/drawing/2014/main" id="{D8BDE4DE-6E34-C1B4-3D7B-2744837C83FD}"/>
              </a:ext>
            </a:extLst>
          </p:cNvPr>
          <p:cNvSpPr/>
          <p:nvPr/>
        </p:nvSpPr>
        <p:spPr>
          <a:xfrm>
            <a:off x="1535388" y="2013369"/>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10" name="Rettangolo 9">
            <a:extLst>
              <a:ext uri="{FF2B5EF4-FFF2-40B4-BE49-F238E27FC236}">
                <a16:creationId xmlns:a16="http://schemas.microsoft.com/office/drawing/2014/main" id="{B74420AA-DF33-B86C-0E3C-443BAFB5A32C}"/>
              </a:ext>
            </a:extLst>
          </p:cNvPr>
          <p:cNvSpPr/>
          <p:nvPr/>
        </p:nvSpPr>
        <p:spPr>
          <a:xfrm>
            <a:off x="1550264" y="2867550"/>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11" name="Rettangolo 10">
            <a:extLst>
              <a:ext uri="{FF2B5EF4-FFF2-40B4-BE49-F238E27FC236}">
                <a16:creationId xmlns:a16="http://schemas.microsoft.com/office/drawing/2014/main" id="{319D5A51-5AB7-FAA6-E250-574CF416F424}"/>
              </a:ext>
            </a:extLst>
          </p:cNvPr>
          <p:cNvSpPr/>
          <p:nvPr/>
        </p:nvSpPr>
        <p:spPr>
          <a:xfrm>
            <a:off x="2990424" y="2871026"/>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30</a:t>
            </a:r>
          </a:p>
        </p:txBody>
      </p:sp>
      <p:sp>
        <p:nvSpPr>
          <p:cNvPr id="8" name="Freccia in giù 7">
            <a:extLst>
              <a:ext uri="{FF2B5EF4-FFF2-40B4-BE49-F238E27FC236}">
                <a16:creationId xmlns:a16="http://schemas.microsoft.com/office/drawing/2014/main" id="{24AF8B99-1C92-BD4A-7630-06A592442B05}"/>
              </a:ext>
            </a:extLst>
          </p:cNvPr>
          <p:cNvSpPr/>
          <p:nvPr/>
        </p:nvSpPr>
        <p:spPr>
          <a:xfrm rot="16200000">
            <a:off x="2486830" y="3056108"/>
            <a:ext cx="866876" cy="229345"/>
          </a:xfrm>
          <a:prstGeom prst="down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3" name="Rettangolo 12">
            <a:extLst>
              <a:ext uri="{FF2B5EF4-FFF2-40B4-BE49-F238E27FC236}">
                <a16:creationId xmlns:a16="http://schemas.microsoft.com/office/drawing/2014/main" id="{229D342C-E903-0092-85A2-CB3B8D580BC5}"/>
              </a:ext>
            </a:extLst>
          </p:cNvPr>
          <p:cNvSpPr/>
          <p:nvPr/>
        </p:nvSpPr>
        <p:spPr>
          <a:xfrm>
            <a:off x="4471399" y="2884780"/>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30</a:t>
            </a:r>
          </a:p>
        </p:txBody>
      </p:sp>
      <p:sp>
        <p:nvSpPr>
          <p:cNvPr id="14" name="Rettangolo 13">
            <a:extLst>
              <a:ext uri="{FF2B5EF4-FFF2-40B4-BE49-F238E27FC236}">
                <a16:creationId xmlns:a16="http://schemas.microsoft.com/office/drawing/2014/main" id="{0F4FBB24-719B-7E7B-76EB-03B8A764A628}"/>
              </a:ext>
            </a:extLst>
          </p:cNvPr>
          <p:cNvSpPr/>
          <p:nvPr/>
        </p:nvSpPr>
        <p:spPr>
          <a:xfrm>
            <a:off x="3006742" y="1303702"/>
            <a:ext cx="1359741"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Eseguito</a:t>
            </a:r>
          </a:p>
        </p:txBody>
      </p:sp>
      <p:sp>
        <p:nvSpPr>
          <p:cNvPr id="15" name="Rettangolo 14">
            <a:extLst>
              <a:ext uri="{FF2B5EF4-FFF2-40B4-BE49-F238E27FC236}">
                <a16:creationId xmlns:a16="http://schemas.microsoft.com/office/drawing/2014/main" id="{C91207E8-63CA-D0BD-77ED-82F30C393EF2}"/>
              </a:ext>
            </a:extLst>
          </p:cNvPr>
          <p:cNvSpPr/>
          <p:nvPr/>
        </p:nvSpPr>
        <p:spPr>
          <a:xfrm>
            <a:off x="4454382" y="1303702"/>
            <a:ext cx="1376058"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SOA</a:t>
            </a:r>
          </a:p>
        </p:txBody>
      </p:sp>
      <p:sp>
        <p:nvSpPr>
          <p:cNvPr id="16" name="Rettangolo 15">
            <a:extLst>
              <a:ext uri="{FF2B5EF4-FFF2-40B4-BE49-F238E27FC236}">
                <a16:creationId xmlns:a16="http://schemas.microsoft.com/office/drawing/2014/main" id="{A12AD1EF-EE60-F45A-AEA7-79D0EBAAC6B4}"/>
              </a:ext>
            </a:extLst>
          </p:cNvPr>
          <p:cNvSpPr/>
          <p:nvPr/>
        </p:nvSpPr>
        <p:spPr>
          <a:xfrm>
            <a:off x="4467679" y="2044408"/>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17" name="Freccia in giù 16">
            <a:extLst>
              <a:ext uri="{FF2B5EF4-FFF2-40B4-BE49-F238E27FC236}">
                <a16:creationId xmlns:a16="http://schemas.microsoft.com/office/drawing/2014/main" id="{30AF66FA-A11C-E62C-B3FB-B9F050777FAC}"/>
              </a:ext>
            </a:extLst>
          </p:cNvPr>
          <p:cNvSpPr/>
          <p:nvPr/>
        </p:nvSpPr>
        <p:spPr>
          <a:xfrm rot="16200000">
            <a:off x="3240289" y="1507903"/>
            <a:ext cx="866876" cy="1684383"/>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2" name="Freccia in giù 11">
            <a:extLst>
              <a:ext uri="{FF2B5EF4-FFF2-40B4-BE49-F238E27FC236}">
                <a16:creationId xmlns:a16="http://schemas.microsoft.com/office/drawing/2014/main" id="{E2BF6109-0A3C-879B-F1F4-453FF86EC937}"/>
              </a:ext>
            </a:extLst>
          </p:cNvPr>
          <p:cNvSpPr/>
          <p:nvPr/>
        </p:nvSpPr>
        <p:spPr>
          <a:xfrm rot="16200000">
            <a:off x="3967804" y="3056108"/>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8" name="Rettangolo 17">
            <a:extLst>
              <a:ext uri="{FF2B5EF4-FFF2-40B4-BE49-F238E27FC236}">
                <a16:creationId xmlns:a16="http://schemas.microsoft.com/office/drawing/2014/main" id="{4709FFD0-8848-6F04-9DFA-79B98CCFA25B}"/>
              </a:ext>
            </a:extLst>
          </p:cNvPr>
          <p:cNvSpPr/>
          <p:nvPr/>
        </p:nvSpPr>
        <p:spPr>
          <a:xfrm>
            <a:off x="1529511" y="3735699"/>
            <a:ext cx="1422342"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20</a:t>
            </a:r>
          </a:p>
        </p:txBody>
      </p:sp>
      <p:sp>
        <p:nvSpPr>
          <p:cNvPr id="19" name="Rettangolo 18">
            <a:extLst>
              <a:ext uri="{FF2B5EF4-FFF2-40B4-BE49-F238E27FC236}">
                <a16:creationId xmlns:a16="http://schemas.microsoft.com/office/drawing/2014/main" id="{1C04A3AB-68BA-AF91-D589-0A2EBD4FD607}"/>
              </a:ext>
            </a:extLst>
          </p:cNvPr>
          <p:cNvSpPr/>
          <p:nvPr/>
        </p:nvSpPr>
        <p:spPr>
          <a:xfrm>
            <a:off x="2998582" y="3735698"/>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20</a:t>
            </a:r>
          </a:p>
        </p:txBody>
      </p:sp>
      <p:sp>
        <p:nvSpPr>
          <p:cNvPr id="20" name="Freccia in giù 19">
            <a:extLst>
              <a:ext uri="{FF2B5EF4-FFF2-40B4-BE49-F238E27FC236}">
                <a16:creationId xmlns:a16="http://schemas.microsoft.com/office/drawing/2014/main" id="{827EC2C0-ABE6-3D23-DB82-B04D3C4E8886}"/>
              </a:ext>
            </a:extLst>
          </p:cNvPr>
          <p:cNvSpPr/>
          <p:nvPr/>
        </p:nvSpPr>
        <p:spPr>
          <a:xfrm rot="16200000">
            <a:off x="2488666" y="3943530"/>
            <a:ext cx="866876" cy="229345"/>
          </a:xfrm>
          <a:prstGeom prst="down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1" name="Rettangolo 20">
            <a:extLst>
              <a:ext uri="{FF2B5EF4-FFF2-40B4-BE49-F238E27FC236}">
                <a16:creationId xmlns:a16="http://schemas.microsoft.com/office/drawing/2014/main" id="{FE416312-9DBF-8A4A-2D11-8F9DDEF165E4}"/>
              </a:ext>
            </a:extLst>
          </p:cNvPr>
          <p:cNvSpPr/>
          <p:nvPr/>
        </p:nvSpPr>
        <p:spPr>
          <a:xfrm>
            <a:off x="4503317" y="3735697"/>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20</a:t>
            </a:r>
          </a:p>
        </p:txBody>
      </p:sp>
      <p:sp>
        <p:nvSpPr>
          <p:cNvPr id="22" name="Freccia in giù 21">
            <a:extLst>
              <a:ext uri="{FF2B5EF4-FFF2-40B4-BE49-F238E27FC236}">
                <a16:creationId xmlns:a16="http://schemas.microsoft.com/office/drawing/2014/main" id="{8CA0BE7D-1BBA-BD19-0AC0-C092A719A38A}"/>
              </a:ext>
            </a:extLst>
          </p:cNvPr>
          <p:cNvSpPr/>
          <p:nvPr/>
        </p:nvSpPr>
        <p:spPr>
          <a:xfrm rot="16200000">
            <a:off x="3970507" y="3968334"/>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3" name="Rettangolo 22">
            <a:extLst>
              <a:ext uri="{FF2B5EF4-FFF2-40B4-BE49-F238E27FC236}">
                <a16:creationId xmlns:a16="http://schemas.microsoft.com/office/drawing/2014/main" id="{F8C912AF-030E-BFAB-FAFC-BFC924F25FF6}"/>
              </a:ext>
            </a:extLst>
          </p:cNvPr>
          <p:cNvSpPr/>
          <p:nvPr/>
        </p:nvSpPr>
        <p:spPr>
          <a:xfrm>
            <a:off x="527277" y="2013369"/>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APP.</a:t>
            </a:r>
          </a:p>
        </p:txBody>
      </p:sp>
      <p:sp>
        <p:nvSpPr>
          <p:cNvPr id="24" name="Rettangolo 23">
            <a:extLst>
              <a:ext uri="{FF2B5EF4-FFF2-40B4-BE49-F238E27FC236}">
                <a16:creationId xmlns:a16="http://schemas.microsoft.com/office/drawing/2014/main" id="{DE73FE98-00EF-315B-B423-46EEA70464D3}"/>
              </a:ext>
            </a:extLst>
          </p:cNvPr>
          <p:cNvSpPr/>
          <p:nvPr/>
        </p:nvSpPr>
        <p:spPr>
          <a:xfrm>
            <a:off x="514985" y="2849640"/>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SUB.</a:t>
            </a:r>
          </a:p>
        </p:txBody>
      </p:sp>
      <p:sp>
        <p:nvSpPr>
          <p:cNvPr id="25" name="Rettangolo 24">
            <a:extLst>
              <a:ext uri="{FF2B5EF4-FFF2-40B4-BE49-F238E27FC236}">
                <a16:creationId xmlns:a16="http://schemas.microsoft.com/office/drawing/2014/main" id="{C2CDC8B9-4B01-B6A9-FFF6-3FDB4C126855}"/>
              </a:ext>
            </a:extLst>
          </p:cNvPr>
          <p:cNvSpPr/>
          <p:nvPr/>
        </p:nvSpPr>
        <p:spPr>
          <a:xfrm>
            <a:off x="528594" y="3735696"/>
            <a:ext cx="838402" cy="64500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SUB. SUB</a:t>
            </a:r>
          </a:p>
        </p:txBody>
      </p:sp>
      <p:sp>
        <p:nvSpPr>
          <p:cNvPr id="27" name="Parentesi graffa chiusa 26">
            <a:extLst>
              <a:ext uri="{FF2B5EF4-FFF2-40B4-BE49-F238E27FC236}">
                <a16:creationId xmlns:a16="http://schemas.microsoft.com/office/drawing/2014/main" id="{85C595FD-6C3A-299C-3DCB-0264D4E80C64}"/>
              </a:ext>
            </a:extLst>
          </p:cNvPr>
          <p:cNvSpPr/>
          <p:nvPr/>
        </p:nvSpPr>
        <p:spPr>
          <a:xfrm>
            <a:off x="5935947" y="2013368"/>
            <a:ext cx="598602" cy="2428641"/>
          </a:xfrm>
          <a:prstGeom prst="rightBrace">
            <a:avLst>
              <a:gd name="adj1" fmla="val 8333"/>
              <a:gd name="adj2" fmla="val 13367"/>
            </a:avLst>
          </a:prstGeom>
        </p:spPr>
        <p:style>
          <a:lnRef idx="1">
            <a:schemeClr val="accent3"/>
          </a:lnRef>
          <a:fillRef idx="0">
            <a:schemeClr val="accent3"/>
          </a:fillRef>
          <a:effectRef idx="0">
            <a:schemeClr val="accent3"/>
          </a:effectRef>
          <a:fontRef idx="minor">
            <a:schemeClr val="tx1"/>
          </a:fontRef>
        </p:style>
        <p:txBody>
          <a:bodyPr rtlCol="0" anchor="ctr"/>
          <a:lstStyle/>
          <a:p>
            <a:pPr algn="ctr" defTabSz="685800"/>
            <a:endParaRPr lang="it-IT">
              <a:ln w="0"/>
              <a:solidFill>
                <a:prstClr val="black"/>
              </a:solidFill>
              <a:effectLst>
                <a:outerShdw blurRad="38100" dist="19050" dir="2700000" algn="tl" rotWithShape="0">
                  <a:prstClr val="black">
                    <a:alpha val="40000"/>
                  </a:prstClr>
                </a:outerShdw>
              </a:effectLst>
              <a:latin typeface="Calibri"/>
            </a:endParaRPr>
          </a:p>
        </p:txBody>
      </p:sp>
      <p:sp>
        <p:nvSpPr>
          <p:cNvPr id="28" name="Freccia in giù 27">
            <a:extLst>
              <a:ext uri="{FF2B5EF4-FFF2-40B4-BE49-F238E27FC236}">
                <a16:creationId xmlns:a16="http://schemas.microsoft.com/office/drawing/2014/main" id="{117EEC68-0261-F7F5-E83E-1E92824964CC}"/>
              </a:ext>
            </a:extLst>
          </p:cNvPr>
          <p:cNvSpPr/>
          <p:nvPr/>
        </p:nvSpPr>
        <p:spPr>
          <a:xfrm>
            <a:off x="1646743" y="3545229"/>
            <a:ext cx="1223162" cy="26816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9" name="Rettangolo 28">
            <a:extLst>
              <a:ext uri="{FF2B5EF4-FFF2-40B4-BE49-F238E27FC236}">
                <a16:creationId xmlns:a16="http://schemas.microsoft.com/office/drawing/2014/main" id="{B0F37970-C76E-1410-D5B5-557DB841E633}"/>
              </a:ext>
            </a:extLst>
          </p:cNvPr>
          <p:cNvSpPr/>
          <p:nvPr/>
        </p:nvSpPr>
        <p:spPr>
          <a:xfrm>
            <a:off x="6620337" y="2013369"/>
            <a:ext cx="1160863" cy="6446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150</a:t>
            </a:r>
          </a:p>
        </p:txBody>
      </p:sp>
      <p:sp>
        <p:nvSpPr>
          <p:cNvPr id="30" name="Rettangolo 29">
            <a:extLst>
              <a:ext uri="{FF2B5EF4-FFF2-40B4-BE49-F238E27FC236}">
                <a16:creationId xmlns:a16="http://schemas.microsoft.com/office/drawing/2014/main" id="{529C0984-FF3F-729C-ED31-DCCD7AA26A0E}"/>
              </a:ext>
            </a:extLst>
          </p:cNvPr>
          <p:cNvSpPr/>
          <p:nvPr/>
        </p:nvSpPr>
        <p:spPr>
          <a:xfrm>
            <a:off x="6478427" y="2823128"/>
            <a:ext cx="2270037" cy="1783990"/>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p>
            <a:pPr algn="just"/>
            <a:r>
              <a:rPr lang="it-IT" sz="1600" i="1" dirty="0">
                <a:solidFill>
                  <a:prstClr val="black"/>
                </a:solidFill>
                <a:latin typeface="Leelawadee" panose="020B0502040204020203" pitchFamily="34" charset="-34"/>
                <a:cs typeface="Leelawadee" panose="020B0502040204020203" pitchFamily="34" charset="-34"/>
              </a:rPr>
              <a:t>Il valore complessivo massima per la categoria prevalente è del 150%, mentre l’importo arriva fino al 200% per i lavori scorporabili.</a:t>
            </a:r>
          </a:p>
        </p:txBody>
      </p:sp>
      <p:sp>
        <p:nvSpPr>
          <p:cNvPr id="9" name="Freccia in giù 8">
            <a:extLst>
              <a:ext uri="{FF2B5EF4-FFF2-40B4-BE49-F238E27FC236}">
                <a16:creationId xmlns:a16="http://schemas.microsoft.com/office/drawing/2014/main" id="{8C02CACD-767D-C2AA-EEA6-EF6F168078A7}"/>
              </a:ext>
            </a:extLst>
          </p:cNvPr>
          <p:cNvSpPr/>
          <p:nvPr/>
        </p:nvSpPr>
        <p:spPr>
          <a:xfrm>
            <a:off x="1622272" y="2668475"/>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7" name="Segnaposto piè di pagina 7">
            <a:extLst>
              <a:ext uri="{FF2B5EF4-FFF2-40B4-BE49-F238E27FC236}">
                <a16:creationId xmlns:a16="http://schemas.microsoft.com/office/drawing/2014/main" id="{F5289B46-ED6A-8F70-51BF-05227B0C0611}"/>
              </a:ext>
            </a:extLst>
          </p:cNvPr>
          <p:cNvSpPr txBox="1">
            <a:spLocks/>
          </p:cNvSpPr>
          <p:nvPr/>
        </p:nvSpPr>
        <p:spPr>
          <a:xfrm>
            <a:off x="456308" y="4731990"/>
            <a:ext cx="609689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 Legislazione Opere Pubbliche - Avv. Bruno Urbani – Il decreto correttivo al d.lgs. 36 del 2023 «Codice Appalti»</a:t>
            </a:r>
          </a:p>
        </p:txBody>
      </p:sp>
    </p:spTree>
    <p:extLst>
      <p:ext uri="{BB962C8B-B14F-4D97-AF65-F5344CB8AC3E}">
        <p14:creationId xmlns:p14="http://schemas.microsoft.com/office/powerpoint/2010/main" val="36422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8" grpId="0" animBg="1"/>
      <p:bldP spid="13" grpId="0" animBg="1"/>
      <p:bldP spid="14" grpId="0" animBg="1"/>
      <p:bldP spid="15" grpId="0" animBg="1"/>
      <p:bldP spid="16" grpId="0" animBg="1"/>
      <p:bldP spid="17" grpId="0" animBg="1"/>
      <p:bldP spid="12"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9A17B-513B-8F96-071D-777DC1E0E3F2}"/>
            </a:ext>
          </a:extLst>
        </p:cNvPr>
        <p:cNvGrpSpPr/>
        <p:nvPr/>
      </p:nvGrpSpPr>
      <p:grpSpPr>
        <a:xfrm>
          <a:off x="0" y="0"/>
          <a:ext cx="0" cy="0"/>
          <a:chOff x="0" y="0"/>
          <a:chExt cx="0" cy="0"/>
        </a:xfrm>
      </p:grpSpPr>
      <p:sp>
        <p:nvSpPr>
          <p:cNvPr id="17" name="Rettangolo 16">
            <a:extLst>
              <a:ext uri="{FF2B5EF4-FFF2-40B4-BE49-F238E27FC236}">
                <a16:creationId xmlns:a16="http://schemas.microsoft.com/office/drawing/2014/main" id="{B3FFF45E-FB16-F217-867A-16793FD70CDC}"/>
              </a:ext>
            </a:extLst>
          </p:cNvPr>
          <p:cNvSpPr/>
          <p:nvPr/>
        </p:nvSpPr>
        <p:spPr>
          <a:xfrm>
            <a:off x="457200" y="1063229"/>
            <a:ext cx="8381637" cy="3755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5D9B1889-D2B7-0722-1DB9-6A7D8ED33A91}"/>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Calcolo lavori scorporabili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(81xII.12,23.1.b.2)</a:t>
            </a:r>
            <a:endParaRPr lang="it-IT"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9BB9674D-035E-C1E7-D33A-2DC44D5D8DD9}"/>
              </a:ext>
            </a:extLst>
          </p:cNvPr>
          <p:cNvSpPr>
            <a:spLocks noGrp="1"/>
          </p:cNvSpPr>
          <p:nvPr>
            <p:ph idx="1"/>
          </p:nvPr>
        </p:nvSpPr>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Determinazione della cifra d'affari (II.12, 23.1.b.2):</a:t>
            </a:r>
          </a:p>
          <a:p>
            <a:r>
              <a:rPr lang="it-IT" dirty="0">
                <a:latin typeface="Segoe UI Semilight" panose="020B0402040204020203" pitchFamily="34" charset="0"/>
                <a:ea typeface="Yu Gothic UI" panose="020B0500000000000000" pitchFamily="34" charset="-128"/>
                <a:cs typeface="Segoe UI Semilight" panose="020B0402040204020203" pitchFamily="34" charset="0"/>
              </a:rPr>
              <a:t>Consentito l'uso dell'intero importo dei lavori scorporabili per calcolare la cifra d'affari complessiva, ma non per la qualificazione nelle singole categorie.</a:t>
            </a:r>
          </a:p>
          <a:p>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FEE1439B-C1BA-D37D-FC9C-0DE2C57BA6A6}"/>
              </a:ext>
            </a:extLst>
          </p:cNvPr>
          <p:cNvSpPr>
            <a:spLocks noGrp="1"/>
          </p:cNvSpPr>
          <p:nvPr>
            <p:ph type="sldNum" sz="quarter" idx="12"/>
          </p:nvPr>
        </p:nvSpPr>
        <p:spPr/>
        <p:txBody>
          <a:bodyPr/>
          <a:lstStyle/>
          <a:p>
            <a:fld id="{A88A401D-FA7D-467D-AFBB-0B3BA40DF614}" type="slidenum">
              <a:rPr lang="it-IT" smtClean="0"/>
              <a:t>79</a:t>
            </a:fld>
            <a:endParaRPr lang="it-IT"/>
          </a:p>
        </p:txBody>
      </p:sp>
      <p:sp>
        <p:nvSpPr>
          <p:cNvPr id="5" name="Segnaposto piè di pagina 4">
            <a:extLst>
              <a:ext uri="{FF2B5EF4-FFF2-40B4-BE49-F238E27FC236}">
                <a16:creationId xmlns:a16="http://schemas.microsoft.com/office/drawing/2014/main" id="{D8640E7E-1338-A7A5-49F1-5D7CC58475BF}"/>
              </a:ext>
            </a:extLst>
          </p:cNvPr>
          <p:cNvSpPr>
            <a:spLocks noGrp="1"/>
          </p:cNvSpPr>
          <p:nvPr>
            <p:ph type="ftr" sz="quarter" idx="3"/>
          </p:nvPr>
        </p:nvSpPr>
        <p:spPr>
          <a:xfrm>
            <a:off x="456308" y="4731990"/>
            <a:ext cx="5483844" cy="282020"/>
          </a:xfrm>
        </p:spPr>
        <p:txBody>
          <a:body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6" name="Rettangolo 5">
            <a:extLst>
              <a:ext uri="{FF2B5EF4-FFF2-40B4-BE49-F238E27FC236}">
                <a16:creationId xmlns:a16="http://schemas.microsoft.com/office/drawing/2014/main" id="{5BA286F9-7E84-FA0E-9C85-B5A67007EF48}"/>
              </a:ext>
            </a:extLst>
          </p:cNvPr>
          <p:cNvSpPr/>
          <p:nvPr/>
        </p:nvSpPr>
        <p:spPr>
          <a:xfrm>
            <a:off x="1545205" y="2307797"/>
            <a:ext cx="1383435"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Contratto</a:t>
            </a:r>
          </a:p>
        </p:txBody>
      </p:sp>
      <p:sp>
        <p:nvSpPr>
          <p:cNvPr id="7" name="Rettangolo 6">
            <a:extLst>
              <a:ext uri="{FF2B5EF4-FFF2-40B4-BE49-F238E27FC236}">
                <a16:creationId xmlns:a16="http://schemas.microsoft.com/office/drawing/2014/main" id="{83583984-B8C5-0962-6922-295EF11E3D07}"/>
              </a:ext>
            </a:extLst>
          </p:cNvPr>
          <p:cNvSpPr/>
          <p:nvPr/>
        </p:nvSpPr>
        <p:spPr>
          <a:xfrm>
            <a:off x="1545188" y="3010702"/>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8" name="Rettangolo 7">
            <a:extLst>
              <a:ext uri="{FF2B5EF4-FFF2-40B4-BE49-F238E27FC236}">
                <a16:creationId xmlns:a16="http://schemas.microsoft.com/office/drawing/2014/main" id="{8D920B82-339F-7B3C-D3F7-550C2CABD253}"/>
              </a:ext>
            </a:extLst>
          </p:cNvPr>
          <p:cNvSpPr/>
          <p:nvPr/>
        </p:nvSpPr>
        <p:spPr>
          <a:xfrm>
            <a:off x="1560064" y="3864883"/>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9" name="Rettangolo 8">
            <a:extLst>
              <a:ext uri="{FF2B5EF4-FFF2-40B4-BE49-F238E27FC236}">
                <a16:creationId xmlns:a16="http://schemas.microsoft.com/office/drawing/2014/main" id="{D3127FB2-3295-34DE-2EDE-553E8FCB6F17}"/>
              </a:ext>
            </a:extLst>
          </p:cNvPr>
          <p:cNvSpPr/>
          <p:nvPr/>
        </p:nvSpPr>
        <p:spPr>
          <a:xfrm>
            <a:off x="3000224" y="3868359"/>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10" name="Freccia in giù 9">
            <a:extLst>
              <a:ext uri="{FF2B5EF4-FFF2-40B4-BE49-F238E27FC236}">
                <a16:creationId xmlns:a16="http://schemas.microsoft.com/office/drawing/2014/main" id="{36D28FFD-5F79-9E7F-E8A8-96B5E5D8F5D5}"/>
              </a:ext>
            </a:extLst>
          </p:cNvPr>
          <p:cNvSpPr/>
          <p:nvPr/>
        </p:nvSpPr>
        <p:spPr>
          <a:xfrm rot="16200000">
            <a:off x="2496630" y="4053441"/>
            <a:ext cx="866876" cy="229345"/>
          </a:xfrm>
          <a:prstGeom prst="down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1" name="Rettangolo 10">
            <a:extLst>
              <a:ext uri="{FF2B5EF4-FFF2-40B4-BE49-F238E27FC236}">
                <a16:creationId xmlns:a16="http://schemas.microsoft.com/office/drawing/2014/main" id="{94C2921F-F64B-F945-D35A-0FEE2CCAAE27}"/>
              </a:ext>
            </a:extLst>
          </p:cNvPr>
          <p:cNvSpPr/>
          <p:nvPr/>
        </p:nvSpPr>
        <p:spPr>
          <a:xfrm>
            <a:off x="4481199" y="3882113"/>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12" name="Rettangolo 11">
            <a:extLst>
              <a:ext uri="{FF2B5EF4-FFF2-40B4-BE49-F238E27FC236}">
                <a16:creationId xmlns:a16="http://schemas.microsoft.com/office/drawing/2014/main" id="{BC76D17D-E45C-1807-57ED-2D8E4B9586C4}"/>
              </a:ext>
            </a:extLst>
          </p:cNvPr>
          <p:cNvSpPr/>
          <p:nvPr/>
        </p:nvSpPr>
        <p:spPr>
          <a:xfrm>
            <a:off x="3016542" y="2301035"/>
            <a:ext cx="1359741"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Eseguito</a:t>
            </a:r>
          </a:p>
        </p:txBody>
      </p:sp>
      <p:sp>
        <p:nvSpPr>
          <p:cNvPr id="13" name="Rettangolo 12">
            <a:extLst>
              <a:ext uri="{FF2B5EF4-FFF2-40B4-BE49-F238E27FC236}">
                <a16:creationId xmlns:a16="http://schemas.microsoft.com/office/drawing/2014/main" id="{07ACF2BD-19B4-C861-0F5F-3DFEF2231D54}"/>
              </a:ext>
            </a:extLst>
          </p:cNvPr>
          <p:cNvSpPr/>
          <p:nvPr/>
        </p:nvSpPr>
        <p:spPr>
          <a:xfrm>
            <a:off x="4464182" y="2301035"/>
            <a:ext cx="1376058"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Fatturato</a:t>
            </a:r>
          </a:p>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SOA</a:t>
            </a:r>
          </a:p>
        </p:txBody>
      </p:sp>
      <p:sp>
        <p:nvSpPr>
          <p:cNvPr id="14" name="Rettangolo 13">
            <a:extLst>
              <a:ext uri="{FF2B5EF4-FFF2-40B4-BE49-F238E27FC236}">
                <a16:creationId xmlns:a16="http://schemas.microsoft.com/office/drawing/2014/main" id="{3B7B3D33-D803-0F61-1D70-7BCDAC504E5C}"/>
              </a:ext>
            </a:extLst>
          </p:cNvPr>
          <p:cNvSpPr/>
          <p:nvPr/>
        </p:nvSpPr>
        <p:spPr>
          <a:xfrm>
            <a:off x="4477479" y="3041741"/>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15" name="Freccia in giù 14">
            <a:extLst>
              <a:ext uri="{FF2B5EF4-FFF2-40B4-BE49-F238E27FC236}">
                <a16:creationId xmlns:a16="http://schemas.microsoft.com/office/drawing/2014/main" id="{0A3FC1F1-AEBC-9510-5FC9-AF9D96D1283F}"/>
              </a:ext>
            </a:extLst>
          </p:cNvPr>
          <p:cNvSpPr/>
          <p:nvPr/>
        </p:nvSpPr>
        <p:spPr>
          <a:xfrm rot="16200000">
            <a:off x="3250089" y="2505236"/>
            <a:ext cx="866876" cy="1684383"/>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16" name="Freccia in giù 15">
            <a:extLst>
              <a:ext uri="{FF2B5EF4-FFF2-40B4-BE49-F238E27FC236}">
                <a16:creationId xmlns:a16="http://schemas.microsoft.com/office/drawing/2014/main" id="{73E05F2C-4033-C44F-5A83-EC17BDDFB8A9}"/>
              </a:ext>
            </a:extLst>
          </p:cNvPr>
          <p:cNvSpPr/>
          <p:nvPr/>
        </p:nvSpPr>
        <p:spPr>
          <a:xfrm rot="16200000">
            <a:off x="3977604" y="4053441"/>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2" name="Rettangolo 21">
            <a:extLst>
              <a:ext uri="{FF2B5EF4-FFF2-40B4-BE49-F238E27FC236}">
                <a16:creationId xmlns:a16="http://schemas.microsoft.com/office/drawing/2014/main" id="{0F521BB9-8E2D-3C87-270E-36223FAF90F5}"/>
              </a:ext>
            </a:extLst>
          </p:cNvPr>
          <p:cNvSpPr/>
          <p:nvPr/>
        </p:nvSpPr>
        <p:spPr>
          <a:xfrm>
            <a:off x="537077" y="3010702"/>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APP.</a:t>
            </a:r>
          </a:p>
        </p:txBody>
      </p:sp>
      <p:sp>
        <p:nvSpPr>
          <p:cNvPr id="23" name="Rettangolo 22">
            <a:extLst>
              <a:ext uri="{FF2B5EF4-FFF2-40B4-BE49-F238E27FC236}">
                <a16:creationId xmlns:a16="http://schemas.microsoft.com/office/drawing/2014/main" id="{378FD3AC-ECC6-C894-2F4F-CD10B2FA594B}"/>
              </a:ext>
            </a:extLst>
          </p:cNvPr>
          <p:cNvSpPr/>
          <p:nvPr/>
        </p:nvSpPr>
        <p:spPr>
          <a:xfrm>
            <a:off x="524785" y="3846973"/>
            <a:ext cx="838402" cy="64465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it-IT" b="1" i="1" dirty="0">
                <a:solidFill>
                  <a:srgbClr val="FF0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SUB.</a:t>
            </a:r>
          </a:p>
        </p:txBody>
      </p:sp>
      <p:sp>
        <p:nvSpPr>
          <p:cNvPr id="26" name="Freccia in giù 25">
            <a:extLst>
              <a:ext uri="{FF2B5EF4-FFF2-40B4-BE49-F238E27FC236}">
                <a16:creationId xmlns:a16="http://schemas.microsoft.com/office/drawing/2014/main" id="{B032DB86-72AC-0342-DDA1-355894C044C9}"/>
              </a:ext>
            </a:extLst>
          </p:cNvPr>
          <p:cNvSpPr/>
          <p:nvPr/>
        </p:nvSpPr>
        <p:spPr>
          <a:xfrm>
            <a:off x="1632072" y="3665808"/>
            <a:ext cx="1223162" cy="257119"/>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8" name="Rettangolo 27">
            <a:extLst>
              <a:ext uri="{FF2B5EF4-FFF2-40B4-BE49-F238E27FC236}">
                <a16:creationId xmlns:a16="http://schemas.microsoft.com/office/drawing/2014/main" id="{9AE5B7AF-E6CA-6C3E-A387-A701847B94C7}"/>
              </a:ext>
            </a:extLst>
          </p:cNvPr>
          <p:cNvSpPr/>
          <p:nvPr/>
        </p:nvSpPr>
        <p:spPr>
          <a:xfrm>
            <a:off x="6037432" y="3882113"/>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29" name="Rettangolo 28">
            <a:extLst>
              <a:ext uri="{FF2B5EF4-FFF2-40B4-BE49-F238E27FC236}">
                <a16:creationId xmlns:a16="http://schemas.microsoft.com/office/drawing/2014/main" id="{CFA3B7F7-0007-4321-91F4-6EE37D427AF6}"/>
              </a:ext>
            </a:extLst>
          </p:cNvPr>
          <p:cNvSpPr/>
          <p:nvPr/>
        </p:nvSpPr>
        <p:spPr>
          <a:xfrm>
            <a:off x="6020415" y="2301035"/>
            <a:ext cx="1376058" cy="480890"/>
          </a:xfrm>
          <a:prstGeom prst="rect">
            <a:avLst/>
          </a:prstGeom>
          <a:solidFill>
            <a:srgbClr val="E1DBD0"/>
          </a:solidFill>
          <a:ln/>
        </p:spPr>
        <p:txBody>
          <a:bodyPr anchor="ctr"/>
          <a:lstStyle/>
          <a:p>
            <a:pPr algn="ctr"/>
            <a:r>
              <a:rPr lang="it-IT" b="1" i="1" dirty="0">
                <a:solidFill>
                  <a:srgbClr val="FF0000"/>
                </a:solidFill>
                <a:effectLst>
                  <a:outerShdw blurRad="38100" dist="38100" dir="2700000" algn="tl">
                    <a:srgbClr val="000000">
                      <a:alpha val="43137"/>
                    </a:srgbClr>
                  </a:outerShdw>
                </a:effectLst>
                <a:latin typeface="Yu Gothic UI Semilight" panose="020B0400000000000000" pitchFamily="34" charset="-128"/>
                <a:ea typeface="Yu Gothic UI Semilight" panose="020B0400000000000000" pitchFamily="34" charset="-128"/>
              </a:rPr>
              <a:t>Monte lavori SOA</a:t>
            </a:r>
          </a:p>
        </p:txBody>
      </p:sp>
      <p:sp>
        <p:nvSpPr>
          <p:cNvPr id="30" name="Rettangolo 29">
            <a:extLst>
              <a:ext uri="{FF2B5EF4-FFF2-40B4-BE49-F238E27FC236}">
                <a16:creationId xmlns:a16="http://schemas.microsoft.com/office/drawing/2014/main" id="{F1F49243-DB14-F2E8-8009-2722E1AB08F4}"/>
              </a:ext>
            </a:extLst>
          </p:cNvPr>
          <p:cNvSpPr/>
          <p:nvPr/>
        </p:nvSpPr>
        <p:spPr>
          <a:xfrm>
            <a:off x="6033712" y="3041741"/>
            <a:ext cx="1376058" cy="6450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50</a:t>
            </a:r>
          </a:p>
        </p:txBody>
      </p:sp>
      <p:sp>
        <p:nvSpPr>
          <p:cNvPr id="31" name="Freccia in giù 30">
            <a:extLst>
              <a:ext uri="{FF2B5EF4-FFF2-40B4-BE49-F238E27FC236}">
                <a16:creationId xmlns:a16="http://schemas.microsoft.com/office/drawing/2014/main" id="{D8F6C978-2F66-59DB-0B92-91AD5E0E56C3}"/>
              </a:ext>
            </a:extLst>
          </p:cNvPr>
          <p:cNvSpPr/>
          <p:nvPr/>
        </p:nvSpPr>
        <p:spPr>
          <a:xfrm rot="16200000">
            <a:off x="5533837" y="4053441"/>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2" name="Freccia in giù 31">
            <a:extLst>
              <a:ext uri="{FF2B5EF4-FFF2-40B4-BE49-F238E27FC236}">
                <a16:creationId xmlns:a16="http://schemas.microsoft.com/office/drawing/2014/main" id="{B53105B7-3D0F-BD57-8D51-F3DF0123D2B1}"/>
              </a:ext>
            </a:extLst>
          </p:cNvPr>
          <p:cNvSpPr/>
          <p:nvPr/>
        </p:nvSpPr>
        <p:spPr>
          <a:xfrm rot="16200000">
            <a:off x="5516269" y="3298862"/>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3" name="Parentesi graffa chiusa 32">
            <a:extLst>
              <a:ext uri="{FF2B5EF4-FFF2-40B4-BE49-F238E27FC236}">
                <a16:creationId xmlns:a16="http://schemas.microsoft.com/office/drawing/2014/main" id="{8C4DD0EF-0AB1-694F-405B-CB727EDEE8CB}"/>
              </a:ext>
            </a:extLst>
          </p:cNvPr>
          <p:cNvSpPr/>
          <p:nvPr/>
        </p:nvSpPr>
        <p:spPr>
          <a:xfrm>
            <a:off x="7447823" y="3051678"/>
            <a:ext cx="598602" cy="1485377"/>
          </a:xfrm>
          <a:prstGeom prst="rightBrace">
            <a:avLst>
              <a:gd name="adj1" fmla="val 8333"/>
              <a:gd name="adj2" fmla="val 13367"/>
            </a:avLst>
          </a:prstGeom>
        </p:spPr>
        <p:style>
          <a:lnRef idx="1">
            <a:schemeClr val="accent3"/>
          </a:lnRef>
          <a:fillRef idx="0">
            <a:schemeClr val="accent3"/>
          </a:fillRef>
          <a:effectRef idx="0">
            <a:schemeClr val="accent3"/>
          </a:effectRef>
          <a:fontRef idx="minor">
            <a:schemeClr val="tx1"/>
          </a:fontRef>
        </p:style>
        <p:txBody>
          <a:bodyPr rtlCol="0" anchor="ctr"/>
          <a:lstStyle/>
          <a:p>
            <a:pPr algn="ctr" defTabSz="685800"/>
            <a:endParaRPr lang="it-IT">
              <a:ln w="0"/>
              <a:solidFill>
                <a:prstClr val="black"/>
              </a:solidFill>
              <a:effectLst>
                <a:outerShdw blurRad="38100" dist="19050" dir="2700000" algn="tl" rotWithShape="0">
                  <a:prstClr val="black">
                    <a:alpha val="40000"/>
                  </a:prstClr>
                </a:outerShdw>
              </a:effectLst>
              <a:latin typeface="Calibri"/>
            </a:endParaRPr>
          </a:p>
        </p:txBody>
      </p:sp>
      <p:sp>
        <p:nvSpPr>
          <p:cNvPr id="34" name="Rettangolo 33">
            <a:extLst>
              <a:ext uri="{FF2B5EF4-FFF2-40B4-BE49-F238E27FC236}">
                <a16:creationId xmlns:a16="http://schemas.microsoft.com/office/drawing/2014/main" id="{05EEB903-1BF0-20E3-A0BE-38C43E9779D9}"/>
              </a:ext>
            </a:extLst>
          </p:cNvPr>
          <p:cNvSpPr/>
          <p:nvPr/>
        </p:nvSpPr>
        <p:spPr>
          <a:xfrm>
            <a:off x="8044122" y="2948718"/>
            <a:ext cx="722555" cy="6446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ctr"/>
            <a:r>
              <a:rPr lang="it-IT" sz="1600" b="1" i="1" dirty="0">
                <a:solidFill>
                  <a:prstClr val="black"/>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100</a:t>
            </a:r>
          </a:p>
        </p:txBody>
      </p:sp>
      <p:sp>
        <p:nvSpPr>
          <p:cNvPr id="35" name="Freccia in giù 34">
            <a:extLst>
              <a:ext uri="{FF2B5EF4-FFF2-40B4-BE49-F238E27FC236}">
                <a16:creationId xmlns:a16="http://schemas.microsoft.com/office/drawing/2014/main" id="{4468633F-D854-B463-F93D-7BA14FBD8A9F}"/>
              </a:ext>
            </a:extLst>
          </p:cNvPr>
          <p:cNvSpPr/>
          <p:nvPr/>
        </p:nvSpPr>
        <p:spPr>
          <a:xfrm>
            <a:off x="7971961" y="3581655"/>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36" name="Rettangolo 35">
            <a:extLst>
              <a:ext uri="{FF2B5EF4-FFF2-40B4-BE49-F238E27FC236}">
                <a16:creationId xmlns:a16="http://schemas.microsoft.com/office/drawing/2014/main" id="{D33E9FF7-A2B0-1FAD-728A-4C00541CF75A}"/>
              </a:ext>
            </a:extLst>
          </p:cNvPr>
          <p:cNvSpPr/>
          <p:nvPr/>
        </p:nvSpPr>
        <p:spPr>
          <a:xfrm>
            <a:off x="8221471" y="3674773"/>
            <a:ext cx="505267"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8254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animBg="1"/>
      <p:bldP spid="23"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E6A36BE-DED4-7FCE-1146-1B25CCDC2B6C}"/>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CCNL di stretta connessione</a:t>
            </a:r>
          </a:p>
        </p:txBody>
      </p:sp>
      <p:sp>
        <p:nvSpPr>
          <p:cNvPr id="3" name="Segnaposto numero diapositiva 2">
            <a:extLst>
              <a:ext uri="{FF2B5EF4-FFF2-40B4-BE49-F238E27FC236}">
                <a16:creationId xmlns:a16="http://schemas.microsoft.com/office/drawing/2014/main" id="{CB06492E-E415-CE1C-2143-FD7C0EBA327B}"/>
              </a:ext>
            </a:extLst>
          </p:cNvPr>
          <p:cNvSpPr>
            <a:spLocks noGrp="1"/>
          </p:cNvSpPr>
          <p:nvPr>
            <p:ph type="sldNum" sz="quarter" idx="10"/>
          </p:nvPr>
        </p:nvSpPr>
        <p:spPr/>
        <p:txBody>
          <a:bodyPr/>
          <a:lstStyle/>
          <a:p>
            <a:fld id="{A88A401D-FA7D-467D-AFBB-0B3BA40DF614}" type="slidenum">
              <a:rPr lang="it-IT" smtClean="0"/>
              <a:pPr/>
              <a:t>8</a:t>
            </a:fld>
            <a:endParaRPr lang="it-IT" dirty="0"/>
          </a:p>
        </p:txBody>
      </p:sp>
      <p:sp>
        <p:nvSpPr>
          <p:cNvPr id="5" name="Segnaposto piè di pagina 4">
            <a:extLst>
              <a:ext uri="{FF2B5EF4-FFF2-40B4-BE49-F238E27FC236}">
                <a16:creationId xmlns:a16="http://schemas.microsoft.com/office/drawing/2014/main" id="{433BA8C9-050B-8169-BE5A-F51244753B82}"/>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7" name="Freccia a pentagono 6">
            <a:extLst>
              <a:ext uri="{FF2B5EF4-FFF2-40B4-BE49-F238E27FC236}">
                <a16:creationId xmlns:a16="http://schemas.microsoft.com/office/drawing/2014/main" id="{77FC2B25-B373-AFDF-C0A9-6121D5281E45}"/>
              </a:ext>
            </a:extLst>
          </p:cNvPr>
          <p:cNvSpPr/>
          <p:nvPr/>
        </p:nvSpPr>
        <p:spPr>
          <a:xfrm>
            <a:off x="457200" y="1204316"/>
            <a:ext cx="1306488" cy="719362"/>
          </a:xfrm>
          <a:prstGeom prst="homePlate">
            <a:avLst>
              <a:gd name="adj" fmla="val 3517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b="1" i="0"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Attività da eseguire</a:t>
            </a:r>
            <a:endParaRPr lang="it-IT" b="1"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9" name="Freccia a gallone 8">
            <a:extLst>
              <a:ext uri="{FF2B5EF4-FFF2-40B4-BE49-F238E27FC236}">
                <a16:creationId xmlns:a16="http://schemas.microsoft.com/office/drawing/2014/main" id="{72B20E43-A754-5DCE-582B-60077046A916}"/>
              </a:ext>
            </a:extLst>
          </p:cNvPr>
          <p:cNvSpPr/>
          <p:nvPr/>
        </p:nvSpPr>
        <p:spPr>
          <a:xfrm>
            <a:off x="1598028" y="1204316"/>
            <a:ext cx="4813780" cy="1583458"/>
          </a:xfrm>
          <a:prstGeom prst="chevron">
            <a:avLst>
              <a:gd name="adj" fmla="val 34528"/>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b="0" i="1" dirty="0">
                <a:solidFill>
                  <a:srgbClr val="454545"/>
                </a:solidFill>
                <a:effectLst/>
                <a:latin typeface="Aptos" panose="020B0004020202020204" pitchFamily="34" charset="0"/>
              </a:rPr>
              <a:t>SA o EC identificano il </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codice ATECO</a:t>
            </a:r>
            <a:r>
              <a:rPr lang="it-IT" sz="1600" b="0" i="1" dirty="0">
                <a:solidFill>
                  <a:srgbClr val="454545"/>
                </a:solidFill>
                <a:effectLst/>
                <a:latin typeface="Aptos" panose="020B0004020202020204" pitchFamily="34" charset="0"/>
              </a:rPr>
              <a:t>, secondo la classificazione delle attività economiche adottata dall'ISTAT, eventualmente anche in raffronto con il codice per gli appalti pubblici (</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CPV</a:t>
            </a:r>
            <a:r>
              <a:rPr lang="it-IT" sz="1600" b="0" i="1" dirty="0">
                <a:solidFill>
                  <a:srgbClr val="454545"/>
                </a:solidFill>
                <a:effectLst/>
                <a:latin typeface="Aptos" panose="020B0004020202020204" pitchFamily="34" charset="0"/>
              </a:rPr>
              <a:t>) (</a:t>
            </a:r>
            <a:r>
              <a:rPr lang="it-IT" sz="1600" b="0" i="1" dirty="0" err="1">
                <a:solidFill>
                  <a:srgbClr val="454545"/>
                </a:solidFill>
                <a:effectLst/>
                <a:latin typeface="Aptos" panose="020B0004020202020204" pitchFamily="34" charset="0"/>
              </a:rPr>
              <a:t>I.01</a:t>
            </a:r>
            <a:r>
              <a:rPr lang="it-IT" sz="1600" b="0" i="1" dirty="0">
                <a:solidFill>
                  <a:srgbClr val="454545"/>
                </a:solidFill>
                <a:effectLst/>
                <a:latin typeface="Aptos" panose="020B0004020202020204" pitchFamily="34" charset="0"/>
              </a:rPr>
              <a:t>, </a:t>
            </a:r>
            <a:r>
              <a:rPr lang="it-IT" sz="1600" b="0" i="1" dirty="0" err="1">
                <a:solidFill>
                  <a:srgbClr val="454545"/>
                </a:solidFill>
                <a:effectLst/>
                <a:latin typeface="Aptos" panose="020B0004020202020204" pitchFamily="34" charset="0"/>
              </a:rPr>
              <a:t>2.2.a</a:t>
            </a:r>
            <a:r>
              <a:rPr lang="it-IT" sz="1600" i="1" dirty="0">
                <a:solidFill>
                  <a:srgbClr val="454545"/>
                </a:solidFill>
                <a:latin typeface="Aptos" panose="020B0004020202020204" pitchFamily="34" charset="0"/>
              </a:rPr>
              <a:t>)</a:t>
            </a:r>
            <a:endParaRPr lang="it-IT" sz="1600" i="1" dirty="0">
              <a:solidFill>
                <a:schemeClr val="tx1"/>
              </a:solidFill>
              <a:latin typeface="Aptos" panose="020B0004020202020204" pitchFamily="34" charset="0"/>
            </a:endParaRPr>
          </a:p>
        </p:txBody>
      </p:sp>
      <p:sp>
        <p:nvSpPr>
          <p:cNvPr id="10" name="Freccia a pentagono 9">
            <a:extLst>
              <a:ext uri="{FF2B5EF4-FFF2-40B4-BE49-F238E27FC236}">
                <a16:creationId xmlns:a16="http://schemas.microsoft.com/office/drawing/2014/main" id="{A97F81DB-5423-8725-9F22-144F0A19807B}"/>
              </a:ext>
            </a:extLst>
          </p:cNvPr>
          <p:cNvSpPr/>
          <p:nvPr/>
        </p:nvSpPr>
        <p:spPr>
          <a:xfrm>
            <a:off x="457200" y="2868157"/>
            <a:ext cx="1346096" cy="860449"/>
          </a:xfrm>
          <a:prstGeom prst="homePlate">
            <a:avLst>
              <a:gd name="adj" fmla="val 3405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b="1" i="0"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Ambito di applicazione CCNL</a:t>
            </a:r>
            <a:endParaRPr lang="it-IT" b="1" dirty="0">
              <a:solidFill>
                <a:srgbClr val="FF0000"/>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11" name="Freccia a gallone 10">
            <a:extLst>
              <a:ext uri="{FF2B5EF4-FFF2-40B4-BE49-F238E27FC236}">
                <a16:creationId xmlns:a16="http://schemas.microsoft.com/office/drawing/2014/main" id="{6AB17E42-19E7-2A6E-5587-CC79F77FDC80}"/>
              </a:ext>
            </a:extLst>
          </p:cNvPr>
          <p:cNvSpPr/>
          <p:nvPr/>
        </p:nvSpPr>
        <p:spPr>
          <a:xfrm>
            <a:off x="1598028" y="2859783"/>
            <a:ext cx="4846180" cy="1800200"/>
          </a:xfrm>
          <a:prstGeom prst="chevron">
            <a:avLst>
              <a:gd name="adj" fmla="val 3574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it-IT" sz="1600" i="1" dirty="0">
                <a:solidFill>
                  <a:srgbClr val="454545"/>
                </a:solidFill>
                <a:latin typeface="Aptos" panose="020B0004020202020204" pitchFamily="34" charset="0"/>
              </a:rPr>
              <a:t>Individuano</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 l’ambito applicazione del contratto collettivo </a:t>
            </a:r>
            <a:r>
              <a:rPr lang="it-IT" sz="1600" b="0" i="1" dirty="0">
                <a:solidFill>
                  <a:srgbClr val="454545"/>
                </a:solidFill>
                <a:effectLst/>
                <a:latin typeface="Aptos" panose="020B0004020202020204" pitchFamily="34" charset="0"/>
              </a:rPr>
              <a:t>in relazione ai sottosettori con cui sono classificati i CCNL </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nell'Archivio nazionale dei contratti e degli accordi collettivi </a:t>
            </a:r>
            <a:r>
              <a:rPr lang="it-IT" sz="1600" b="0" i="1" dirty="0">
                <a:solidFill>
                  <a:srgbClr val="454545"/>
                </a:solidFill>
                <a:effectLst/>
                <a:latin typeface="Aptos" panose="020B0004020202020204" pitchFamily="34" charset="0"/>
              </a:rPr>
              <a:t>istituito c/o il </a:t>
            </a:r>
            <a:r>
              <a:rPr lang="it-IT" sz="1600" b="1" i="1" dirty="0">
                <a:solidFill>
                  <a:srgbClr val="454545"/>
                </a:solidFill>
                <a:effectLst>
                  <a:outerShdw blurRad="38100" dist="38100" dir="2700000" algn="tl">
                    <a:srgbClr val="000000">
                      <a:alpha val="43137"/>
                    </a:srgbClr>
                  </a:outerShdw>
                </a:effectLst>
                <a:latin typeface="Aptos" panose="020B0004020202020204" pitchFamily="34" charset="0"/>
              </a:rPr>
              <a:t>Consiglio nazionale dell'economia e del lavoro</a:t>
            </a:r>
            <a:endParaRPr lang="it-IT" sz="1600" i="1" dirty="0">
              <a:solidFill>
                <a:schemeClr val="tx1"/>
              </a:solidFill>
              <a:latin typeface="Aptos" panose="020B0004020202020204" pitchFamily="34" charset="0"/>
            </a:endParaRPr>
          </a:p>
        </p:txBody>
      </p:sp>
      <p:sp>
        <p:nvSpPr>
          <p:cNvPr id="12" name="CasellaDiTesto 11">
            <a:extLst>
              <a:ext uri="{FF2B5EF4-FFF2-40B4-BE49-F238E27FC236}">
                <a16:creationId xmlns:a16="http://schemas.microsoft.com/office/drawing/2014/main" id="{496CC574-76D3-251F-400C-4D867EA8F084}"/>
              </a:ext>
            </a:extLst>
          </p:cNvPr>
          <p:cNvSpPr txBox="1"/>
          <p:nvPr/>
        </p:nvSpPr>
        <p:spPr>
          <a:xfrm>
            <a:off x="6444208" y="1135238"/>
            <a:ext cx="2314600" cy="2554545"/>
          </a:xfrm>
          <a:prstGeom prst="rect">
            <a:avLst/>
          </a:prstGeom>
          <a:solidFill>
            <a:srgbClr val="E1DBD0"/>
          </a:solidFill>
        </p:spPr>
        <p:txBody>
          <a:bodyPr wrap="square">
            <a:spAutoFit/>
          </a:bodyPr>
          <a:lstStyle>
            <a:defPPr>
              <a:defRPr lang="it-IT"/>
            </a:defPPr>
            <a:lvl1pPr algn="just">
              <a:defRPr sz="1600" b="1" i="1">
                <a:solidFill>
                  <a:srgbClr val="FF0000"/>
                </a:solidFill>
                <a:effectLst>
                  <a:outerShdw blurRad="38100" dist="38100" dir="2700000" algn="tl">
                    <a:srgbClr val="000000">
                      <a:alpha val="43137"/>
                    </a:srgbClr>
                  </a:outerShdw>
                </a:effectLst>
                <a:latin typeface="Aptos" panose="020B0004020202020204" pitchFamily="34" charset="0"/>
              </a:defRPr>
            </a:lvl1pPr>
          </a:lstStyle>
          <a:p>
            <a:r>
              <a:rPr lang="it-IT" b="0" dirty="0">
                <a:solidFill>
                  <a:schemeClr val="tx1"/>
                </a:solidFill>
                <a:effectLst/>
              </a:rPr>
              <a:t>Le </a:t>
            </a:r>
            <a:r>
              <a:rPr lang="it-IT" dirty="0">
                <a:solidFill>
                  <a:schemeClr val="tx1"/>
                </a:solidFill>
              </a:rPr>
              <a:t>tabelle sul costo medio del lavoro </a:t>
            </a:r>
            <a:r>
              <a:rPr lang="it-IT" b="0" dirty="0">
                <a:solidFill>
                  <a:schemeClr val="tx1"/>
                </a:solidFill>
                <a:effectLst/>
              </a:rPr>
              <a:t>(41.13) si ricavano dal CCNL individuato tra quelli stipulati tra le associazioni più rappresentative a livello nazionale.</a:t>
            </a:r>
          </a:p>
          <a:p>
            <a:r>
              <a:rPr lang="it-IT" b="0" dirty="0">
                <a:solidFill>
                  <a:schemeClr val="tx1"/>
                </a:solidFill>
                <a:effectLst/>
              </a:rPr>
              <a:t>In assenza delle stesse, si richiede al Min. lavoro</a:t>
            </a:r>
          </a:p>
        </p:txBody>
      </p:sp>
    </p:spTree>
    <p:extLst>
      <p:ext uri="{BB962C8B-B14F-4D97-AF65-F5344CB8AC3E}">
        <p14:creationId xmlns:p14="http://schemas.microsoft.com/office/powerpoint/2010/main" val="9702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0C165A6-4035-41C6-9C19-3E8CC2FFC8D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D5DD8A7-A3EA-9736-8BA1-972C98C2B912}"/>
              </a:ext>
            </a:extLst>
          </p:cNvPr>
          <p:cNvSpPr>
            <a:spLocks noGrp="1"/>
          </p:cNvSpPr>
          <p:nvPr>
            <p:ph type="title"/>
          </p:nvPr>
        </p:nvSpPr>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Tabella riassuntiva delle decurtazioni</a:t>
            </a:r>
          </a:p>
        </p:txBody>
      </p:sp>
      <p:sp>
        <p:nvSpPr>
          <p:cNvPr id="3" name="Segnaposto numero diapositiva 2">
            <a:extLst>
              <a:ext uri="{FF2B5EF4-FFF2-40B4-BE49-F238E27FC236}">
                <a16:creationId xmlns:a16="http://schemas.microsoft.com/office/drawing/2014/main" id="{41D1009C-D391-7551-73CD-7D3B7E212AC6}"/>
              </a:ext>
            </a:extLst>
          </p:cNvPr>
          <p:cNvSpPr>
            <a:spLocks noGrp="1"/>
          </p:cNvSpPr>
          <p:nvPr>
            <p:ph type="sldNum" sz="quarter" idx="10"/>
          </p:nvPr>
        </p:nvSpPr>
        <p:spPr/>
        <p:txBody>
          <a:bodyPr/>
          <a:lstStyle/>
          <a:p>
            <a:fld id="{A88A401D-FA7D-467D-AFBB-0B3BA40DF614}" type="slidenum">
              <a:rPr lang="it-IT" smtClean="0"/>
              <a:pPr/>
              <a:t>80</a:t>
            </a:fld>
            <a:endParaRPr lang="it-IT" dirty="0"/>
          </a:p>
        </p:txBody>
      </p:sp>
      <p:sp>
        <p:nvSpPr>
          <p:cNvPr id="4" name="Segnaposto piè di pagina 3">
            <a:extLst>
              <a:ext uri="{FF2B5EF4-FFF2-40B4-BE49-F238E27FC236}">
                <a16:creationId xmlns:a16="http://schemas.microsoft.com/office/drawing/2014/main" id="{5E65E45C-1F14-CD3F-8CBA-C15B675927F4}"/>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graphicFrame>
        <p:nvGraphicFramePr>
          <p:cNvPr id="6" name="Oggetto 5">
            <a:extLst>
              <a:ext uri="{FF2B5EF4-FFF2-40B4-BE49-F238E27FC236}">
                <a16:creationId xmlns:a16="http://schemas.microsoft.com/office/drawing/2014/main" id="{BFBCEA1A-CDB0-F879-1D24-6366426388F9}"/>
              </a:ext>
            </a:extLst>
          </p:cNvPr>
          <p:cNvGraphicFramePr>
            <a:graphicFrameLocks noChangeAspect="1"/>
          </p:cNvGraphicFramePr>
          <p:nvPr>
            <p:extLst>
              <p:ext uri="{D42A27DB-BD31-4B8C-83A1-F6EECF244321}">
                <p14:modId xmlns:p14="http://schemas.microsoft.com/office/powerpoint/2010/main" val="349666338"/>
              </p:ext>
            </p:extLst>
          </p:nvPr>
        </p:nvGraphicFramePr>
        <p:xfrm>
          <a:off x="444806" y="1317618"/>
          <a:ext cx="8229600" cy="3444459"/>
        </p:xfrm>
        <a:graphic>
          <a:graphicData uri="http://schemas.openxmlformats.org/presentationml/2006/ole">
            <mc:AlternateContent xmlns:mc="http://schemas.openxmlformats.org/markup-compatibility/2006">
              <mc:Choice xmlns:v="urn:schemas-microsoft-com:vml" Requires="v">
                <p:oleObj name="Document" r:id="rId2" imgW="5758191" imgH="2596349" progId="Word.Document.12">
                  <p:embed/>
                </p:oleObj>
              </mc:Choice>
              <mc:Fallback>
                <p:oleObj name="Document" r:id="rId2" imgW="5758191" imgH="2596349" progId="Word.Document.12">
                  <p:embed/>
                  <p:pic>
                    <p:nvPicPr>
                      <p:cNvPr id="6" name="Oggetto 5">
                        <a:extLst>
                          <a:ext uri="{FF2B5EF4-FFF2-40B4-BE49-F238E27FC236}">
                            <a16:creationId xmlns:a16="http://schemas.microsoft.com/office/drawing/2014/main" id="{BFBCEA1A-CDB0-F879-1D24-6366426388F9}"/>
                          </a:ext>
                        </a:extLst>
                      </p:cNvPr>
                      <p:cNvPicPr/>
                      <p:nvPr/>
                    </p:nvPicPr>
                    <p:blipFill>
                      <a:blip r:embed="rId3"/>
                      <a:stretch>
                        <a:fillRect/>
                      </a:stretch>
                    </p:blipFill>
                    <p:spPr>
                      <a:xfrm>
                        <a:off x="444806" y="1317618"/>
                        <a:ext cx="8229600" cy="3444459"/>
                      </a:xfrm>
                      <a:prstGeom prst="rect">
                        <a:avLst/>
                      </a:prstGeom>
                    </p:spPr>
                  </p:pic>
                </p:oleObj>
              </mc:Fallback>
            </mc:AlternateContent>
          </a:graphicData>
        </a:graphic>
      </p:graphicFrame>
    </p:spTree>
    <p:extLst>
      <p:ext uri="{BB962C8B-B14F-4D97-AF65-F5344CB8AC3E}">
        <p14:creationId xmlns:p14="http://schemas.microsoft.com/office/powerpoint/2010/main" val="167584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B1BB2-BC2E-1BF9-543E-5F8F1F2018A8}"/>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CB6EEF91-5524-59AC-E413-BB5310D4EFF3}"/>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Incidenza della SIOS </a:t>
            </a:r>
            <a:r>
              <a:rPr lang="it-IT" sz="2700" i="1" dirty="0">
                <a:latin typeface="Segoe UI Semilight" panose="020B0402040204020203" pitchFamily="34" charset="0"/>
                <a:ea typeface="Yu Gothic UI" panose="020B0500000000000000" pitchFamily="34" charset="-128"/>
                <a:cs typeface="Segoe UI Semilight" panose="020B0402040204020203" pitchFamily="34" charset="0"/>
              </a:rPr>
              <a:t>(104, 119, </a:t>
            </a:r>
            <a:r>
              <a:rPr lang="it-IT" sz="2700" i="1"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sz="2700" i="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700" i="1" dirty="0" err="1">
                <a:latin typeface="Segoe UI Semilight" panose="020B0402040204020203" pitchFamily="34" charset="0"/>
                <a:ea typeface="Yu Gothic UI" panose="020B0500000000000000" pitchFamily="34" charset="-128"/>
                <a:cs typeface="Segoe UI Semilight" panose="020B0402040204020203" pitchFamily="34" charset="0"/>
              </a:rPr>
              <a:t>I.7</a:t>
            </a:r>
            <a:r>
              <a:rPr lang="it-IT" sz="2700" i="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sz="2700" i="1" dirty="0" err="1">
                <a:latin typeface="Segoe UI Semilight" panose="020B0402040204020203" pitchFamily="34" charset="0"/>
                <a:ea typeface="Yu Gothic UI" panose="020B0500000000000000" pitchFamily="34" charset="-128"/>
                <a:cs typeface="Segoe UI Semilight" panose="020B0402040204020203" pitchFamily="34" charset="0"/>
              </a:rPr>
              <a:t>II.12</a:t>
            </a:r>
            <a:r>
              <a:rPr lang="it-IT" sz="2700" i="1"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5" name="Segnaposto contenuto 4">
            <a:extLst>
              <a:ext uri="{FF2B5EF4-FFF2-40B4-BE49-F238E27FC236}">
                <a16:creationId xmlns:a16="http://schemas.microsoft.com/office/drawing/2014/main" id="{7DC8C9F3-8CC8-362A-117A-769589A2D66D}"/>
              </a:ext>
            </a:extLst>
          </p:cNvPr>
          <p:cNvSpPr>
            <a:spLocks noGrp="1"/>
          </p:cNvSpPr>
          <p:nvPr>
            <p:ph idx="1"/>
          </p:nvPr>
        </p:nvSpPr>
        <p:spPr>
          <a:xfrm>
            <a:off x="456308" y="1200152"/>
            <a:ext cx="5273932" cy="3394472"/>
          </a:xfrm>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Non comportano più vincolo automatico (v. subappalto) o divieto (v. avvalimento), ma la loro presenza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incide sulla partecipazione alla gara se nei documenti di gara sono indicate come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compiti essenziali</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l’esecuzione dell’appalto (v. art. 63, co. 2 della Dir 2014/24/UE), incidendo su avvalimento e subappalto.</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Sono tali solo le lavorazioni che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superano in 10%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dell’importo dell’appalto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(I.7, 40.2.F, punto 9). </a:t>
            </a:r>
            <a:r>
              <a:rPr lang="it-IT">
                <a:latin typeface="Segoe UI Semilight" panose="020B0402040204020203" pitchFamily="34" charset="0"/>
                <a:ea typeface="Yu Gothic UI" panose="020B0500000000000000" pitchFamily="34" charset="-128"/>
                <a:cs typeface="Segoe UI Semilight" panose="020B0402040204020203" pitchFamily="34" charset="0"/>
              </a:rPr>
              <a:t>Non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devono più essere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scorporate </a:t>
            </a:r>
            <a:r>
              <a:rPr lang="it-IT">
                <a:latin typeface="Segoe UI Semilight" panose="020B0402040204020203" pitchFamily="34" charset="0"/>
                <a:ea typeface="Yu Gothic UI" panose="020B0500000000000000" pitchFamily="34" charset="-128"/>
                <a:cs typeface="Segoe UI Semilight" panose="020B0402040204020203" pitchFamily="34" charset="0"/>
              </a:rPr>
              <a:t>indipendentemente dall’importo.</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2" name="Segnaposto numero diapositiva 6">
            <a:extLst>
              <a:ext uri="{FF2B5EF4-FFF2-40B4-BE49-F238E27FC236}">
                <a16:creationId xmlns:a16="http://schemas.microsoft.com/office/drawing/2014/main" id="{65694F76-477A-9EAC-7157-4F3773F1D54D}"/>
              </a:ext>
            </a:extLst>
          </p:cNvPr>
          <p:cNvSpPr>
            <a:spLocks noGrp="1"/>
          </p:cNvSpPr>
          <p:nvPr>
            <p:ph type="sldNum" sz="quarter" idx="12"/>
          </p:nvPr>
        </p:nvSpPr>
        <p:spPr/>
        <p:txBody>
          <a:bodyPr/>
          <a:lstStyle/>
          <a:p>
            <a:fld id="{A88A401D-FA7D-467D-AFBB-0B3BA40DF614}" type="slidenum">
              <a:rPr lang="it-IT" smtClean="0"/>
              <a:t>81</a:t>
            </a:fld>
            <a:endParaRPr lang="it-IT"/>
          </a:p>
        </p:txBody>
      </p:sp>
      <p:sp>
        <p:nvSpPr>
          <p:cNvPr id="6" name="Rettangolo 5">
            <a:extLst>
              <a:ext uri="{FF2B5EF4-FFF2-40B4-BE49-F238E27FC236}">
                <a16:creationId xmlns:a16="http://schemas.microsoft.com/office/drawing/2014/main" id="{144F7CCD-F361-F25D-1D12-CA8F9A33E954}"/>
              </a:ext>
            </a:extLst>
          </p:cNvPr>
          <p:cNvSpPr/>
          <p:nvPr/>
        </p:nvSpPr>
        <p:spPr>
          <a:xfrm>
            <a:off x="5884672" y="1343788"/>
            <a:ext cx="2889266" cy="31072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p>
            <a:pPr algn="just"/>
            <a:r>
              <a:rPr lang="it-IT" sz="1600" i="1" dirty="0">
                <a:solidFill>
                  <a:prstClr val="black"/>
                </a:solidFill>
                <a:latin typeface="Aptos" panose="020B0004020202020204" pitchFamily="34" charset="0"/>
                <a:cs typeface="Leelawadee" panose="020B0502040204020203" pitchFamily="34" charset="-34"/>
              </a:rPr>
              <a:t>L’ANAC e giurisprudenza superavano la mancanza di un elenco di SIOS (v. DM (MIT) 248/2016), richiamando la vigenza dell’art. 12 del DL 47/14 (L. 80/14), redatto a valle del codice 163/2016,  in cui è presente un’elencazione delle SIOS, sebbene non coincidente con quella del citato DM 248 (v. CDS  5972/23).</a:t>
            </a:r>
          </a:p>
        </p:txBody>
      </p:sp>
      <p:sp>
        <p:nvSpPr>
          <p:cNvPr id="7" name="Segnaposto piè di pagina 7">
            <a:extLst>
              <a:ext uri="{FF2B5EF4-FFF2-40B4-BE49-F238E27FC236}">
                <a16:creationId xmlns:a16="http://schemas.microsoft.com/office/drawing/2014/main" id="{15957A4F-5FD0-4E6F-C0DE-083880CA24B2}"/>
              </a:ext>
            </a:extLst>
          </p:cNvPr>
          <p:cNvSpPr txBox="1">
            <a:spLocks/>
          </p:cNvSpPr>
          <p:nvPr/>
        </p:nvSpPr>
        <p:spPr>
          <a:xfrm>
            <a:off x="456308" y="4731989"/>
            <a:ext cx="6275932" cy="30911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Avv. Direzione Legislazione Opere Pubbliche - Avv. Bruno Urbani – Il decreto correttivo al d.lgs. 36 del 2023 «Codice Appalti»</a:t>
            </a:r>
          </a:p>
          <a:p>
            <a:endParaRPr lang="it-IT" sz="824" b="1" i="1" dirty="0">
              <a:solidFill>
                <a:srgbClr val="103676"/>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473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AC3D3-99F2-1255-FC2F-4CC00E1F531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D7F902-2413-D54B-208F-BC379050CE35}"/>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Effetti abrogazione dl EXPO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(71x226)</a:t>
            </a:r>
          </a:p>
        </p:txBody>
      </p:sp>
      <p:sp>
        <p:nvSpPr>
          <p:cNvPr id="3" name="Segnaposto numero diapositiva 2">
            <a:extLst>
              <a:ext uri="{FF2B5EF4-FFF2-40B4-BE49-F238E27FC236}">
                <a16:creationId xmlns:a16="http://schemas.microsoft.com/office/drawing/2014/main" id="{E1BB1A52-3D0F-D989-0DDA-3797F40ED273}"/>
              </a:ext>
            </a:extLst>
          </p:cNvPr>
          <p:cNvSpPr>
            <a:spLocks noGrp="1"/>
          </p:cNvSpPr>
          <p:nvPr>
            <p:ph type="sldNum" sz="quarter" idx="10"/>
          </p:nvPr>
        </p:nvSpPr>
        <p:spPr/>
        <p:txBody>
          <a:bodyPr/>
          <a:lstStyle/>
          <a:p>
            <a:fld id="{A88A401D-FA7D-467D-AFBB-0B3BA40DF614}" type="slidenum">
              <a:rPr lang="it-IT" smtClean="0"/>
              <a:pPr/>
              <a:t>82</a:t>
            </a:fld>
            <a:endParaRPr lang="it-IT" dirty="0"/>
          </a:p>
        </p:txBody>
      </p:sp>
      <p:sp>
        <p:nvSpPr>
          <p:cNvPr id="4" name="Segnaposto piè di pagina 3">
            <a:extLst>
              <a:ext uri="{FF2B5EF4-FFF2-40B4-BE49-F238E27FC236}">
                <a16:creationId xmlns:a16="http://schemas.microsoft.com/office/drawing/2014/main" id="{5F53C6EB-8DFD-9753-971D-B1D88D17AA03}"/>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EB7579A0-1476-7681-9814-1A863DED2BDF}"/>
              </a:ext>
            </a:extLst>
          </p:cNvPr>
          <p:cNvSpPr>
            <a:spLocks noGrp="1"/>
          </p:cNvSpPr>
          <p:nvPr>
            <p:ph idx="1"/>
          </p:nvPr>
        </p:nvSpPr>
        <p:spPr>
          <a:xfrm>
            <a:off x="457200" y="1200151"/>
            <a:ext cx="4330824" cy="3394472"/>
          </a:xfrm>
        </p:spPr>
        <p:txBody>
          <a:bodyPr>
            <a:normAutofit fontScale="925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nuova qualificazione SOA distingue nettamente tra prevalente e scorporabile, ma allo stesso tempo il decreto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correttivo abroga esplicitamente l’art. 12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 DL 47/2014 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decreto Expo Milano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(l.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conv</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80/14), ove era previsto:</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richiamo ai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criteri di scorporo del DPR 207/10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(10% e €150K) oggetto di rinvio fisso</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l’individuazione delle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a qualificazione non obbligatoria e SIOS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(già di dubbia permanenza)</a:t>
            </a:r>
          </a:p>
        </p:txBody>
      </p:sp>
      <p:sp>
        <p:nvSpPr>
          <p:cNvPr id="7" name="CasellaDiTesto 6">
            <a:extLst>
              <a:ext uri="{FF2B5EF4-FFF2-40B4-BE49-F238E27FC236}">
                <a16:creationId xmlns:a16="http://schemas.microsoft.com/office/drawing/2014/main" id="{C4BB58D4-2110-66DD-C910-3D987BF449E2}"/>
              </a:ext>
            </a:extLst>
          </p:cNvPr>
          <p:cNvSpPr txBox="1"/>
          <p:nvPr/>
        </p:nvSpPr>
        <p:spPr>
          <a:xfrm>
            <a:off x="4932040" y="1145531"/>
            <a:ext cx="3888432" cy="3539430"/>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A seguito dell'entrata in vigore del nuovo codice, si erano sviluppati due orientamenti contrastanti. Il primo, sostenuto dal TAR Reggio Calabria (n. 782/2023) e dal TAR Torino (n. 23/2024), poi confermato dall'ANAC (delibera n. 225/2024) e dal MIT (v. pareri n. 2122/2024 e 2336/2024), aveva sostenuto l’implicita l’abrogazione dell’art. 12 citato. Il secondo orientamento, espresso dal TAR Bolzano (n. 62/2024) e dal TAR Firenze (n. 1177/2024), aveva invece sostenuto la continuità normativa anche con l’entrata in vigore del nuovo codice. </a:t>
            </a:r>
          </a:p>
        </p:txBody>
      </p:sp>
    </p:spTree>
    <p:extLst>
      <p:ext uri="{BB962C8B-B14F-4D97-AF65-F5344CB8AC3E}">
        <p14:creationId xmlns:p14="http://schemas.microsoft.com/office/powerpoint/2010/main" val="33386953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47FF9-1B9A-4C9C-A7CA-D6AEF82B54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A30F972-0899-F0E8-E797-FAA90BC57E4F}"/>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Qualificazione in gara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(II.12, 30)</a:t>
            </a:r>
          </a:p>
        </p:txBody>
      </p:sp>
      <p:sp>
        <p:nvSpPr>
          <p:cNvPr id="3" name="Segnaposto numero diapositiva 2">
            <a:extLst>
              <a:ext uri="{FF2B5EF4-FFF2-40B4-BE49-F238E27FC236}">
                <a16:creationId xmlns:a16="http://schemas.microsoft.com/office/drawing/2014/main" id="{9BCCDE68-5DBC-0E67-E708-1234B6CA846C}"/>
              </a:ext>
            </a:extLst>
          </p:cNvPr>
          <p:cNvSpPr>
            <a:spLocks noGrp="1"/>
          </p:cNvSpPr>
          <p:nvPr>
            <p:ph type="sldNum" sz="quarter" idx="10"/>
          </p:nvPr>
        </p:nvSpPr>
        <p:spPr/>
        <p:txBody>
          <a:bodyPr/>
          <a:lstStyle/>
          <a:p>
            <a:fld id="{A88A401D-FA7D-467D-AFBB-0B3BA40DF614}" type="slidenum">
              <a:rPr lang="it-IT" smtClean="0"/>
              <a:pPr/>
              <a:t>83</a:t>
            </a:fld>
            <a:endParaRPr lang="it-IT" dirty="0"/>
          </a:p>
        </p:txBody>
      </p:sp>
      <p:sp>
        <p:nvSpPr>
          <p:cNvPr id="4" name="Segnaposto piè di pagina 3">
            <a:extLst>
              <a:ext uri="{FF2B5EF4-FFF2-40B4-BE49-F238E27FC236}">
                <a16:creationId xmlns:a16="http://schemas.microsoft.com/office/drawing/2014/main" id="{42D22BBD-13A8-C5F4-1DD0-F9DF5C3F98F1}"/>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1B257ACC-DC23-8BD0-32DA-D0C0796E6432}"/>
              </a:ext>
            </a:extLst>
          </p:cNvPr>
          <p:cNvSpPr>
            <a:spLocks noGrp="1"/>
          </p:cNvSpPr>
          <p:nvPr>
            <p:ph idx="1"/>
          </p:nvPr>
        </p:nvSpPr>
        <p:spPr>
          <a:xfrm>
            <a:off x="457200" y="1200151"/>
            <a:ext cx="5842992" cy="3394472"/>
          </a:xfrm>
        </p:spPr>
        <p:txBody>
          <a:bodyPr>
            <a:normAutofit lnSpcReduction="10000"/>
          </a:bodyPr>
          <a:lstStyle/>
          <a:p>
            <a:pPr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Diventa più stringente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l’art. 30 </a:t>
            </a:r>
            <a:r>
              <a:rPr lang="it-IT" dirty="0" err="1">
                <a:latin typeface="Segoe UI Semilight" panose="020B0402040204020203" pitchFamily="34" charset="0"/>
                <a:ea typeface="Yu Gothic UI" panose="020B0500000000000000" pitchFamily="34" charset="-128"/>
                <a:cs typeface="Segoe UI Semilight" panose="020B0402040204020203" pitchFamily="34" charset="0"/>
              </a:rPr>
              <a:t>all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II.12 al codice, in ragione del quale il concorrente singolo può partecipare alla gara qualora:</a:t>
            </a:r>
          </a:p>
          <a:p>
            <a:pPr lvl="1"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sebbene privo di idonea qualificazione nelle singole categorie scorporabili previste dall’appalto,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sia comunque qualificato in una classifica di importo nella categoria prevalente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sufficiente a coprire anche l’importo delle scorporabili, ovvero </a:t>
            </a:r>
          </a:p>
          <a:p>
            <a:pPr lvl="1" algn="just">
              <a:buFont typeface="+mj-lt"/>
              <a:buAutoNum type="arabicPeriod"/>
            </a:pPr>
            <a:r>
              <a:rPr lang="it-IT" dirty="0">
                <a:latin typeface="Segoe UI Semilight" panose="020B0402040204020203" pitchFamily="34" charset="0"/>
                <a:ea typeface="Yu Gothic UI" panose="020B0500000000000000" pitchFamily="34" charset="-128"/>
                <a:cs typeface="Segoe UI Semilight" panose="020B0402040204020203" pitchFamily="34" charset="0"/>
              </a:rPr>
              <a:t>sia </a:t>
            </a:r>
            <a:r>
              <a:rPr lang="it-IT" b="1" i="1" u="sng"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 possesso dei requisiti relativi alla categoria prevalente e alle categorie scorporabili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i singoli importi.</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DC6E6F4D-2AF4-C674-DAA4-BB39E60F7CB6}"/>
              </a:ext>
            </a:extLst>
          </p:cNvPr>
          <p:cNvSpPr txBox="1"/>
          <p:nvPr/>
        </p:nvSpPr>
        <p:spPr>
          <a:xfrm>
            <a:off x="6463625" y="1793856"/>
            <a:ext cx="2242592" cy="280076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Se in quest’ultima ipotesi B, potevano rientrare anche le categorie scorporabili a qualificazione non obbligatoria, con la loro abrogazione, il loro subappalto è sempre “necessario” o “qualificante” di cui all’ipotesi A</a:t>
            </a:r>
          </a:p>
        </p:txBody>
      </p:sp>
      <p:sp>
        <p:nvSpPr>
          <p:cNvPr id="8" name="Freccia in giù 7">
            <a:extLst>
              <a:ext uri="{FF2B5EF4-FFF2-40B4-BE49-F238E27FC236}">
                <a16:creationId xmlns:a16="http://schemas.microsoft.com/office/drawing/2014/main" id="{FA387278-7775-CC4C-EA59-5879C4DDB6DD}"/>
              </a:ext>
            </a:extLst>
          </p:cNvPr>
          <p:cNvSpPr/>
          <p:nvPr/>
        </p:nvSpPr>
        <p:spPr>
          <a:xfrm rot="16200000">
            <a:off x="5987524" y="3815294"/>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3340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9A40-08AF-E73B-0DC4-197ABCC8D46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AA4DAD9-AD19-6B56-D1AE-8FEC1F166831}"/>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Scorporo categorie di lavori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(I.7, 31,7)</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76549168-06DE-084C-1797-F812A72C9AE2}"/>
              </a:ext>
            </a:extLst>
          </p:cNvPr>
          <p:cNvSpPr>
            <a:spLocks noGrp="1"/>
          </p:cNvSpPr>
          <p:nvPr>
            <p:ph type="sldNum" sz="quarter" idx="10"/>
          </p:nvPr>
        </p:nvSpPr>
        <p:spPr/>
        <p:txBody>
          <a:bodyPr/>
          <a:lstStyle/>
          <a:p>
            <a:fld id="{A88A401D-FA7D-467D-AFBB-0B3BA40DF614}" type="slidenum">
              <a:rPr lang="it-IT" smtClean="0"/>
              <a:pPr/>
              <a:t>84</a:t>
            </a:fld>
            <a:endParaRPr lang="it-IT" dirty="0"/>
          </a:p>
        </p:txBody>
      </p:sp>
      <p:sp>
        <p:nvSpPr>
          <p:cNvPr id="4" name="Segnaposto piè di pagina 3">
            <a:extLst>
              <a:ext uri="{FF2B5EF4-FFF2-40B4-BE49-F238E27FC236}">
                <a16:creationId xmlns:a16="http://schemas.microsoft.com/office/drawing/2014/main" id="{324F6C03-1A1A-BCA7-A39E-D76B0B2A25F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B071DC0C-4CEE-83E4-B3ED-242728D197D2}"/>
              </a:ext>
            </a:extLst>
          </p:cNvPr>
          <p:cNvSpPr>
            <a:spLocks noGrp="1"/>
          </p:cNvSpPr>
          <p:nvPr>
            <p:ph idx="1"/>
          </p:nvPr>
        </p:nvSpPr>
        <p:spPr>
          <a:xfrm>
            <a:off x="457200" y="1200151"/>
            <a:ext cx="5050904" cy="3394472"/>
          </a:xfrm>
        </p:spPr>
        <p:txBody>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L’attività di scorporo è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svolta dal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progettista</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che nella redazione del computo metrico estimativo di progetto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aggrega le varie voci di lavoro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secondo le rispettive categorie di appartenenza, generali e specializzate, allo scopo di rilevare i rispettivi importi, in relazione ai quali individuare:</a:t>
            </a:r>
          </a:p>
          <a:p>
            <a:pPr lvl="1" algn="jus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categoria prevalente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scorporabili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buFont typeface="+mj-lt"/>
              <a:buAutoNum type="alphaLcParen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nell’ambito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delle categorie di cui alla lettera b), 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SIOS</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0680777D-946E-A970-DD82-CEEDF7F8432B}"/>
              </a:ext>
            </a:extLst>
          </p:cNvPr>
          <p:cNvSpPr txBox="1"/>
          <p:nvPr/>
        </p:nvSpPr>
        <p:spPr>
          <a:xfrm>
            <a:off x="5796136" y="2139702"/>
            <a:ext cx="2962672" cy="2308324"/>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 possibilità di eseguire una categoria diversa da quella di qualificazione rimane quindi per la sola qualificazione nella categoria OG11, che permette di eseguire i lavori in ciascuna delle categorie OS 3, OS 28 e OS 30 (art. 18, co. 21 dell’</a:t>
            </a:r>
            <a:r>
              <a:rPr lang="it-IT" dirty="0" err="1"/>
              <a:t>all</a:t>
            </a:r>
            <a:r>
              <a:rPr lang="it-IT" dirty="0"/>
              <a:t>. II.12). </a:t>
            </a:r>
          </a:p>
        </p:txBody>
      </p:sp>
    </p:spTree>
    <p:extLst>
      <p:ext uri="{BB962C8B-B14F-4D97-AF65-F5344CB8AC3E}">
        <p14:creationId xmlns:p14="http://schemas.microsoft.com/office/powerpoint/2010/main" val="9354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496E0-CFF6-35A2-B1E4-45669494590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31B306-169D-55E2-A6F8-693081142DE8}"/>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Percentuali di scorporo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(I.7, 40.2.p9)</a:t>
            </a:r>
          </a:p>
        </p:txBody>
      </p:sp>
      <p:sp>
        <p:nvSpPr>
          <p:cNvPr id="3" name="Segnaposto numero diapositiva 2">
            <a:extLst>
              <a:ext uri="{FF2B5EF4-FFF2-40B4-BE49-F238E27FC236}">
                <a16:creationId xmlns:a16="http://schemas.microsoft.com/office/drawing/2014/main" id="{563D429E-5A39-D10A-2B59-0C03EB07E7DC}"/>
              </a:ext>
            </a:extLst>
          </p:cNvPr>
          <p:cNvSpPr>
            <a:spLocks noGrp="1"/>
          </p:cNvSpPr>
          <p:nvPr>
            <p:ph type="sldNum" sz="quarter" idx="10"/>
          </p:nvPr>
        </p:nvSpPr>
        <p:spPr/>
        <p:txBody>
          <a:bodyPr/>
          <a:lstStyle/>
          <a:p>
            <a:fld id="{A88A401D-FA7D-467D-AFBB-0B3BA40DF614}" type="slidenum">
              <a:rPr lang="it-IT" smtClean="0"/>
              <a:pPr/>
              <a:t>85</a:t>
            </a:fld>
            <a:endParaRPr lang="it-IT" dirty="0"/>
          </a:p>
        </p:txBody>
      </p:sp>
      <p:sp>
        <p:nvSpPr>
          <p:cNvPr id="4" name="Segnaposto piè di pagina 3">
            <a:extLst>
              <a:ext uri="{FF2B5EF4-FFF2-40B4-BE49-F238E27FC236}">
                <a16:creationId xmlns:a16="http://schemas.microsoft.com/office/drawing/2014/main" id="{C46B862D-BA16-BFDD-FB54-534D4FF31391}"/>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0BA1C152-F338-27CD-1A89-BBCBBA357C02}"/>
              </a:ext>
            </a:extLst>
          </p:cNvPr>
          <p:cNvSpPr>
            <a:spLocks noGrp="1"/>
          </p:cNvSpPr>
          <p:nvPr>
            <p:ph idx="1"/>
          </p:nvPr>
        </p:nvSpPr>
        <p:spPr>
          <a:xfrm>
            <a:off x="457200" y="1200151"/>
            <a:ext cx="5554960" cy="3567112"/>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computo metrico estimativo e lo schema di contratto individuano:</a:t>
            </a:r>
          </a:p>
          <a:p>
            <a:pPr marL="685800" lvl="1" algn="just"/>
            <a:r>
              <a:rPr lang="it-IT" i="1" dirty="0">
                <a:latin typeface="Segoe UI Semilight" panose="020B0402040204020203" pitchFamily="34" charset="0"/>
                <a:ea typeface="Yu Gothic UI" panose="020B0500000000000000" pitchFamily="34" charset="-128"/>
                <a:cs typeface="Segoe UI Semilight" panose="020B0402040204020203" pitchFamily="34" charset="0"/>
              </a:rPr>
              <a:t>“la categoria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prevalente</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le categorie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scorporabili</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e subappaltabili a scelta dell'affidatario, </a:t>
            </a:r>
          </a:p>
          <a:p>
            <a:pPr marL="685800" lvl="1" algn="just"/>
            <a:r>
              <a:rPr lang="it-IT" i="1" dirty="0">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con obbligo di qualificazione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e le categorie per le quali sono necessari lavori o componenti di notevole contenuto tecnologico o di rilevante complessità tecnica, quali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strutture, impianti e opere speciali [SIOS]</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 e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qualora una o più di tali opere superi in valore il </a:t>
            </a:r>
            <a:r>
              <a:rPr lang="it-IT" b="1" i="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10 per cento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dell'importo totale dei lavori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p:txBody>
      </p:sp>
      <p:sp>
        <p:nvSpPr>
          <p:cNvPr id="7" name="CasellaDiTesto 6">
            <a:extLst>
              <a:ext uri="{FF2B5EF4-FFF2-40B4-BE49-F238E27FC236}">
                <a16:creationId xmlns:a16="http://schemas.microsoft.com/office/drawing/2014/main" id="{AB90B3F0-F64C-7640-1E2A-CC12E13E76AB}"/>
              </a:ext>
            </a:extLst>
          </p:cNvPr>
          <p:cNvSpPr txBox="1"/>
          <p:nvPr/>
        </p:nvSpPr>
        <p:spPr>
          <a:xfrm>
            <a:off x="6156176" y="1235869"/>
            <a:ext cx="2592288" cy="830997"/>
          </a:xfrm>
          <a:prstGeom prst="rect">
            <a:avLst/>
          </a:prstGeom>
          <a:solidFill>
            <a:schemeClr val="accent2">
              <a:lumMod val="40000"/>
              <a:lumOff val="60000"/>
            </a:schemeClr>
          </a:solidFill>
        </p:spPr>
        <p:txBody>
          <a:bodyPr wrap="square">
            <a:spAutoFit/>
          </a:bodyPr>
          <a:lstStyle>
            <a:defPPr>
              <a:defRPr lang="it-IT"/>
            </a:defPPr>
            <a:lvl1pPr algn="just">
              <a:defRPr sz="1600" i="1">
                <a:latin typeface="Aptos" panose="020B0004020202020204" pitchFamily="34" charset="0"/>
              </a:defRPr>
            </a:lvl1pPr>
          </a:lstStyle>
          <a:p>
            <a:r>
              <a:rPr lang="it-IT" dirty="0"/>
              <a:t>La era del 15% con l’art. 78, co. 1, lett. ”</a:t>
            </a:r>
            <a:r>
              <a:rPr lang="it-IT" dirty="0" err="1"/>
              <a:t>nn</a:t>
            </a:r>
            <a:r>
              <a:rPr lang="it-IT" dirty="0"/>
              <a:t>”, del decreto correttivo).</a:t>
            </a:r>
          </a:p>
        </p:txBody>
      </p:sp>
      <p:sp>
        <p:nvSpPr>
          <p:cNvPr id="9" name="CasellaDiTesto 8">
            <a:extLst>
              <a:ext uri="{FF2B5EF4-FFF2-40B4-BE49-F238E27FC236}">
                <a16:creationId xmlns:a16="http://schemas.microsoft.com/office/drawing/2014/main" id="{9C335E88-3298-B19A-EBD8-7A58283CD22C}"/>
              </a:ext>
            </a:extLst>
          </p:cNvPr>
          <p:cNvSpPr txBox="1"/>
          <p:nvPr/>
        </p:nvSpPr>
        <p:spPr>
          <a:xfrm>
            <a:off x="6156176" y="2139792"/>
            <a:ext cx="2592288" cy="2554545"/>
          </a:xfrm>
          <a:prstGeom prst="rect">
            <a:avLst/>
          </a:prstGeom>
          <a:solidFill>
            <a:schemeClr val="bg2">
              <a:lumMod val="90000"/>
            </a:schemeClr>
          </a:solidFill>
        </p:spPr>
        <p:txBody>
          <a:bodyPr wrap="square">
            <a:spAutoFit/>
          </a:bodyPr>
          <a:lstStyle/>
          <a:p>
            <a:pPr algn="just"/>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NON è chiaro se il 10% </a:t>
            </a:r>
          </a:p>
          <a:p>
            <a:pPr marL="285750" indent="-285750" algn="just">
              <a:buFont typeface="Arial" panose="020B0604020202020204" pitchFamily="34" charset="0"/>
              <a:buChar char="•"/>
            </a:pP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sia riferibile alle sole SIOS </a:t>
            </a:r>
            <a:r>
              <a:rPr lang="it-IT" sz="1600" i="1" dirty="0">
                <a:latin typeface="Aptos" panose="020B0004020202020204" pitchFamily="34" charset="0"/>
              </a:rPr>
              <a:t>ove sarebbe il progettista a definire quali categorie sono scorporabili</a:t>
            </a:r>
          </a:p>
          <a:p>
            <a:pPr marL="285750" indent="-285750" algn="just">
              <a:buFont typeface="Arial" panose="020B0604020202020204" pitchFamily="34" charset="0"/>
              <a:buChar char="•"/>
            </a:pPr>
            <a:r>
              <a:rPr lang="it-IT" sz="1600" b="1" dirty="0">
                <a:solidFill>
                  <a:srgbClr val="FF0000"/>
                </a:solidFill>
                <a:effectLst>
                  <a:outerShdw blurRad="38100" dist="38100" dir="2700000" algn="tl">
                    <a:srgbClr val="000000">
                      <a:alpha val="43137"/>
                    </a:srgbClr>
                  </a:outerShdw>
                </a:effectLst>
                <a:latin typeface="Aptos" panose="020B0004020202020204" pitchFamily="34" charset="0"/>
              </a:rPr>
              <a:t>o se la percentuale sia riferibile a tutte le categorie scorporabili </a:t>
            </a:r>
            <a:r>
              <a:rPr lang="it-IT" sz="1600" i="1" dirty="0">
                <a:latin typeface="Aptos" panose="020B0004020202020204" pitchFamily="34" charset="0"/>
              </a:rPr>
              <a:t>(MIT parere n. 2122/24)</a:t>
            </a:r>
          </a:p>
        </p:txBody>
      </p:sp>
      <p:sp>
        <p:nvSpPr>
          <p:cNvPr id="10" name="Freccia in giù 9">
            <a:extLst>
              <a:ext uri="{FF2B5EF4-FFF2-40B4-BE49-F238E27FC236}">
                <a16:creationId xmlns:a16="http://schemas.microsoft.com/office/drawing/2014/main" id="{C2D86057-493C-AEE5-4443-325803D33233}"/>
              </a:ext>
            </a:extLst>
          </p:cNvPr>
          <p:cNvSpPr/>
          <p:nvPr/>
        </p:nvSpPr>
        <p:spPr>
          <a:xfrm rot="16200000">
            <a:off x="5670202" y="4103762"/>
            <a:ext cx="866876" cy="229345"/>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2347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EDD491-6F08-72D3-B969-D423904F2D2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52ABA9-5C46-9B48-FF37-475323010266}"/>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Esempi scorporo categorie SOA</a:t>
            </a:r>
          </a:p>
        </p:txBody>
      </p:sp>
      <p:sp>
        <p:nvSpPr>
          <p:cNvPr id="3" name="Segnaposto numero diapositiva 2">
            <a:extLst>
              <a:ext uri="{FF2B5EF4-FFF2-40B4-BE49-F238E27FC236}">
                <a16:creationId xmlns:a16="http://schemas.microsoft.com/office/drawing/2014/main" id="{05BDAD22-48AF-EFCD-A005-D10181B95F73}"/>
              </a:ext>
            </a:extLst>
          </p:cNvPr>
          <p:cNvSpPr>
            <a:spLocks noGrp="1"/>
          </p:cNvSpPr>
          <p:nvPr>
            <p:ph type="sldNum" sz="quarter" idx="10"/>
          </p:nvPr>
        </p:nvSpPr>
        <p:spPr/>
        <p:txBody>
          <a:bodyPr/>
          <a:lstStyle/>
          <a:p>
            <a:fld id="{A88A401D-FA7D-467D-AFBB-0B3BA40DF614}" type="slidenum">
              <a:rPr lang="it-IT" smtClean="0"/>
              <a:pPr/>
              <a:t>86</a:t>
            </a:fld>
            <a:endParaRPr lang="it-IT" dirty="0"/>
          </a:p>
        </p:txBody>
      </p:sp>
      <p:sp>
        <p:nvSpPr>
          <p:cNvPr id="4" name="Segnaposto piè di pagina 3">
            <a:extLst>
              <a:ext uri="{FF2B5EF4-FFF2-40B4-BE49-F238E27FC236}">
                <a16:creationId xmlns:a16="http://schemas.microsoft.com/office/drawing/2014/main" id="{4F51AE03-70C5-9076-2E86-90BCC9FBD166}"/>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graphicFrame>
        <p:nvGraphicFramePr>
          <p:cNvPr id="6" name="Oggetto 5">
            <a:extLst>
              <a:ext uri="{FF2B5EF4-FFF2-40B4-BE49-F238E27FC236}">
                <a16:creationId xmlns:a16="http://schemas.microsoft.com/office/drawing/2014/main" id="{CBBC73A4-35CE-F07C-E3B1-6EC084A41FD9}"/>
              </a:ext>
            </a:extLst>
          </p:cNvPr>
          <p:cNvGraphicFramePr>
            <a:graphicFrameLocks noChangeAspect="1"/>
          </p:cNvGraphicFramePr>
          <p:nvPr/>
        </p:nvGraphicFramePr>
        <p:xfrm>
          <a:off x="457200" y="1347614"/>
          <a:ext cx="8105025" cy="2952328"/>
        </p:xfrm>
        <a:graphic>
          <a:graphicData uri="http://schemas.openxmlformats.org/presentationml/2006/ole">
            <mc:AlternateContent xmlns:mc="http://schemas.openxmlformats.org/markup-compatibility/2006">
              <mc:Choice xmlns:v="urn:schemas-microsoft-com:vml" Requires="v">
                <p:oleObj name="Document" r:id="rId2" imgW="5758191" imgH="1792597" progId="Word.Document.12">
                  <p:embed/>
                </p:oleObj>
              </mc:Choice>
              <mc:Fallback>
                <p:oleObj name="Document" r:id="rId2" imgW="5758191" imgH="1792597" progId="Word.Document.12">
                  <p:embed/>
                  <p:pic>
                    <p:nvPicPr>
                      <p:cNvPr id="6" name="Oggetto 5">
                        <a:extLst>
                          <a:ext uri="{FF2B5EF4-FFF2-40B4-BE49-F238E27FC236}">
                            <a16:creationId xmlns:a16="http://schemas.microsoft.com/office/drawing/2014/main" id="{CBBC73A4-35CE-F07C-E3B1-6EC084A41FD9}"/>
                          </a:ext>
                        </a:extLst>
                      </p:cNvPr>
                      <p:cNvPicPr/>
                      <p:nvPr/>
                    </p:nvPicPr>
                    <p:blipFill>
                      <a:blip r:embed="rId3"/>
                      <a:stretch>
                        <a:fillRect/>
                      </a:stretch>
                    </p:blipFill>
                    <p:spPr>
                      <a:xfrm>
                        <a:off x="457200" y="1347614"/>
                        <a:ext cx="8105025" cy="2952328"/>
                      </a:xfrm>
                      <a:prstGeom prst="rect">
                        <a:avLst/>
                      </a:prstGeom>
                    </p:spPr>
                  </p:pic>
                </p:oleObj>
              </mc:Fallback>
            </mc:AlternateContent>
          </a:graphicData>
        </a:graphic>
      </p:graphicFrame>
    </p:spTree>
    <p:extLst>
      <p:ext uri="{BB962C8B-B14F-4D97-AF65-F5344CB8AC3E}">
        <p14:creationId xmlns:p14="http://schemas.microsoft.com/office/powerpoint/2010/main" val="1375698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D795-E79B-DB40-72AB-6813B7AD61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74703B5-7C26-66B4-602E-0C825111AEAD}"/>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Appalti di ingente valore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(33x103.1.a)</a:t>
            </a:r>
          </a:p>
        </p:txBody>
      </p:sp>
      <p:sp>
        <p:nvSpPr>
          <p:cNvPr id="3" name="Segnaposto numero diapositiva 2">
            <a:extLst>
              <a:ext uri="{FF2B5EF4-FFF2-40B4-BE49-F238E27FC236}">
                <a16:creationId xmlns:a16="http://schemas.microsoft.com/office/drawing/2014/main" id="{AD90B0C3-BA84-F452-0831-506E3F39E87F}"/>
              </a:ext>
            </a:extLst>
          </p:cNvPr>
          <p:cNvSpPr>
            <a:spLocks noGrp="1"/>
          </p:cNvSpPr>
          <p:nvPr>
            <p:ph type="sldNum" sz="quarter" idx="10"/>
          </p:nvPr>
        </p:nvSpPr>
        <p:spPr/>
        <p:txBody>
          <a:bodyPr/>
          <a:lstStyle/>
          <a:p>
            <a:fld id="{A88A401D-FA7D-467D-AFBB-0B3BA40DF614}" type="slidenum">
              <a:rPr lang="it-IT" smtClean="0"/>
              <a:pPr/>
              <a:t>87</a:t>
            </a:fld>
            <a:endParaRPr lang="it-IT" dirty="0"/>
          </a:p>
        </p:txBody>
      </p:sp>
      <p:sp>
        <p:nvSpPr>
          <p:cNvPr id="4" name="Segnaposto piè di pagina 3">
            <a:extLst>
              <a:ext uri="{FF2B5EF4-FFF2-40B4-BE49-F238E27FC236}">
                <a16:creationId xmlns:a16="http://schemas.microsoft.com/office/drawing/2014/main" id="{0A3C8C21-231C-A6A8-836B-C53D00F7B5CD}"/>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3E938862-28C8-D329-125F-AFF54288804B}"/>
              </a:ext>
            </a:extLst>
          </p:cNvPr>
          <p:cNvSpPr>
            <a:spLocks noGrp="1"/>
          </p:cNvSpPr>
          <p:nvPr>
            <p:ph idx="1"/>
          </p:nvPr>
        </p:nvSpPr>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Nell’art. 103 viene eliminato ogni riferimento al fatturato minimo: per gli </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appalti di lavori con importo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pari o superiore a 20.658.000 euro  la 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lvl="1" algn="just"/>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ha la facoltà di richiedere</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all’OE di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fornire parametri economico-finanziari significativi, certificati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da società di revisione ovvero da altri soggetti preposti che si affianchino alle valutazioni tecniche proprie dell'organismo di certificazione, da cui emerga in modo inequivoco la sua esposizione finanziaria;</a:t>
            </a:r>
          </a:p>
          <a:p>
            <a:pPr lvl="1" algn="just"/>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richiede al concorrente</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oltre la qualificazione nella Cl. VIII, anche di aver realizzato,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nel quinquennio antecedente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la data di pubblicazione del bando, una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cifra di affari, ottenuta con lavori svolti mediante attività diretta e indiretta, non inferiore a 2,5 volte l'importo a base di gara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(II.12, 2.6).</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32937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275B3-A1F8-D7A9-C662-145638C4BF1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2CFA7BD-9DA5-8B4D-0FC6-67D5C9895A81}"/>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Differenze requisiti maggiori importi</a:t>
            </a:r>
          </a:p>
        </p:txBody>
      </p:sp>
      <p:sp>
        <p:nvSpPr>
          <p:cNvPr id="3" name="Segnaposto numero diapositiva 2">
            <a:extLst>
              <a:ext uri="{FF2B5EF4-FFF2-40B4-BE49-F238E27FC236}">
                <a16:creationId xmlns:a16="http://schemas.microsoft.com/office/drawing/2014/main" id="{3D9524E8-6686-2AF7-2561-C8FDAC8F3B01}"/>
              </a:ext>
            </a:extLst>
          </p:cNvPr>
          <p:cNvSpPr>
            <a:spLocks noGrp="1"/>
          </p:cNvSpPr>
          <p:nvPr>
            <p:ph type="sldNum" sz="quarter" idx="10"/>
          </p:nvPr>
        </p:nvSpPr>
        <p:spPr/>
        <p:txBody>
          <a:bodyPr/>
          <a:lstStyle/>
          <a:p>
            <a:fld id="{A88A401D-FA7D-467D-AFBB-0B3BA40DF614}" type="slidenum">
              <a:rPr lang="it-IT" smtClean="0"/>
              <a:pPr/>
              <a:t>88</a:t>
            </a:fld>
            <a:endParaRPr lang="it-IT" dirty="0"/>
          </a:p>
        </p:txBody>
      </p:sp>
      <p:sp>
        <p:nvSpPr>
          <p:cNvPr id="4" name="Segnaposto piè di pagina 3">
            <a:extLst>
              <a:ext uri="{FF2B5EF4-FFF2-40B4-BE49-F238E27FC236}">
                <a16:creationId xmlns:a16="http://schemas.microsoft.com/office/drawing/2014/main" id="{E9D5D4F9-7902-A495-7E11-1DB92AC5EA17}"/>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graphicFrame>
        <p:nvGraphicFramePr>
          <p:cNvPr id="7" name="Oggetto 6">
            <a:extLst>
              <a:ext uri="{FF2B5EF4-FFF2-40B4-BE49-F238E27FC236}">
                <a16:creationId xmlns:a16="http://schemas.microsoft.com/office/drawing/2014/main" id="{C974E1D1-7F1B-9A71-662F-1E9DEF1A3788}"/>
              </a:ext>
            </a:extLst>
          </p:cNvPr>
          <p:cNvGraphicFramePr>
            <a:graphicFrameLocks noChangeAspect="1"/>
          </p:cNvGraphicFramePr>
          <p:nvPr/>
        </p:nvGraphicFramePr>
        <p:xfrm>
          <a:off x="457199" y="1347614"/>
          <a:ext cx="8223109" cy="3312368"/>
        </p:xfrm>
        <a:graphic>
          <a:graphicData uri="http://schemas.openxmlformats.org/presentationml/2006/ole">
            <mc:AlternateContent xmlns:mc="http://schemas.openxmlformats.org/markup-compatibility/2006">
              <mc:Choice xmlns:v="urn:schemas-microsoft-com:vml" Requires="v">
                <p:oleObj name="Document" r:id="rId2" imgW="5758191" imgH="2318709" progId="Word.Document.12">
                  <p:embed/>
                </p:oleObj>
              </mc:Choice>
              <mc:Fallback>
                <p:oleObj name="Document" r:id="rId2" imgW="5758191" imgH="2318709" progId="Word.Document.12">
                  <p:embed/>
                  <p:pic>
                    <p:nvPicPr>
                      <p:cNvPr id="7" name="Oggetto 6">
                        <a:extLst>
                          <a:ext uri="{FF2B5EF4-FFF2-40B4-BE49-F238E27FC236}">
                            <a16:creationId xmlns:a16="http://schemas.microsoft.com/office/drawing/2014/main" id="{C974E1D1-7F1B-9A71-662F-1E9DEF1A3788}"/>
                          </a:ext>
                        </a:extLst>
                      </p:cNvPr>
                      <p:cNvPicPr/>
                      <p:nvPr/>
                    </p:nvPicPr>
                    <p:blipFill>
                      <a:blip r:embed="rId3"/>
                      <a:stretch>
                        <a:fillRect/>
                      </a:stretch>
                    </p:blipFill>
                    <p:spPr>
                      <a:xfrm>
                        <a:off x="457199" y="1347614"/>
                        <a:ext cx="8223109" cy="3312368"/>
                      </a:xfrm>
                      <a:prstGeom prst="rect">
                        <a:avLst/>
                      </a:prstGeom>
                    </p:spPr>
                  </p:pic>
                </p:oleObj>
              </mc:Fallback>
            </mc:AlternateContent>
          </a:graphicData>
        </a:graphic>
      </p:graphicFrame>
    </p:spTree>
    <p:extLst>
      <p:ext uri="{BB962C8B-B14F-4D97-AF65-F5344CB8AC3E}">
        <p14:creationId xmlns:p14="http://schemas.microsoft.com/office/powerpoint/2010/main" val="2928932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9ACF-5308-D43B-3425-DD909E7182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A0FB51A-7B41-6C37-85C7-AD4DEADACB6C}"/>
              </a:ext>
            </a:extLst>
          </p:cNvPr>
          <p:cNvSpPr>
            <a:spLocks noGrp="1"/>
          </p:cNvSpPr>
          <p:nvPr>
            <p:ph type="title"/>
          </p:nvPr>
        </p:nvSpPr>
        <p:spPr>
          <a:xfrm>
            <a:off x="452720" y="175963"/>
            <a:ext cx="8229600" cy="857250"/>
          </a:xfrm>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Avvalimento di garanzia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(26x104.4.12)</a:t>
            </a:r>
            <a:endParaRPr lang="it-IT"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contenuto 2">
            <a:extLst>
              <a:ext uri="{FF2B5EF4-FFF2-40B4-BE49-F238E27FC236}">
                <a16:creationId xmlns:a16="http://schemas.microsoft.com/office/drawing/2014/main" id="{C9EA2F4B-7241-4D09-7497-17B73615E617}"/>
              </a:ext>
            </a:extLst>
          </p:cNvPr>
          <p:cNvSpPr>
            <a:spLocks noGrp="1"/>
          </p:cNvSpPr>
          <p:nvPr>
            <p:ph idx="1"/>
          </p:nvPr>
        </p:nvSpPr>
        <p:spPr>
          <a:xfrm>
            <a:off x="457200" y="1200151"/>
            <a:ext cx="5770984" cy="3394472"/>
          </a:xfrm>
          <a:solidFill>
            <a:schemeClr val="bg1"/>
          </a:solidFill>
        </p:spPr>
        <p:txBody>
          <a:bodyPr>
            <a:normAutofit fontScale="925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Premesso che per la prima volta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è vietata la partecipazione dell’ausiliaria e dell’</a:t>
            </a:r>
            <a:r>
              <a:rPr lang="it-IT" b="1" dirty="0" err="1">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ausiliata</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alla stessa gara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il correttivo prevede che: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nei soli casi in cui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l'avvalimento sia finalizzato a migliorare l'offerta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non è consentito che partecipino alla medesima gara l'impresa ausiliaria e quella che si avvale delle risorse da essa messe a disposizione,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salvo che quest’ultima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dimostri in concreto, su richiesta della SA, che non sussistono collegamenti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tali da ricondurre la presentazione dell’offerta ad uno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stesso centro decisionale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(v. proc. Inf. UE (2018)2273 )</a:t>
            </a:r>
          </a:p>
        </p:txBody>
      </p:sp>
      <p:sp>
        <p:nvSpPr>
          <p:cNvPr id="4" name="Segnaposto numero diapositiva 3">
            <a:extLst>
              <a:ext uri="{FF2B5EF4-FFF2-40B4-BE49-F238E27FC236}">
                <a16:creationId xmlns:a16="http://schemas.microsoft.com/office/drawing/2014/main" id="{94EB3C9D-CBCE-39F1-8568-5A5574B92C65}"/>
              </a:ext>
            </a:extLst>
          </p:cNvPr>
          <p:cNvSpPr>
            <a:spLocks noGrp="1"/>
          </p:cNvSpPr>
          <p:nvPr>
            <p:ph type="sldNum" sz="quarter" idx="12"/>
          </p:nvPr>
        </p:nvSpPr>
        <p:spPr/>
        <p:txBody>
          <a:bodyPr/>
          <a:lstStyle/>
          <a:p>
            <a:fld id="{A88A401D-FA7D-467D-AFBB-0B3BA40DF614}" type="slidenum">
              <a:rPr lang="it-IT" smtClean="0"/>
              <a:t>89</a:t>
            </a:fld>
            <a:endParaRPr lang="it-IT"/>
          </a:p>
        </p:txBody>
      </p:sp>
      <p:sp>
        <p:nvSpPr>
          <p:cNvPr id="5" name="Segnaposto piè di pagina 4">
            <a:extLst>
              <a:ext uri="{FF2B5EF4-FFF2-40B4-BE49-F238E27FC236}">
                <a16:creationId xmlns:a16="http://schemas.microsoft.com/office/drawing/2014/main" id="{316F5620-191B-63E5-E6F6-535D06AAD2C0}"/>
              </a:ext>
            </a:extLst>
          </p:cNvPr>
          <p:cNvSpPr>
            <a:spLocks noGrp="1"/>
          </p:cNvSpPr>
          <p:nvPr>
            <p:ph type="ftr" sz="quarter" idx="3"/>
          </p:nvPr>
        </p:nvSpPr>
        <p:spPr>
          <a:xfrm>
            <a:off x="456308" y="4731990"/>
            <a:ext cx="5843884" cy="273844"/>
          </a:xfrm>
        </p:spPr>
        <p:txBody>
          <a:body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7" name="CasellaDiTesto 6">
            <a:extLst>
              <a:ext uri="{FF2B5EF4-FFF2-40B4-BE49-F238E27FC236}">
                <a16:creationId xmlns:a16="http://schemas.microsoft.com/office/drawing/2014/main" id="{7CAB2B4A-9E31-20EF-F9E3-E1FFF6CD944F}"/>
              </a:ext>
            </a:extLst>
          </p:cNvPr>
          <p:cNvSpPr txBox="1"/>
          <p:nvPr/>
        </p:nvSpPr>
        <p:spPr>
          <a:xfrm>
            <a:off x="6464940" y="1358504"/>
            <a:ext cx="2310120" cy="3077766"/>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it-IT" i="1" dirty="0">
                <a:solidFill>
                  <a:schemeClr val="tx1"/>
                </a:solidFill>
              </a:rPr>
              <a:t>E</a:t>
            </a:r>
            <a:r>
              <a:rPr lang="it-IT" sz="1600" i="1" dirty="0">
                <a:solidFill>
                  <a:schemeClr val="tx1"/>
                </a:solidFill>
                <a:latin typeface="Aptos" panose="020B0004020202020204" pitchFamily="34" charset="0"/>
              </a:rPr>
              <a:t>ra evidente un disallineamento testuale atteso che </a:t>
            </a:r>
            <a:r>
              <a:rPr lang="it-IT" sz="1600" b="1" i="1" dirty="0">
                <a:solidFill>
                  <a:schemeClr val="tx1"/>
                </a:solidFill>
                <a:effectLst>
                  <a:outerShdw blurRad="38100" dist="38100" dir="2700000" algn="tl">
                    <a:srgbClr val="000000">
                      <a:alpha val="43137"/>
                    </a:srgbClr>
                  </a:outerShdw>
                </a:effectLst>
                <a:latin typeface="Aptos" panose="020B0004020202020204" pitchFamily="34" charset="0"/>
              </a:rPr>
              <a:t>l’ANAC non rilascia certificati di attestazione</a:t>
            </a:r>
            <a:r>
              <a:rPr lang="it-IT" sz="1600" i="1" dirty="0">
                <a:solidFill>
                  <a:schemeClr val="tx1"/>
                </a:solidFill>
                <a:latin typeface="Aptos" panose="020B0004020202020204" pitchFamily="34" charset="0"/>
              </a:rPr>
              <a:t>, esulando tale compito dalle competenze dell’Autorità. Pertanto</a:t>
            </a:r>
            <a:r>
              <a:rPr lang="it-IT" sz="1600" i="1" dirty="0">
                <a:latin typeface="Aptos" panose="020B0004020202020204" pitchFamily="34" charset="0"/>
              </a:rPr>
              <a:t>, </a:t>
            </a:r>
            <a:r>
              <a:rPr lang="it-IT" sz="1600" b="1" i="1" dirty="0">
                <a:solidFill>
                  <a:srgbClr val="FF0000"/>
                </a:solidFill>
                <a:effectLst>
                  <a:outerShdw blurRad="38100" dist="38100" dir="2700000" algn="tl">
                    <a:srgbClr val="000000">
                      <a:alpha val="43137"/>
                    </a:srgbClr>
                  </a:outerShdw>
                </a:effectLst>
                <a:latin typeface="Aptos" panose="020B0004020202020204" pitchFamily="34" charset="0"/>
              </a:rPr>
              <a:t>la disposizione sopprime il riferimento all’ANAC</a:t>
            </a:r>
            <a:r>
              <a:rPr lang="it-IT" sz="1600" i="1" dirty="0">
                <a:latin typeface="Aptos" panose="020B0004020202020204" pitchFamily="34" charset="0"/>
              </a:rPr>
              <a:t>.</a:t>
            </a:r>
          </a:p>
        </p:txBody>
      </p:sp>
    </p:spTree>
    <p:extLst>
      <p:ext uri="{BB962C8B-B14F-4D97-AF65-F5344CB8AC3E}">
        <p14:creationId xmlns:p14="http://schemas.microsoft.com/office/powerpoint/2010/main" val="31167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8E826-F31D-A3C5-104A-993E8C68719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C649A44-81FC-E8F4-BC68-F729046A2D82}"/>
              </a:ext>
            </a:extLst>
          </p:cNvPr>
          <p:cNvSpPr>
            <a:spLocks noGrp="1"/>
          </p:cNvSpPr>
          <p:nvPr>
            <p:ph type="title"/>
          </p:nvPr>
        </p:nvSpPr>
        <p:spPr/>
        <p:txBody>
          <a:bodyPr/>
          <a:lstStyle/>
          <a:p>
            <a:r>
              <a:rPr kumimoji="0" lang="it-IT" sz="36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CCNL scorporabili </a:t>
            </a:r>
            <a:r>
              <a:rPr kumimoji="0" lang="it-IT" sz="2400" b="1" i="1"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(41.1dx119.12 e 2x11.2-bis)</a:t>
            </a:r>
            <a:endParaRPr lang="it-IT" b="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312B4EB1-6A7D-FA90-C7C5-A05C267F4C13}"/>
              </a:ext>
            </a:extLst>
          </p:cNvPr>
          <p:cNvSpPr>
            <a:spLocks noGrp="1"/>
          </p:cNvSpPr>
          <p:nvPr>
            <p:ph type="sldNum" sz="quarter" idx="10"/>
          </p:nvPr>
        </p:nvSpPr>
        <p:spPr/>
        <p:txBody>
          <a:bodyPr/>
          <a:lstStyle/>
          <a:p>
            <a:fld id="{A88A401D-FA7D-467D-AFBB-0B3BA40DF614}" type="slidenum">
              <a:rPr lang="it-IT" smtClean="0"/>
              <a:pPr/>
              <a:t>9</a:t>
            </a:fld>
            <a:endParaRPr lang="it-IT" dirty="0"/>
          </a:p>
        </p:txBody>
      </p:sp>
      <p:sp>
        <p:nvSpPr>
          <p:cNvPr id="4" name="Segnaposto piè di pagina 3">
            <a:extLst>
              <a:ext uri="{FF2B5EF4-FFF2-40B4-BE49-F238E27FC236}">
                <a16:creationId xmlns:a16="http://schemas.microsoft.com/office/drawing/2014/main" id="{2E04CC85-7DCF-9E03-85FA-865F2FC21EEF}"/>
              </a:ext>
            </a:extLst>
          </p:cNvPr>
          <p:cNvSpPr>
            <a:spLocks noGrp="1"/>
          </p:cNvSpPr>
          <p:nvPr>
            <p:ph type="ftr" sz="quarter" idx="3"/>
          </p:nvPr>
        </p:nvSpPr>
        <p:spPr>
          <a:xfrm>
            <a:off x="457200" y="4721856"/>
            <a:ext cx="5482952" cy="273844"/>
          </a:xfrm>
        </p:spPr>
        <p:txBody>
          <a:bodyPr/>
          <a:lstStyle/>
          <a:p>
            <a:r>
              <a:rPr lang="it-IT"/>
              <a:t>Avv. Bruno Urbani – L’esecuzione dei contratti pubblici nel d.lgs. 36 del 2023 «Codice Appalti»</a:t>
            </a:r>
            <a:endParaRPr lang="it-IT" dirty="0"/>
          </a:p>
        </p:txBody>
      </p:sp>
      <p:sp>
        <p:nvSpPr>
          <p:cNvPr id="5" name="Segnaposto contenuto 4">
            <a:extLst>
              <a:ext uri="{FF2B5EF4-FFF2-40B4-BE49-F238E27FC236}">
                <a16:creationId xmlns:a16="http://schemas.microsoft.com/office/drawing/2014/main" id="{EEF15C3B-7B10-B0CF-5D61-0C812291A750}"/>
              </a:ext>
            </a:extLst>
          </p:cNvPr>
          <p:cNvSpPr>
            <a:spLocks noGrp="1"/>
          </p:cNvSpPr>
          <p:nvPr>
            <p:ph idx="1"/>
          </p:nvPr>
        </p:nvSpPr>
        <p:spPr>
          <a:xfrm>
            <a:off x="457200" y="1200151"/>
            <a:ext cx="4690864" cy="3387824"/>
          </a:xfrm>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le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«categorie omogenee  prestazioni»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che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differiscono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dall’attività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prevalente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oggetto dell’appalto</a:t>
            </a:r>
            <a:r>
              <a:rPr lang="it-IT" b="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qualora siano:</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scorporabili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secondarie, accessorie o sussidiarie e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rappresentano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almeno 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30%</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marL="400050" lvl="1" indent="0" algn="just">
              <a:buNone/>
            </a:pPr>
            <a:r>
              <a:rPr lang="it-IT" dirty="0">
                <a:latin typeface="Segoe UI Semilight" panose="020B0402040204020203" pitchFamily="34" charset="0"/>
                <a:ea typeface="Yu Gothic UI" panose="020B0500000000000000" pitchFamily="34" charset="-128"/>
                <a:cs typeface="Segoe UI Semilight" panose="020B0402040204020203" pitchFamily="34" charset="0"/>
              </a:rPr>
              <a:t>… le SA e gli EC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specificano nei documenti ex 11.2 c.a. il diverso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CCNL e territoriale di lavoro applicabile al personale impiegato in tali prestazioni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dall’appaltatore, mandante/mandataria e subappaltatore.</a:t>
            </a:r>
          </a:p>
        </p:txBody>
      </p:sp>
      <p:sp>
        <p:nvSpPr>
          <p:cNvPr id="7" name="CasellaDiTesto 6">
            <a:extLst>
              <a:ext uri="{FF2B5EF4-FFF2-40B4-BE49-F238E27FC236}">
                <a16:creationId xmlns:a16="http://schemas.microsoft.com/office/drawing/2014/main" id="{5EB3BF79-D74C-A61F-A215-B7B1BE27C296}"/>
              </a:ext>
            </a:extLst>
          </p:cNvPr>
          <p:cNvSpPr txBox="1"/>
          <p:nvPr/>
        </p:nvSpPr>
        <p:spPr>
          <a:xfrm>
            <a:off x="5605794" y="1236634"/>
            <a:ext cx="2952328" cy="107721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i="1">
                <a:latin typeface="Aptos" panose="020B0004020202020204" pitchFamily="34" charset="0"/>
              </a:defRPr>
            </a:lvl1pPr>
          </a:lstStyle>
          <a:p>
            <a:r>
              <a:rPr lang="it-IT" b="1" dirty="0">
                <a:solidFill>
                  <a:srgbClr val="FF0000"/>
                </a:solidFill>
                <a:effectLst>
                  <a:outerShdw blurRad="38100" dist="38100" dir="2700000" algn="tl">
                    <a:srgbClr val="000000">
                      <a:alpha val="43137"/>
                    </a:srgbClr>
                  </a:outerShdw>
                </a:effectLst>
              </a:rPr>
              <a:t>È vietato imporre un CCNL come requisito di partecipazione (</a:t>
            </a:r>
            <a:r>
              <a:rPr lang="it-IT" b="1" dirty="0" err="1">
                <a:solidFill>
                  <a:srgbClr val="FF0000"/>
                </a:solidFill>
                <a:effectLst>
                  <a:outerShdw blurRad="38100" dist="38100" dir="2700000" algn="tl">
                    <a:srgbClr val="000000">
                      <a:alpha val="43137"/>
                    </a:srgbClr>
                  </a:outerShdw>
                </a:effectLst>
              </a:rPr>
              <a:t>I.01</a:t>
            </a:r>
            <a:r>
              <a:rPr lang="it-IT" b="1" dirty="0">
                <a:solidFill>
                  <a:srgbClr val="FF0000"/>
                </a:solidFill>
                <a:effectLst>
                  <a:outerShdw blurRad="38100" dist="38100" dir="2700000" algn="tl">
                    <a:srgbClr val="000000">
                      <a:alpha val="43137"/>
                    </a:srgbClr>
                  </a:outerShdw>
                </a:effectLst>
              </a:rPr>
              <a:t>, 2,4)</a:t>
            </a:r>
            <a:r>
              <a:rPr lang="it-IT" dirty="0">
                <a:solidFill>
                  <a:schemeClr val="tx1"/>
                </a:solidFill>
              </a:rPr>
              <a:t> (</a:t>
            </a:r>
            <a:r>
              <a:rPr lang="it-IT" dirty="0">
                <a:solidFill>
                  <a:schemeClr val="tx1"/>
                </a:solidFill>
                <a:latin typeface="Aptos" panose="020B0004020202020204" pitchFamily="34" charset="0"/>
              </a:rPr>
              <a:t>v. anche Cons. St. 10886/2023)</a:t>
            </a:r>
          </a:p>
        </p:txBody>
      </p:sp>
      <p:sp>
        <p:nvSpPr>
          <p:cNvPr id="8" name="CasellaDiTesto 7">
            <a:extLst>
              <a:ext uri="{FF2B5EF4-FFF2-40B4-BE49-F238E27FC236}">
                <a16:creationId xmlns:a16="http://schemas.microsoft.com/office/drawing/2014/main" id="{771E22F2-D7C6-227D-9112-0CEF1985B201}"/>
              </a:ext>
            </a:extLst>
          </p:cNvPr>
          <p:cNvSpPr txBox="1"/>
          <p:nvPr/>
        </p:nvSpPr>
        <p:spPr>
          <a:xfrm>
            <a:off x="5574997" y="2447733"/>
            <a:ext cx="2983125" cy="2062103"/>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b="0" i="1">
                <a:solidFill>
                  <a:srgbClr val="0D0D0D"/>
                </a:solidFill>
                <a:effectLst/>
                <a:latin typeface="Aptos Light"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latin typeface="Aptos" panose="020B0004020202020204" pitchFamily="34" charset="0"/>
              </a:rPr>
              <a:t>L’ANAC ha chiarito che </a:t>
            </a:r>
            <a:r>
              <a:rPr lang="it-IT" b="1" dirty="0">
                <a:effectLst>
                  <a:outerShdw blurRad="38100" dist="38100" dir="2700000" algn="tl">
                    <a:srgbClr val="000000">
                      <a:alpha val="43137"/>
                    </a:srgbClr>
                  </a:outerShdw>
                </a:effectLst>
                <a:latin typeface="Aptos" panose="020B0004020202020204" pitchFamily="34" charset="0"/>
              </a:rPr>
              <a:t>l'obbligo di indicare il CCNL non si applica</a:t>
            </a:r>
          </a:p>
          <a:p>
            <a:pPr marL="285750" indent="-285750">
              <a:buFont typeface="Arial" panose="020B0604020202020204" pitchFamily="34" charset="0"/>
              <a:buChar char="•"/>
            </a:pPr>
            <a:r>
              <a:rPr lang="it-IT" b="1" dirty="0">
                <a:effectLst>
                  <a:outerShdw blurRad="38100" dist="38100" dir="2700000" algn="tl">
                    <a:srgbClr val="000000">
                      <a:alpha val="43137"/>
                    </a:srgbClr>
                  </a:outerShdw>
                </a:effectLst>
                <a:latin typeface="Aptos" panose="020B0004020202020204" pitchFamily="34" charset="0"/>
              </a:rPr>
              <a:t> ai contratti per servizi intellettuali e </a:t>
            </a:r>
          </a:p>
          <a:p>
            <a:pPr marL="285750" indent="-285750">
              <a:buFont typeface="Arial" panose="020B0604020202020204" pitchFamily="34" charset="0"/>
              <a:buChar char="•"/>
            </a:pPr>
            <a:r>
              <a:rPr lang="it-IT" b="1" dirty="0">
                <a:effectLst>
                  <a:outerShdw blurRad="38100" dist="38100" dir="2700000" algn="tl">
                    <a:srgbClr val="000000">
                      <a:alpha val="43137"/>
                    </a:srgbClr>
                  </a:outerShdw>
                </a:effectLst>
                <a:latin typeface="Aptos" panose="020B0004020202020204" pitchFamily="34" charset="0"/>
              </a:rPr>
              <a:t>forniture senza posa in opera </a:t>
            </a:r>
            <a:r>
              <a:rPr lang="it-IT" dirty="0">
                <a:latin typeface="Aptos" panose="020B0004020202020204" pitchFamily="34" charset="0"/>
              </a:rPr>
              <a:t>ex 11 e 57 </a:t>
            </a:r>
            <a:r>
              <a:rPr lang="it-IT" dirty="0" err="1">
                <a:latin typeface="Aptos" panose="020B0004020202020204" pitchFamily="34" charset="0"/>
              </a:rPr>
              <a:t>Cod</a:t>
            </a:r>
            <a:r>
              <a:rPr lang="it-IT" dirty="0">
                <a:latin typeface="Aptos" panose="020B0004020202020204" pitchFamily="34" charset="0"/>
              </a:rPr>
              <a:t> (BT1/2023).</a:t>
            </a:r>
            <a:endParaRPr lang="it-IT" dirty="0"/>
          </a:p>
        </p:txBody>
      </p:sp>
    </p:spTree>
    <p:extLst>
      <p:ext uri="{BB962C8B-B14F-4D97-AF65-F5344CB8AC3E}">
        <p14:creationId xmlns:p14="http://schemas.microsoft.com/office/powerpoint/2010/main" val="17967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26055-8C2D-8ADB-8941-57EA93D0EBE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8516C80-A664-0BAC-A382-102B374ED729}"/>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Abolizione Rating d’impresa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(30x109)</a:t>
            </a:r>
            <a:endParaRPr lang="it-IT" b="1"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4" name="Segnaposto numero diapositiva 3">
            <a:extLst>
              <a:ext uri="{FF2B5EF4-FFF2-40B4-BE49-F238E27FC236}">
                <a16:creationId xmlns:a16="http://schemas.microsoft.com/office/drawing/2014/main" id="{94987566-4EFE-3475-580B-A02C162B88F8}"/>
              </a:ext>
            </a:extLst>
          </p:cNvPr>
          <p:cNvSpPr>
            <a:spLocks noGrp="1"/>
          </p:cNvSpPr>
          <p:nvPr>
            <p:ph type="sldNum" sz="quarter" idx="10"/>
          </p:nvPr>
        </p:nvSpPr>
        <p:spPr/>
        <p:txBody>
          <a:bodyPr/>
          <a:lstStyle/>
          <a:p>
            <a:fld id="{A88A401D-FA7D-467D-AFBB-0B3BA40DF614}" type="slidenum">
              <a:rPr lang="it-IT" smtClean="0"/>
              <a:t>90</a:t>
            </a:fld>
            <a:endParaRPr lang="it-IT"/>
          </a:p>
        </p:txBody>
      </p:sp>
      <p:sp>
        <p:nvSpPr>
          <p:cNvPr id="5" name="Segnaposto piè di pagina 4">
            <a:extLst>
              <a:ext uri="{FF2B5EF4-FFF2-40B4-BE49-F238E27FC236}">
                <a16:creationId xmlns:a16="http://schemas.microsoft.com/office/drawing/2014/main" id="{F9FBC871-5DD7-8906-C6FA-AD7C1600D717}"/>
              </a:ext>
            </a:extLst>
          </p:cNvPr>
          <p:cNvSpPr>
            <a:spLocks noGrp="1"/>
          </p:cNvSpPr>
          <p:nvPr>
            <p:ph type="ftr" sz="quarter" idx="11"/>
          </p:nvPr>
        </p:nvSpPr>
        <p:spPr/>
        <p:txBody>
          <a:bodyPr/>
          <a:lstStyle/>
          <a:p>
            <a:r>
              <a:rPr lang="it-IT" dirty="0"/>
              <a:t>Direzione Legislazione Opere Pubbliche - Avv. Bruno Urbani – Il decreto correttivo al d.lgs. 36 del 2023 «Codice Appalti»</a:t>
            </a:r>
          </a:p>
        </p:txBody>
      </p:sp>
      <p:sp>
        <p:nvSpPr>
          <p:cNvPr id="3" name="Segnaposto contenuto 2">
            <a:extLst>
              <a:ext uri="{FF2B5EF4-FFF2-40B4-BE49-F238E27FC236}">
                <a16:creationId xmlns:a16="http://schemas.microsoft.com/office/drawing/2014/main" id="{0C65C1E2-2C80-24E7-0113-EDFFC69B4DF0}"/>
              </a:ext>
            </a:extLst>
          </p:cNvPr>
          <p:cNvSpPr>
            <a:spLocks noGrp="1"/>
          </p:cNvSpPr>
          <p:nvPr>
            <p:ph idx="4294967295"/>
          </p:nvPr>
        </p:nvSpPr>
        <p:spPr>
          <a:xfrm>
            <a:off x="323528" y="1063229"/>
            <a:ext cx="3600400" cy="3394075"/>
          </a:xfrm>
          <a:solidFill>
            <a:schemeClr val="bg1"/>
          </a:solidFill>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nuovo art. 30 abroga l’art. 109 del d.lgs. 36/2023, che prevedeva 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istituzione di un sistema digitale per valutare la reputazione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delle imprese, volto a:</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valutare l'affidabilità delle aziende attraverso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indici qualitativi e quantitativi, oggettivi e misurabili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834E4702-93D9-7AB0-70BC-98A97FD85ACE}"/>
              </a:ext>
            </a:extLst>
          </p:cNvPr>
          <p:cNvSpPr txBox="1"/>
          <p:nvPr/>
        </p:nvSpPr>
        <p:spPr>
          <a:xfrm>
            <a:off x="4371492" y="1491163"/>
            <a:ext cx="4315308" cy="2800767"/>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600" dirty="0">
                <a:solidFill>
                  <a:schemeClr val="tx1"/>
                </a:solidFill>
              </a:rPr>
              <a:t>L’abrogazione dimostra le difficoltà persistenti nel creare un sistema reputazionale efficace per le imprese, che rimane una sfida aperta nel settore degli appalti pubblici. </a:t>
            </a:r>
          </a:p>
          <a:p>
            <a:r>
              <a:rPr lang="it-IT" sz="1600" dirty="0">
                <a:solidFill>
                  <a:schemeClr val="tx1"/>
                </a:solidFill>
              </a:rPr>
              <a:t>Problematiche già emerse nel 2016, quando un sistema simile era stato proposto nel d.lgs. 50/2016:</a:t>
            </a:r>
          </a:p>
          <a:p>
            <a:r>
              <a:rPr lang="it-IT" sz="1600" dirty="0">
                <a:solidFill>
                  <a:schemeClr val="tx1"/>
                </a:solidFill>
              </a:rPr>
              <a:t>L’ANAC aveva rinunciato all’implementazione del sistema a causa della complessità nel definire indici e criteri chiari che non penalizzassero la concorrenza..</a:t>
            </a:r>
          </a:p>
        </p:txBody>
      </p:sp>
    </p:spTree>
    <p:extLst>
      <p:ext uri="{BB962C8B-B14F-4D97-AF65-F5344CB8AC3E}">
        <p14:creationId xmlns:p14="http://schemas.microsoft.com/office/powerpoint/2010/main" val="83020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0683-A35A-EEEB-1C8A-70A5382A8BE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BF6C1CB-0964-F854-17D9-663C25FFD2A7}"/>
              </a:ext>
            </a:extLst>
          </p:cNvPr>
          <p:cNvSpPr>
            <a:spLocks noGrp="1"/>
          </p:cNvSpPr>
          <p:nvPr>
            <p:ph type="ctrTitle"/>
          </p:nvPr>
        </p:nvSpPr>
        <p:spPr/>
        <p:txBody>
          <a:bodyPr>
            <a:normAutofit/>
          </a:bodyPr>
          <a:lstStyle/>
          <a:p>
            <a:pPr algn="l"/>
            <a:r>
              <a:rPr lang="it-IT" b="1" dirty="0">
                <a:latin typeface="Segoe UI Semilight" panose="020B0402040204020203" pitchFamily="34" charset="0"/>
                <a:ea typeface="Yu Gothic UI" panose="020B0500000000000000" pitchFamily="34" charset="-128"/>
                <a:cs typeface="Segoe UI Semilight" panose="020B0402040204020203" pitchFamily="34" charset="0"/>
              </a:rPr>
              <a:t>Esecuzione e subappalto</a:t>
            </a:r>
          </a:p>
        </p:txBody>
      </p:sp>
      <p:sp>
        <p:nvSpPr>
          <p:cNvPr id="7" name="Sottotitolo 6">
            <a:extLst>
              <a:ext uri="{FF2B5EF4-FFF2-40B4-BE49-F238E27FC236}">
                <a16:creationId xmlns:a16="http://schemas.microsoft.com/office/drawing/2014/main" id="{78CCFD5F-FD99-67FC-0E3D-254ED920F8D7}"/>
              </a:ext>
            </a:extLst>
          </p:cNvPr>
          <p:cNvSpPr>
            <a:spLocks noGrp="1"/>
          </p:cNvSpPr>
          <p:nvPr>
            <p:ph type="subTitle" idx="1"/>
          </p:nvPr>
        </p:nvSpPr>
        <p:spPr/>
        <p:txBody>
          <a:bodyPr/>
          <a:lstStyle/>
          <a:p>
            <a:pPr algn="l"/>
            <a:r>
              <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«Il decreto correttivo al Codice Appalti»</a:t>
            </a:r>
          </a:p>
          <a:p>
            <a:pPr algn="l"/>
            <a:r>
              <a:rPr lang="it-IT" i="1" dirty="0">
                <a:solidFill>
                  <a:prstClr val="black"/>
                </a:solidFill>
                <a:latin typeface="Segoe UI Semilight" panose="020B0402040204020203" pitchFamily="34" charset="0"/>
                <a:ea typeface="Yu Gothic UI" panose="020B0500000000000000" pitchFamily="34" charset="-128"/>
              </a:rPr>
              <a:t>D.lgs. 31 dicembre 2024, n. 209</a:t>
            </a:r>
            <a:endParaRPr lang="it-IT" i="1"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856298BA-AFA3-1E49-9A98-5EC7C3F97AD7}"/>
              </a:ext>
            </a:extLst>
          </p:cNvPr>
          <p:cNvSpPr>
            <a:spLocks noGrp="1"/>
          </p:cNvSpPr>
          <p:nvPr>
            <p:ph type="sldNum" sz="quarter" idx="12"/>
          </p:nvPr>
        </p:nvSpPr>
        <p:spPr/>
        <p:txBody>
          <a:bodyPr/>
          <a:lstStyle/>
          <a:p>
            <a:fld id="{A88A401D-FA7D-467D-AFBB-0B3BA40DF614}" type="slidenum">
              <a:rPr lang="it-IT" smtClean="0"/>
              <a:pPr/>
              <a:t>91</a:t>
            </a:fld>
            <a:endParaRPr lang="it-IT" dirty="0"/>
          </a:p>
        </p:txBody>
      </p:sp>
      <p:sp>
        <p:nvSpPr>
          <p:cNvPr id="2" name="CasellaDiTesto 1">
            <a:extLst>
              <a:ext uri="{FF2B5EF4-FFF2-40B4-BE49-F238E27FC236}">
                <a16:creationId xmlns:a16="http://schemas.microsoft.com/office/drawing/2014/main" id="{E2F1C07E-0951-3975-63C9-F7DDDECE78BB}"/>
              </a:ext>
            </a:extLst>
          </p:cNvPr>
          <p:cNvSpPr txBox="1"/>
          <p:nvPr/>
        </p:nvSpPr>
        <p:spPr>
          <a:xfrm>
            <a:off x="971600" y="1413153"/>
            <a:ext cx="3959768" cy="369332"/>
          </a:xfrm>
          <a:prstGeom prst="rect">
            <a:avLst/>
          </a:prstGeom>
          <a:noFill/>
        </p:spPr>
        <p:txBody>
          <a:bodyPr wrap="square">
            <a:spAutoFit/>
          </a:bodyPr>
          <a:lstStyle/>
          <a:p>
            <a:pPr defTabSz="914378"/>
            <a:r>
              <a:rPr lang="it-IT" i="1" dirty="0">
                <a:solidFill>
                  <a:prstClr val="black"/>
                </a:solidFill>
                <a:latin typeface="Segoe UI Semilight" panose="020B0402040204020203" pitchFamily="34" charset="0"/>
                <a:cs typeface="Segoe UI Semilight" panose="020B0402040204020203" pitchFamily="34" charset="0"/>
              </a:rPr>
              <a:t>APPALTI E CONCESSIONI</a:t>
            </a:r>
            <a:endParaRPr lang="it-IT" dirty="0">
              <a:solidFill>
                <a:prstClr val="black"/>
              </a:solidFill>
              <a:latin typeface="Calibri"/>
            </a:endParaRPr>
          </a:p>
        </p:txBody>
      </p:sp>
      <p:sp>
        <p:nvSpPr>
          <p:cNvPr id="5" name="Segnaposto piè di pagina 2">
            <a:extLst>
              <a:ext uri="{FF2B5EF4-FFF2-40B4-BE49-F238E27FC236}">
                <a16:creationId xmlns:a16="http://schemas.microsoft.com/office/drawing/2014/main" id="{3C913552-6767-772E-B6CE-67F92C37C2A5}"/>
              </a:ext>
            </a:extLst>
          </p:cNvPr>
          <p:cNvSpPr txBox="1">
            <a:spLocks/>
          </p:cNvSpPr>
          <p:nvPr/>
        </p:nvSpPr>
        <p:spPr>
          <a:xfrm>
            <a:off x="444806" y="4767263"/>
            <a:ext cx="5482952" cy="27384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24" b="1" i="1" dirty="0">
                <a:solidFill>
                  <a:srgbClr val="103676"/>
                </a:solidFill>
                <a:latin typeface="Segoe UI Semilight" panose="020B0402040204020203" pitchFamily="34" charset="0"/>
                <a:cs typeface="Segoe UI Semilight" panose="020B0402040204020203" pitchFamily="34" charset="0"/>
              </a:rPr>
              <a:t>Direzione</a:t>
            </a:r>
            <a:r>
              <a:rPr lang="it-IT" dirty="0"/>
              <a:t> </a:t>
            </a:r>
            <a:r>
              <a:rPr lang="it-IT" sz="824" b="1" i="1" dirty="0">
                <a:solidFill>
                  <a:srgbClr val="103676"/>
                </a:solidFill>
                <a:latin typeface="Segoe UI Semilight" panose="020B0402040204020203" pitchFamily="34" charset="0"/>
                <a:cs typeface="Segoe UI Semilight" panose="020B0402040204020203" pitchFamily="34" charset="0"/>
              </a:rPr>
              <a:t>Legislazione Opere Pubbliche - Avv. Bruno Urbani – Il decreto correttivo al d.lgs. 36 del 2023 «Codice Appalti»</a:t>
            </a:r>
          </a:p>
        </p:txBody>
      </p:sp>
    </p:spTree>
    <p:extLst>
      <p:ext uri="{BB962C8B-B14F-4D97-AF65-F5344CB8AC3E}">
        <p14:creationId xmlns:p14="http://schemas.microsoft.com/office/powerpoint/2010/main" val="36996260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12C9-F1A9-423C-DE28-DBE51AF8D87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1652D3-EEBF-0409-4ABE-C31A34032DAE}"/>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Quota PMI subappalto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(41ax119.2)</a:t>
            </a:r>
          </a:p>
        </p:txBody>
      </p:sp>
      <p:sp>
        <p:nvSpPr>
          <p:cNvPr id="3" name="Segnaposto numero diapositiva 2">
            <a:extLst>
              <a:ext uri="{FF2B5EF4-FFF2-40B4-BE49-F238E27FC236}">
                <a16:creationId xmlns:a16="http://schemas.microsoft.com/office/drawing/2014/main" id="{4D9847E3-814B-3A08-0C8F-B32F94D859F7}"/>
              </a:ext>
            </a:extLst>
          </p:cNvPr>
          <p:cNvSpPr>
            <a:spLocks noGrp="1"/>
          </p:cNvSpPr>
          <p:nvPr>
            <p:ph type="sldNum" sz="quarter" idx="10"/>
          </p:nvPr>
        </p:nvSpPr>
        <p:spPr/>
        <p:txBody>
          <a:bodyPr/>
          <a:lstStyle/>
          <a:p>
            <a:fld id="{A88A401D-FA7D-467D-AFBB-0B3BA40DF614}" type="slidenum">
              <a:rPr lang="it-IT" smtClean="0"/>
              <a:pPr/>
              <a:t>92</a:t>
            </a:fld>
            <a:endParaRPr lang="it-IT" dirty="0"/>
          </a:p>
        </p:txBody>
      </p:sp>
      <p:sp>
        <p:nvSpPr>
          <p:cNvPr id="4" name="Segnaposto piè di pagina 3">
            <a:extLst>
              <a:ext uri="{FF2B5EF4-FFF2-40B4-BE49-F238E27FC236}">
                <a16:creationId xmlns:a16="http://schemas.microsoft.com/office/drawing/2014/main" id="{3B100098-594C-69D2-8BC6-BBAB0242B2E5}"/>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D2556F36-BD5B-9347-2591-C096BCCE826E}"/>
              </a:ext>
            </a:extLst>
          </p:cNvPr>
          <p:cNvSpPr>
            <a:spLocks noGrp="1"/>
          </p:cNvSpPr>
          <p:nvPr>
            <p:ph idx="1"/>
          </p:nvPr>
        </p:nvSpPr>
        <p:spPr>
          <a:xfrm>
            <a:off x="457200" y="1200151"/>
            <a:ext cx="5626968" cy="3394472"/>
          </a:xfrm>
        </p:spPr>
        <p:txBody>
          <a:bodyPr>
            <a:normAutofit lnSpcReduction="10000"/>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Oltre le novità in tema di tutele lavorative (119,12), di adeguamento dei Prezzi (119.2-bis) e qualificazione (II.12, 23.1b), nel correttivo viene ristabilito un tetto massimo di ribasso: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 contratti di subappalto sono stipulati, in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misura non inferiore al 20 %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delle prestazioni subappaltabili, con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piccole e medie imprese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salvo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indicare nella propria offerta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una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diversa soglia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affidamento delle prestazioni che si intende subappaltare alle PMI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per ragioni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legate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all'oggetto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o alle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caratteristiche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delle prestazioni o al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mercato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di riferimento. </a:t>
            </a:r>
          </a:p>
        </p:txBody>
      </p:sp>
      <p:sp>
        <p:nvSpPr>
          <p:cNvPr id="7" name="CasellaDiTesto 6">
            <a:extLst>
              <a:ext uri="{FF2B5EF4-FFF2-40B4-BE49-F238E27FC236}">
                <a16:creationId xmlns:a16="http://schemas.microsoft.com/office/drawing/2014/main" id="{561997DE-E1C3-5BBE-7369-654F9DA16C61}"/>
              </a:ext>
            </a:extLst>
          </p:cNvPr>
          <p:cNvSpPr txBox="1"/>
          <p:nvPr/>
        </p:nvSpPr>
        <p:spPr>
          <a:xfrm>
            <a:off x="6156176" y="1200151"/>
            <a:ext cx="2530624" cy="3293209"/>
          </a:xfrm>
          <a:prstGeom prst="rect">
            <a:avLst/>
          </a:prstGeom>
          <a:solidFill>
            <a:schemeClr val="accent2">
              <a:lumMod val="40000"/>
              <a:lumOff val="60000"/>
            </a:schemeClr>
          </a:solidFill>
        </p:spPr>
        <p:txBody>
          <a:bodyPr wrap="square">
            <a:spAutoFit/>
          </a:bodyPr>
          <a:lstStyle/>
          <a:p>
            <a:pPr algn="just"/>
            <a:r>
              <a:rPr lang="it-IT" sz="1600" b="1" i="1" dirty="0">
                <a:effectLst>
                  <a:outerShdw blurRad="38100" dist="38100" dir="2700000" algn="tl">
                    <a:srgbClr val="000000">
                      <a:alpha val="43137"/>
                    </a:srgbClr>
                  </a:outerShdw>
                </a:effectLst>
                <a:latin typeface="Aptos" panose="020B0004020202020204" pitchFamily="34" charset="0"/>
              </a:rPr>
              <a:t>Piccole imprese</a:t>
            </a:r>
            <a:r>
              <a:rPr lang="it-IT" sz="1600" i="1" dirty="0">
                <a:latin typeface="Aptos" panose="020B0004020202020204" pitchFamily="34" charset="0"/>
              </a:rPr>
              <a:t>: meno di 50 dipendenti e fatturato/ bilancio ≤ 10 milioni di euro.</a:t>
            </a:r>
          </a:p>
          <a:p>
            <a:pPr algn="just"/>
            <a:r>
              <a:rPr lang="it-IT" sz="1600" b="1" i="1" dirty="0">
                <a:effectLst>
                  <a:outerShdw blurRad="38100" dist="38100" dir="2700000" algn="tl">
                    <a:srgbClr val="000000">
                      <a:alpha val="43137"/>
                    </a:srgbClr>
                  </a:outerShdw>
                </a:effectLst>
                <a:latin typeface="Aptos" panose="020B0004020202020204" pitchFamily="34" charset="0"/>
              </a:rPr>
              <a:t>Medie imprese</a:t>
            </a:r>
            <a:r>
              <a:rPr lang="it-IT" sz="1600" i="1" dirty="0">
                <a:latin typeface="Aptos" panose="020B0004020202020204" pitchFamily="34" charset="0"/>
              </a:rPr>
              <a:t>: meno di 250 dipendenti e fatturato ≤ 50 milioni o bilancio ≤ 43 milioni di euro.</a:t>
            </a:r>
          </a:p>
          <a:p>
            <a:pPr algn="just"/>
            <a:r>
              <a:rPr lang="it-IT" sz="1600" i="1" dirty="0">
                <a:latin typeface="Aptos" panose="020B0004020202020204" pitchFamily="34" charset="0"/>
              </a:rPr>
              <a:t>L'autonomia dell’OE (autonoma, associata o collegata) influisce sulla classificazione. (v. </a:t>
            </a:r>
            <a:r>
              <a:rPr lang="it-IT" sz="1600" i="1" dirty="0" err="1">
                <a:latin typeface="Aptos" panose="020B0004020202020204" pitchFamily="34" charset="0"/>
              </a:rPr>
              <a:t>all</a:t>
            </a:r>
            <a:r>
              <a:rPr lang="it-IT" sz="1600" i="1" dirty="0">
                <a:latin typeface="Aptos" panose="020B0004020202020204" pitchFamily="34" charset="0"/>
              </a:rPr>
              <a:t>. I.1 1.1 e </a:t>
            </a:r>
            <a:r>
              <a:rPr lang="it-IT" sz="1600" b="1" i="1" dirty="0">
                <a:latin typeface="Aptos" panose="020B0004020202020204" pitchFamily="34" charset="0"/>
              </a:rPr>
              <a:t>Racc. 2003/361/CE)</a:t>
            </a:r>
            <a:endParaRPr lang="it-IT" sz="1600" i="1" dirty="0">
              <a:latin typeface="Aptos" panose="020B0004020202020204" pitchFamily="34" charset="0"/>
            </a:endParaRPr>
          </a:p>
        </p:txBody>
      </p:sp>
    </p:spTree>
    <p:extLst>
      <p:ext uri="{BB962C8B-B14F-4D97-AF65-F5344CB8AC3E}">
        <p14:creationId xmlns:p14="http://schemas.microsoft.com/office/powerpoint/2010/main" val="15111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BE26E-F7B9-AAF9-E46B-EC0CD994D2AD}"/>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Revisione prezzi subappalti </a:t>
            </a:r>
            <a:r>
              <a:rPr kumimoji="0" lang="it-IT" sz="24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Segoe UI Semilight" panose="020B0402040204020203" pitchFamily="34" charset="0"/>
                <a:ea typeface="Yu Gothic UI" panose="020B0500000000000000" pitchFamily="34" charset="-128"/>
                <a:cs typeface="Segoe UI Semilight" panose="020B0402040204020203" pitchFamily="34" charset="0"/>
              </a:rPr>
              <a:t>(86xII.2-bis, 8)</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622F7897-E6BA-4799-CDC4-45C82ECAE4C4}"/>
              </a:ext>
            </a:extLst>
          </p:cNvPr>
          <p:cNvSpPr>
            <a:spLocks noGrp="1"/>
          </p:cNvSpPr>
          <p:nvPr>
            <p:ph type="sldNum" sz="quarter" idx="10"/>
          </p:nvPr>
        </p:nvSpPr>
        <p:spPr/>
        <p:txBody>
          <a:bodyPr/>
          <a:lstStyle/>
          <a:p>
            <a:fld id="{A88A401D-FA7D-467D-AFBB-0B3BA40DF614}" type="slidenum">
              <a:rPr lang="it-IT" smtClean="0"/>
              <a:pPr/>
              <a:t>93</a:t>
            </a:fld>
            <a:endParaRPr lang="it-IT" dirty="0"/>
          </a:p>
        </p:txBody>
      </p:sp>
      <p:sp>
        <p:nvSpPr>
          <p:cNvPr id="4" name="Segnaposto piè di pagina 3">
            <a:extLst>
              <a:ext uri="{FF2B5EF4-FFF2-40B4-BE49-F238E27FC236}">
                <a16:creationId xmlns:a16="http://schemas.microsoft.com/office/drawing/2014/main" id="{1589EA93-2E6F-90E0-8ABB-226A574C70AD}"/>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5" name="Segnaposto contenuto 4">
            <a:extLst>
              <a:ext uri="{FF2B5EF4-FFF2-40B4-BE49-F238E27FC236}">
                <a16:creationId xmlns:a16="http://schemas.microsoft.com/office/drawing/2014/main" id="{F800BFBB-4445-2A41-124A-5D1FCFF1C279}"/>
              </a:ext>
            </a:extLst>
          </p:cNvPr>
          <p:cNvSpPr>
            <a:spLocks noGrp="1"/>
          </p:cNvSpPr>
          <p:nvPr>
            <p:ph idx="1"/>
          </p:nvPr>
        </p:nvSpPr>
        <p:spPr>
          <a:xfrm>
            <a:off x="457200" y="1218010"/>
            <a:ext cx="5482952" cy="3394472"/>
          </a:xfrm>
        </p:spPr>
        <p:txBody>
          <a:bodyPr>
            <a:normAutofit lnSpcReduction="10000"/>
          </a:bodyPr>
          <a:lstStyle/>
          <a:p>
            <a:pPr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I contratti di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subappalto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i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subcontratti comunicati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alla SA </a:t>
            </a:r>
            <a:r>
              <a:rPr lang="it-IT" dirty="0">
                <a:solidFill>
                  <a:srgbClr val="474747"/>
                </a:solidFill>
                <a:latin typeface="Segoe UI Semilight" panose="020B0402040204020203" pitchFamily="34" charset="0"/>
                <a:ea typeface="Yu Gothic UI" panose="020B0500000000000000" pitchFamily="34" charset="-128"/>
                <a:cs typeface="Segoe UI Semilight" panose="020B0402040204020203" pitchFamily="34" charset="0"/>
              </a:rPr>
              <a:t>prima dell'inizio della prestazione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(119.2)</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devono prevedere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clausole di revisione prezzi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Le somme per la revisione prezzi sono pagate:</a:t>
            </a:r>
          </a:p>
          <a:p>
            <a:pPr marL="742950" lvl="1" indent="-285750" algn="just">
              <a:buFont typeface="Arial" panose="020B0604020202020204" pitchFamily="34" charset="0"/>
              <a:buChar cha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direttamente dalla SA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(se previsto dall’</a:t>
            </a:r>
            <a:r>
              <a:rPr lang="it-IT" b="1" dirty="0">
                <a:latin typeface="Segoe UI Semilight" panose="020B0402040204020203" pitchFamily="34" charset="0"/>
                <a:ea typeface="Yu Gothic UI" panose="020B0500000000000000" pitchFamily="34" charset="-128"/>
                <a:cs typeface="Segoe UI Semilight" panose="020B0402040204020203" pitchFamily="34" charset="0"/>
              </a:rPr>
              <a:t>art. 119.11</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marL="742950" lvl="1" indent="-285750" algn="just">
              <a:buFont typeface="Arial" panose="020B0604020202020204" pitchFamily="34" charset="0"/>
              <a:buChar char="•"/>
            </a:pP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dall’appaltatore al subappaltatore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seguendo le regole dell’articolo 60.</a:t>
            </a:r>
          </a:p>
          <a:p>
            <a:pPr algn="just">
              <a:buFont typeface="Arial" panose="020B0604020202020204" pitchFamily="34" charset="0"/>
              <a:buChar cha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appaltatore è responsabile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della corretta attuazione della revisione prezzi nel subappalto (119.2-bis).</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8D91F5F-E321-F0D4-3771-A59E1F330FE6}"/>
              </a:ext>
            </a:extLst>
          </p:cNvPr>
          <p:cNvSpPr txBox="1"/>
          <p:nvPr/>
        </p:nvSpPr>
        <p:spPr>
          <a:xfrm>
            <a:off x="6287666" y="1851670"/>
            <a:ext cx="2397140" cy="2554545"/>
          </a:xfrm>
          <a:prstGeom prst="rect">
            <a:avLst/>
          </a:prstGeom>
          <a:solidFill>
            <a:schemeClr val="accent2">
              <a:lumMod val="40000"/>
              <a:lumOff val="60000"/>
            </a:schemeClr>
          </a:solidFill>
        </p:spPr>
        <p:txBody>
          <a:bodyPr wrap="square">
            <a:spAutoFit/>
          </a:bodyPr>
          <a:lstStyle>
            <a:defPPr>
              <a:defRPr lang="it-IT"/>
            </a:defPPr>
            <a:lvl1pPr algn="just">
              <a:defRPr sz="1600" b="1" i="1">
                <a:effectLst>
                  <a:outerShdw blurRad="38100" dist="38100" dir="2700000" algn="tl">
                    <a:srgbClr val="000000">
                      <a:alpha val="43137"/>
                    </a:srgbClr>
                  </a:outerShdw>
                </a:effectLst>
                <a:latin typeface="Aptos" panose="020B0004020202020204" pitchFamily="34" charset="0"/>
              </a:defRPr>
            </a:lvl1pPr>
          </a:lstStyle>
          <a:p>
            <a:r>
              <a:rPr lang="it-IT" b="0" dirty="0">
                <a:effectLst/>
              </a:rPr>
              <a:t>Le clausole di </a:t>
            </a:r>
            <a:r>
              <a:rPr lang="it-IT" dirty="0"/>
              <a:t>revisione prezzi </a:t>
            </a:r>
            <a:r>
              <a:rPr lang="it-IT" b="0" dirty="0">
                <a:effectLst/>
              </a:rPr>
              <a:t>sono determinate ex II.2-bis:</a:t>
            </a:r>
          </a:p>
          <a:p>
            <a:pPr marL="285750" indent="-285750">
              <a:buFont typeface="Arial" panose="020B0604020202020204" pitchFamily="34" charset="0"/>
              <a:buChar char="•"/>
            </a:pPr>
            <a:r>
              <a:rPr lang="it-IT" b="0" dirty="0">
                <a:effectLst/>
              </a:rPr>
              <a:t>art. 8, </a:t>
            </a:r>
            <a:r>
              <a:rPr lang="it-IT" dirty="0"/>
              <a:t>per i lavori</a:t>
            </a:r>
          </a:p>
          <a:p>
            <a:pPr marL="285750" indent="-285750">
              <a:buFont typeface="Arial" panose="020B0604020202020204" pitchFamily="34" charset="0"/>
              <a:buChar char="•"/>
            </a:pPr>
            <a:r>
              <a:rPr lang="it-IT" b="0" dirty="0">
                <a:effectLst/>
              </a:rPr>
              <a:t>art. 14, </a:t>
            </a:r>
            <a:r>
              <a:rPr lang="it-IT" dirty="0"/>
              <a:t>per servizi e forniture</a:t>
            </a:r>
          </a:p>
          <a:p>
            <a:r>
              <a:rPr lang="it-IT" dirty="0"/>
              <a:t>si attivano al verificarsi delle particolari condizioni </a:t>
            </a:r>
            <a:r>
              <a:rPr lang="it-IT" b="0" dirty="0">
                <a:effectLst/>
              </a:rPr>
              <a:t>di natura oggettiva (60.2)</a:t>
            </a:r>
          </a:p>
        </p:txBody>
      </p:sp>
    </p:spTree>
    <p:extLst>
      <p:ext uri="{BB962C8B-B14F-4D97-AF65-F5344CB8AC3E}">
        <p14:creationId xmlns:p14="http://schemas.microsoft.com/office/powerpoint/2010/main" val="28504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04A97-FAD3-5315-0584-0B3E9B6AB1BA}"/>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425004EF-144A-5928-E769-74D3DE1E6D87}"/>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Varianti in corso d’opera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(42.1ax120.1.c)</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B82206AB-8999-5317-1C2D-8A9E9EA56313}"/>
              </a:ext>
            </a:extLst>
          </p:cNvPr>
          <p:cNvSpPr>
            <a:spLocks noGrp="1"/>
          </p:cNvSpPr>
          <p:nvPr>
            <p:ph type="sldNum" sz="quarter" idx="10"/>
          </p:nvPr>
        </p:nvSpPr>
        <p:spPr/>
        <p:txBody>
          <a:bodyPr/>
          <a:lstStyle/>
          <a:p>
            <a:fld id="{A88A401D-FA7D-467D-AFBB-0B3BA40DF614}" type="slidenum">
              <a:rPr lang="it-IT" smtClean="0"/>
              <a:t>94</a:t>
            </a:fld>
            <a:endParaRPr lang="it-IT"/>
          </a:p>
        </p:txBody>
      </p:sp>
      <p:sp>
        <p:nvSpPr>
          <p:cNvPr id="4" name="Segnaposto piè di pagina 3">
            <a:extLst>
              <a:ext uri="{FF2B5EF4-FFF2-40B4-BE49-F238E27FC236}">
                <a16:creationId xmlns:a16="http://schemas.microsoft.com/office/drawing/2014/main" id="{39C333EF-8886-D466-D894-E3A94F72C4EA}"/>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6" name="Segnaposto contenuto 5">
            <a:extLst>
              <a:ext uri="{FF2B5EF4-FFF2-40B4-BE49-F238E27FC236}">
                <a16:creationId xmlns:a16="http://schemas.microsoft.com/office/drawing/2014/main" id="{C9D67CE5-8AF7-8900-859B-595EAA16663A}"/>
              </a:ext>
            </a:extLst>
          </p:cNvPr>
          <p:cNvSpPr>
            <a:spLocks noGrp="1"/>
          </p:cNvSpPr>
          <p:nvPr>
            <p:ph idx="1"/>
          </p:nvPr>
        </p:nvSpPr>
        <p:spPr/>
        <p:txBody>
          <a:bodyPr>
            <a:normAutofit lnSpcReduction="10000"/>
          </a:bodyPr>
          <a:lstStyle/>
          <a:p>
            <a:pPr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Introdotta una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disciplina più dettagliata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delle varianti, richiamando esplicitamente come causa delle stesse:</a:t>
            </a:r>
          </a:p>
          <a:p>
            <a:pPr lvl="1"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esigenze derivanti da nuove disposizioni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legislative o regolamentari o da provvedimenti </a:t>
            </a:r>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sopravvenuti</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di autorità o enti preposti alla tutela di interessi rilevanti; </a:t>
            </a:r>
          </a:p>
          <a:p>
            <a:pPr lvl="1"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gli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eventi naturali </a:t>
            </a:r>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straordinari</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e </a:t>
            </a:r>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imprevedibili</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e i casi di forza maggiore che incidono sui beni oggetto dell’intervento;</a:t>
            </a:r>
          </a:p>
          <a:p>
            <a:pPr lvl="1"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I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rinvenimenti, imprevisti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o </a:t>
            </a:r>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prevedibili con la dovuta diligenza</a:t>
            </a:r>
            <a:r>
              <a:rPr lang="it-IT" b="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nella fase di progettazione; </a:t>
            </a:r>
          </a:p>
          <a:p>
            <a:pPr lvl="1" algn="just"/>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le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difficoltà di esecuzione </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derivanti da cause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geologiche</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idriche</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e </a:t>
            </a:r>
            <a:r>
              <a:rPr lang="it-IT" b="1" i="1" dirty="0">
                <a:solidFill>
                  <a:prstClr val="black"/>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simili</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a:t>
            </a:r>
            <a:r>
              <a:rPr lang="it-IT" b="1" u="sng"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prevedibili dalle parti</a:t>
            </a:r>
            <a:r>
              <a:rPr lang="it-IT" dirty="0">
                <a:solidFill>
                  <a:prstClr val="black"/>
                </a:solidFill>
                <a:latin typeface="Segoe UI Semilight" panose="020B0402040204020203" pitchFamily="34" charset="0"/>
                <a:ea typeface="Yu Gothic UI" panose="020B0500000000000000" pitchFamily="34" charset="-128"/>
                <a:cs typeface="Segoe UI Semilight" panose="020B0402040204020203" pitchFamily="34" charset="0"/>
              </a:rPr>
              <a:t> in base alle conoscenze tecnico-scientifiche consolidate al momento della progettazione.</a:t>
            </a:r>
          </a:p>
          <a:p>
            <a:pPr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Tree>
    <p:extLst>
      <p:ext uri="{BB962C8B-B14F-4D97-AF65-F5344CB8AC3E}">
        <p14:creationId xmlns:p14="http://schemas.microsoft.com/office/powerpoint/2010/main" val="2736459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E9AD-D6C7-0A42-BE1A-BE18CD53CB26}"/>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CAC81D0B-CC53-DECE-B238-D03134C6AF77}"/>
              </a:ext>
            </a:extLst>
          </p:cNvPr>
          <p:cNvSpPr>
            <a:spLocks noGrp="1"/>
          </p:cNvSpPr>
          <p:nvPr>
            <p:ph type="title"/>
          </p:nvPr>
        </p:nvSpPr>
        <p:spPr/>
        <p:txBody>
          <a:bodyPr>
            <a:normAutofit/>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Modifiche non sostanziali </a:t>
            </a:r>
            <a:r>
              <a:rPr lang="it-IT" sz="2700" b="1" i="1" dirty="0">
                <a:latin typeface="Segoe UI Semilight" panose="020B0402040204020203" pitchFamily="34" charset="0"/>
                <a:ea typeface="Yu Gothic UI" panose="020B0500000000000000" pitchFamily="34" charset="-128"/>
                <a:cs typeface="Segoe UI Semilight" panose="020B0402040204020203" pitchFamily="34" charset="0"/>
              </a:rPr>
              <a:t>(42.1bx120.1c)</a:t>
            </a:r>
          </a:p>
        </p:txBody>
      </p:sp>
      <p:sp>
        <p:nvSpPr>
          <p:cNvPr id="3" name="Segnaposto numero diapositiva 2">
            <a:extLst>
              <a:ext uri="{FF2B5EF4-FFF2-40B4-BE49-F238E27FC236}">
                <a16:creationId xmlns:a16="http://schemas.microsoft.com/office/drawing/2014/main" id="{AD47884A-FBAA-7523-AD94-02867C3AACF5}"/>
              </a:ext>
            </a:extLst>
          </p:cNvPr>
          <p:cNvSpPr>
            <a:spLocks noGrp="1"/>
          </p:cNvSpPr>
          <p:nvPr>
            <p:ph type="sldNum" sz="quarter" idx="10"/>
          </p:nvPr>
        </p:nvSpPr>
        <p:spPr/>
        <p:txBody>
          <a:bodyPr/>
          <a:lstStyle/>
          <a:p>
            <a:fld id="{A88A401D-FA7D-467D-AFBB-0B3BA40DF614}" type="slidenum">
              <a:rPr lang="it-IT" smtClean="0"/>
              <a:t>95</a:t>
            </a:fld>
            <a:endParaRPr lang="it-IT"/>
          </a:p>
        </p:txBody>
      </p:sp>
      <p:sp>
        <p:nvSpPr>
          <p:cNvPr id="4" name="Segnaposto piè di pagina 3">
            <a:extLst>
              <a:ext uri="{FF2B5EF4-FFF2-40B4-BE49-F238E27FC236}">
                <a16:creationId xmlns:a16="http://schemas.microsoft.com/office/drawing/2014/main" id="{D818E032-5174-9A80-2B8B-65066F4BDE01}"/>
              </a:ext>
            </a:extLst>
          </p:cNvPr>
          <p:cNvSpPr>
            <a:spLocks noGrp="1"/>
          </p:cNvSpPr>
          <p:nvPr>
            <p:ph type="ftr" sz="quarter" idx="11"/>
          </p:nvPr>
        </p:nvSpPr>
        <p:spPr/>
        <p:txBody>
          <a:bodyPr/>
          <a:lstStyle/>
          <a:p>
            <a:r>
              <a:rPr lang="it-IT"/>
              <a:t>Direzione Legislazione Opere Pubbliche - Avv. Bruno Urbani – Il decreto correttivo al d.lgs. 36 del 2023 «Codice Appalti»</a:t>
            </a:r>
            <a:endParaRPr lang="it-IT" dirty="0"/>
          </a:p>
        </p:txBody>
      </p:sp>
      <p:sp>
        <p:nvSpPr>
          <p:cNvPr id="6" name="Segnaposto contenuto 5">
            <a:extLst>
              <a:ext uri="{FF2B5EF4-FFF2-40B4-BE49-F238E27FC236}">
                <a16:creationId xmlns:a16="http://schemas.microsoft.com/office/drawing/2014/main" id="{0812F959-6B32-173E-02C5-713E2C27D6B4}"/>
              </a:ext>
            </a:extLst>
          </p:cNvPr>
          <p:cNvSpPr>
            <a:spLocks noGrp="1"/>
          </p:cNvSpPr>
          <p:nvPr>
            <p:ph idx="1"/>
          </p:nvPr>
        </p:nvSpPr>
        <p:spPr/>
        <p:txBody>
          <a:bodyPr>
            <a:noAutofit/>
          </a:bodyPr>
          <a:lstStyle/>
          <a:p>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sono considerate sostanziali (cd varianti «non varianti»)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p>
          <a:p>
            <a:pPr marL="800100" lvl="1" indent="-342900" algn="jus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sopravvenuta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possibilità di utilizzo di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materiali, componenti o tecnologie:</a:t>
            </a:r>
          </a:p>
          <a:p>
            <a:pPr lvl="2"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non esistenti al momento della progettazione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che possono determinare,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senza incremento dei costi, </a:t>
            </a:r>
          </a:p>
          <a:p>
            <a:pPr lvl="3"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significativi miglioramenti nella qualità dell’opera o parte di essa</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o </a:t>
            </a:r>
          </a:p>
          <a:p>
            <a:pPr lvl="3"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riduzione dei tempi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di ultimazione;</a:t>
            </a:r>
          </a:p>
          <a:p>
            <a:pPr marL="800100" lvl="1" indent="-342900" algn="just">
              <a:buFont typeface="+mj-lt"/>
              <a:buAutoNum type="alphaLcParenR"/>
            </a:pPr>
            <a:r>
              <a:rPr lang="it-IT" dirty="0">
                <a:latin typeface="Segoe UI Semilight" panose="020B0402040204020203" pitchFamily="34" charset="0"/>
                <a:ea typeface="Yu Gothic UI" panose="020B0500000000000000" pitchFamily="34" charset="-128"/>
                <a:cs typeface="Segoe UI Semilight" panose="020B0402040204020203" pitchFamily="34" charset="0"/>
              </a:rPr>
              <a:t>gli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interventi imposti dal DL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per </a:t>
            </a:r>
            <a:r>
              <a:rPr lang="it-IT" b="1" i="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 soluzione di questioni tecniche emerse nell’esecuzione dei lavori</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 condizione che: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non alterino considerevolmente i contenuti progettuali e</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siano finanziabili con le risorse iscritte nel quadro economico.</a:t>
            </a:r>
          </a:p>
        </p:txBody>
      </p:sp>
    </p:spTree>
    <p:extLst>
      <p:ext uri="{BB962C8B-B14F-4D97-AF65-F5344CB8AC3E}">
        <p14:creationId xmlns:p14="http://schemas.microsoft.com/office/powerpoint/2010/main" val="16482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FE77A-9DA9-7691-9F06-C7313A9C1161}"/>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4F31799C-510C-CF64-88A7-D5A95F2E33ED}"/>
              </a:ext>
            </a:extLst>
          </p:cNvPr>
          <p:cNvSpPr>
            <a:spLocks noGrp="1"/>
          </p:cNvSpPr>
          <p:nvPr>
            <p:ph type="title"/>
          </p:nvPr>
        </p:nvSpPr>
        <p:spPr/>
        <p:txBody>
          <a:bodyPr>
            <a:normAutofit/>
          </a:bodyPr>
          <a:lstStyle/>
          <a:p>
            <a:r>
              <a:rPr lang="it-IT" dirty="0" err="1">
                <a:latin typeface="Segoe UI Semilight" panose="020B0402040204020203" pitchFamily="34" charset="0"/>
                <a:ea typeface="Yu Gothic UI" panose="020B0500000000000000" pitchFamily="34" charset="-128"/>
                <a:cs typeface="Segoe UI Semilight" panose="020B0402040204020203" pitchFamily="34" charset="0"/>
              </a:rPr>
              <a:t>Corr</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Errori progettuali </a:t>
            </a:r>
            <a:r>
              <a:rPr lang="it-IT" sz="2400" i="1" dirty="0">
                <a:latin typeface="Segoe UI Semilight" panose="020B0402040204020203" pitchFamily="34" charset="0"/>
                <a:ea typeface="Yu Gothic UI" panose="020B0500000000000000" pitchFamily="34" charset="-128"/>
                <a:cs typeface="Segoe UI Semilight" panose="020B0402040204020203" pitchFamily="34" charset="0"/>
              </a:rPr>
              <a:t>(34x120.15-bis)</a:t>
            </a:r>
            <a:endParaRPr lang="it-IT"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6" name="Segnaposto contenuto 5">
            <a:extLst>
              <a:ext uri="{FF2B5EF4-FFF2-40B4-BE49-F238E27FC236}">
                <a16:creationId xmlns:a16="http://schemas.microsoft.com/office/drawing/2014/main" id="{3A7BE8BE-054F-316A-111E-ACC3C498D4E8}"/>
              </a:ext>
            </a:extLst>
          </p:cNvPr>
          <p:cNvSpPr>
            <a:spLocks noGrp="1"/>
          </p:cNvSpPr>
          <p:nvPr>
            <p:ph idx="1"/>
          </p:nvPr>
        </p:nvSpPr>
        <p:spPr>
          <a:xfrm>
            <a:off x="457199" y="1145531"/>
            <a:ext cx="4186809" cy="3449092"/>
          </a:xfrm>
          <a:solidFill>
            <a:schemeClr val="accent2">
              <a:lumMod val="40000"/>
              <a:lumOff val="60000"/>
            </a:schemeClr>
          </a:solidFill>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Fermo 41.8-bis, le SA verificano</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in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contraddittorio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con il progettista e l’appaltatore </a:t>
            </a:r>
          </a:p>
          <a:p>
            <a:pPr lvl="1" algn="just"/>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errori o omissioni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nella progettazione esecutiva che pregiudicano, in tutto o in parte,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realizzazione dell’opera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o </a:t>
            </a:r>
          </a:p>
          <a:p>
            <a:pPr lvl="2"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la sua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futura utilizzazione </a:t>
            </a:r>
          </a:p>
          <a:p>
            <a:pPr marL="514350" lvl="1" indent="0" algn="just">
              <a:buNone/>
            </a:pPr>
            <a:r>
              <a:rPr lang="it-IT" dirty="0">
                <a:latin typeface="Segoe UI Semilight" panose="020B0402040204020203" pitchFamily="34" charset="0"/>
                <a:ea typeface="Yu Gothic UI" panose="020B0500000000000000" pitchFamily="34" charset="-128"/>
                <a:cs typeface="Segoe UI Semilight" panose="020B0402040204020203" pitchFamily="34" charset="0"/>
              </a:rPr>
              <a:t>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individuano tempestivamente soluzioni esecutive coerenti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con il principio del risultato.</a:t>
            </a:r>
          </a:p>
        </p:txBody>
      </p:sp>
      <p:sp>
        <p:nvSpPr>
          <p:cNvPr id="3" name="Segnaposto numero diapositiva 2">
            <a:extLst>
              <a:ext uri="{FF2B5EF4-FFF2-40B4-BE49-F238E27FC236}">
                <a16:creationId xmlns:a16="http://schemas.microsoft.com/office/drawing/2014/main" id="{142810AB-A0AB-B5DB-B971-A133D45BE33A}"/>
              </a:ext>
            </a:extLst>
          </p:cNvPr>
          <p:cNvSpPr>
            <a:spLocks noGrp="1"/>
          </p:cNvSpPr>
          <p:nvPr>
            <p:ph type="sldNum" sz="quarter" idx="12"/>
          </p:nvPr>
        </p:nvSpPr>
        <p:spPr/>
        <p:txBody>
          <a:bodyPr/>
          <a:lstStyle/>
          <a:p>
            <a:fld id="{A88A401D-FA7D-467D-AFBB-0B3BA40DF614}" type="slidenum">
              <a:rPr lang="it-IT" smtClean="0"/>
              <a:t>96</a:t>
            </a:fld>
            <a:endParaRPr lang="it-IT"/>
          </a:p>
        </p:txBody>
      </p:sp>
      <p:sp>
        <p:nvSpPr>
          <p:cNvPr id="4" name="Segnaposto piè di pagina 3">
            <a:extLst>
              <a:ext uri="{FF2B5EF4-FFF2-40B4-BE49-F238E27FC236}">
                <a16:creationId xmlns:a16="http://schemas.microsoft.com/office/drawing/2014/main" id="{0147D234-1109-F15C-DC76-3CEF6D135AFC}"/>
              </a:ext>
            </a:extLst>
          </p:cNvPr>
          <p:cNvSpPr>
            <a:spLocks noGrp="1"/>
          </p:cNvSpPr>
          <p:nvPr>
            <p:ph type="ftr" sz="quarter" idx="3"/>
          </p:nvPr>
        </p:nvSpPr>
        <p:spPr>
          <a:xfrm>
            <a:off x="456308" y="4731989"/>
            <a:ext cx="6203924" cy="309117"/>
          </a:xfrm>
        </p:spPr>
        <p:txBody>
          <a:body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10" name="CasellaDiTesto 9">
            <a:extLst>
              <a:ext uri="{FF2B5EF4-FFF2-40B4-BE49-F238E27FC236}">
                <a16:creationId xmlns:a16="http://schemas.microsoft.com/office/drawing/2014/main" id="{9BCFCD62-B5B6-03E7-2C00-6FC336EA579C}"/>
              </a:ext>
            </a:extLst>
          </p:cNvPr>
          <p:cNvSpPr txBox="1"/>
          <p:nvPr/>
        </p:nvSpPr>
        <p:spPr>
          <a:xfrm>
            <a:off x="4788024" y="897951"/>
            <a:ext cx="3979168" cy="3785652"/>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it-IT"/>
            </a:defPPr>
            <a:lvl1pPr algn="just">
              <a:defRPr sz="1600" b="0" i="1">
                <a:solidFill>
                  <a:srgbClr val="0D0D0D"/>
                </a:solidFill>
                <a:effectLst/>
                <a:latin typeface="Aptos Light"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41.8-bis. Se la </a:t>
            </a:r>
            <a:r>
              <a:rPr lang="it-IT" b="1" dirty="0">
                <a:solidFill>
                  <a:srgbClr val="FF0000"/>
                </a:solidFill>
                <a:effectLst>
                  <a:outerShdw blurRad="38100" dist="38100" dir="2700000" algn="tl">
                    <a:srgbClr val="000000">
                      <a:alpha val="43137"/>
                    </a:srgbClr>
                  </a:outerShdw>
                </a:effectLst>
              </a:rPr>
              <a:t>progettazione è affidata a soggetti esterni</a:t>
            </a:r>
            <a:r>
              <a:rPr lang="it-IT" dirty="0"/>
              <a:t>, </a:t>
            </a:r>
            <a:r>
              <a:rPr lang="it-IT" b="1" dirty="0">
                <a:effectLst>
                  <a:outerShdw blurRad="38100" dist="38100" dir="2700000" algn="tl">
                    <a:srgbClr val="000000">
                      <a:alpha val="43137"/>
                    </a:srgbClr>
                  </a:outerShdw>
                </a:effectLst>
              </a:rPr>
              <a:t>i contratti devono includere clausole espresse che definiscono le responsabilità del progettista </a:t>
            </a:r>
            <a:r>
              <a:rPr lang="it-IT" dirty="0"/>
              <a:t>per eventuali errori o omissioni che possano compromettere, la realizzazione dell’opera o la sua futura utilizzazione.</a:t>
            </a:r>
          </a:p>
          <a:p>
            <a:pPr marL="285750" indent="-285750">
              <a:buFont typeface="Arial" panose="020B0604020202020204" pitchFamily="34" charset="0"/>
              <a:buChar char="•"/>
            </a:pPr>
            <a:r>
              <a:rPr lang="it-IT" dirty="0"/>
              <a:t>Il </a:t>
            </a:r>
            <a:r>
              <a:rPr lang="it-IT" b="1" dirty="0">
                <a:effectLst>
                  <a:outerShdw blurRad="38100" dist="38100" dir="2700000" algn="tl">
                    <a:srgbClr val="000000">
                      <a:alpha val="43137"/>
                    </a:srgbClr>
                  </a:outerShdw>
                </a:effectLst>
              </a:rPr>
              <a:t>progettista è responsabile per errori o omissioni</a:t>
            </a:r>
            <a:r>
              <a:rPr lang="it-IT" dirty="0"/>
              <a:t> che influenzano negativamente la costruzione o l’uso futuro dell’opera.</a:t>
            </a:r>
          </a:p>
          <a:p>
            <a:pPr marL="285750" indent="-285750">
              <a:buFont typeface="Arial" panose="020B0604020202020204" pitchFamily="34" charset="0"/>
              <a:buChar char="•"/>
            </a:pPr>
            <a:r>
              <a:rPr lang="it-IT" dirty="0"/>
              <a:t>Qualsiasi </a:t>
            </a:r>
            <a:r>
              <a:rPr lang="it-IT" b="1" dirty="0">
                <a:effectLst>
                  <a:outerShdw blurRad="38100" dist="38100" dir="2700000" algn="tl">
                    <a:srgbClr val="000000">
                      <a:alpha val="43137"/>
                    </a:srgbClr>
                  </a:outerShdw>
                </a:effectLst>
              </a:rPr>
              <a:t>accordo che escluda o limiti la responsabilità</a:t>
            </a:r>
            <a:r>
              <a:rPr lang="it-IT" dirty="0"/>
              <a:t> del progettista per tali errori o omissioni </a:t>
            </a:r>
            <a:r>
              <a:rPr lang="it-IT" b="1" dirty="0">
                <a:effectLst>
                  <a:outerShdw blurRad="38100" dist="38100" dir="2700000" algn="tl">
                    <a:srgbClr val="000000">
                      <a:alpha val="43137"/>
                    </a:srgbClr>
                  </a:outerShdw>
                </a:effectLst>
              </a:rPr>
              <a:t>è considerato nullo</a:t>
            </a:r>
            <a:r>
              <a:rPr lang="it-IT" dirty="0"/>
              <a:t>.</a:t>
            </a:r>
          </a:p>
        </p:txBody>
      </p:sp>
      <p:sp>
        <p:nvSpPr>
          <p:cNvPr id="11" name="Freccia in giù 10">
            <a:extLst>
              <a:ext uri="{FF2B5EF4-FFF2-40B4-BE49-F238E27FC236}">
                <a16:creationId xmlns:a16="http://schemas.microsoft.com/office/drawing/2014/main" id="{E8458F2D-D072-7A5F-59C6-F715B55099D0}"/>
              </a:ext>
            </a:extLst>
          </p:cNvPr>
          <p:cNvSpPr/>
          <p:nvPr/>
        </p:nvSpPr>
        <p:spPr>
          <a:xfrm rot="16200000">
            <a:off x="4211960" y="1668648"/>
            <a:ext cx="1152128" cy="216024"/>
          </a:xfrm>
          <a:prstGeom prst="downArrow">
            <a:avLst/>
          </a:pr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i="1">
              <a:solidFill>
                <a:schemeClr val="tx1"/>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4957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4420-963F-C714-D274-B06820464110}"/>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7244519D-E99F-DCA3-9B18-45E26EBAC8B2}"/>
              </a:ext>
            </a:extLst>
          </p:cNvPr>
          <p:cNvSpPr>
            <a:spLocks noGrp="1"/>
          </p:cNvSpPr>
          <p:nvPr>
            <p:ph type="title"/>
          </p:nvPr>
        </p:nvSpPr>
        <p:spPr/>
        <p:txBody>
          <a:bodyPr>
            <a:normAutofit/>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Semplificazione della documentazione</a:t>
            </a:r>
            <a:endParaRPr lang="it-IT" i="1"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47A8CE5E-0A25-C8A3-83AD-C732DB5B8B9F}"/>
              </a:ext>
            </a:extLst>
          </p:cNvPr>
          <p:cNvSpPr>
            <a:spLocks noGrp="1"/>
          </p:cNvSpPr>
          <p:nvPr>
            <p:ph type="sldNum" sz="quarter" idx="12"/>
          </p:nvPr>
        </p:nvSpPr>
        <p:spPr/>
        <p:txBody>
          <a:bodyPr/>
          <a:lstStyle/>
          <a:p>
            <a:fld id="{A88A401D-FA7D-467D-AFBB-0B3BA40DF614}" type="slidenum">
              <a:rPr lang="it-IT" smtClean="0"/>
              <a:t>97</a:t>
            </a:fld>
            <a:endParaRPr lang="it-IT"/>
          </a:p>
        </p:txBody>
      </p:sp>
      <p:sp>
        <p:nvSpPr>
          <p:cNvPr id="4" name="Segnaposto piè di pagina 3">
            <a:extLst>
              <a:ext uri="{FF2B5EF4-FFF2-40B4-BE49-F238E27FC236}">
                <a16:creationId xmlns:a16="http://schemas.microsoft.com/office/drawing/2014/main" id="{A8293580-043E-4A9F-1C04-BFEA7C30B469}"/>
              </a:ext>
            </a:extLst>
          </p:cNvPr>
          <p:cNvSpPr>
            <a:spLocks noGrp="1"/>
          </p:cNvSpPr>
          <p:nvPr>
            <p:ph type="ftr" sz="quarter" idx="3"/>
          </p:nvPr>
        </p:nvSpPr>
        <p:spPr>
          <a:xfrm>
            <a:off x="457200" y="4721856"/>
            <a:ext cx="5482952" cy="273844"/>
          </a:xfrm>
        </p:spPr>
        <p:txBody>
          <a:bodyPr/>
          <a:lstStyle/>
          <a:p>
            <a:r>
              <a:rPr lang="it-IT"/>
              <a:t>Avv. Bruno Urbani – L’esecuzione dei contratti pubblici nel d.lgs. 36 del 2023 «Codice Appalti»</a:t>
            </a:r>
            <a:endParaRPr lang="it-IT" dirty="0"/>
          </a:p>
        </p:txBody>
      </p:sp>
      <p:sp>
        <p:nvSpPr>
          <p:cNvPr id="6" name="Segnaposto contenuto 5">
            <a:extLst>
              <a:ext uri="{FF2B5EF4-FFF2-40B4-BE49-F238E27FC236}">
                <a16:creationId xmlns:a16="http://schemas.microsoft.com/office/drawing/2014/main" id="{A8F8C2E0-CAED-964B-0349-43ACDF83C261}"/>
              </a:ext>
            </a:extLst>
          </p:cNvPr>
          <p:cNvSpPr>
            <a:spLocks noGrp="1"/>
          </p:cNvSpPr>
          <p:nvPr>
            <p:ph idx="4294967295"/>
          </p:nvPr>
        </p:nvSpPr>
        <p:spPr>
          <a:xfrm>
            <a:off x="395536" y="1200349"/>
            <a:ext cx="5256584" cy="3394075"/>
          </a:xfrm>
          <a:solidFill>
            <a:schemeClr val="bg1"/>
          </a:solidFill>
        </p:spPr>
        <p:txBody>
          <a:bodyPr>
            <a:normAutofit/>
          </a:bodyPr>
          <a:lstStyle/>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Per lavori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&lt;€40k euro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è consentito l’utilizzo di una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CONTABILITÀ SEMPLIFICATA:</a:t>
            </a:r>
          </a:p>
          <a:p>
            <a:pPr lvl="1"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il DL verifica la corrispondenza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tra i lavori eseguiti e quanto indicato nelle fatture e i lavori effettivamente svolti;</a:t>
            </a:r>
          </a:p>
          <a:p>
            <a:pPr lvl="1"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CRE può essere sostituito dal visto del DL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apposto direttamente sulle fatture di spesa </a:t>
            </a:r>
            <a:r>
              <a:rPr lang="it-IT" i="1" dirty="0">
                <a:latin typeface="Segoe UI Semilight" panose="020B0402040204020203" pitchFamily="34" charset="0"/>
                <a:ea typeface="Yu Gothic UI" panose="020B0500000000000000" pitchFamily="34" charset="-128"/>
                <a:cs typeface="Segoe UI Semilight" panose="020B0402040204020203" pitchFamily="34" charset="0"/>
              </a:rPr>
              <a:t>(82xII.14,12.11 e 11-bis).</a:t>
            </a:r>
          </a:p>
          <a:p>
            <a:pPr algn="just"/>
            <a:r>
              <a:rPr lang="it-IT" dirty="0">
                <a:latin typeface="Segoe UI Semilight" panose="020B0402040204020203" pitchFamily="34" charset="0"/>
                <a:ea typeface="Yu Gothic UI" panose="020B0500000000000000" pitchFamily="34" charset="-128"/>
                <a:cs typeface="Segoe UI Semilight" panose="020B0402040204020203" pitchFamily="34" charset="0"/>
              </a:rPr>
              <a:t>Il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RUP rilascia il certificato di esecuzione dei lavori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CEL</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entro trenta giorni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dalla richiesta dell’esecutore (75.1b1xall. I.2,8.1);</a:t>
            </a:r>
          </a:p>
          <a:p>
            <a:pPr lvl="1" algn="just"/>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a:p>
            <a:pPr marL="914400" lvl="2" indent="0" algn="just">
              <a:buNone/>
            </a:pP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7" name="CasellaDiTesto 6">
            <a:extLst>
              <a:ext uri="{FF2B5EF4-FFF2-40B4-BE49-F238E27FC236}">
                <a16:creationId xmlns:a16="http://schemas.microsoft.com/office/drawing/2014/main" id="{E4B54310-45BD-419F-1AEA-23C78DEF0165}"/>
              </a:ext>
            </a:extLst>
          </p:cNvPr>
          <p:cNvSpPr txBox="1"/>
          <p:nvPr/>
        </p:nvSpPr>
        <p:spPr>
          <a:xfrm>
            <a:off x="6013866" y="1547436"/>
            <a:ext cx="2646040" cy="3046988"/>
          </a:xfrm>
          <a:prstGeom prst="rect">
            <a:avLst/>
          </a:prstGeom>
          <a:solidFill>
            <a:schemeClr val="accent2">
              <a:lumMod val="20000"/>
              <a:lumOff val="80000"/>
            </a:schemeClr>
          </a:solidFill>
        </p:spPr>
        <p:txBody>
          <a:bodyPr wrap="square">
            <a:spAutoFit/>
          </a:bodyPr>
          <a:lstStyle>
            <a:defPPr>
              <a:defRPr lang="it-IT"/>
            </a:defPPr>
            <a:lvl1pPr algn="just">
              <a:defRPr sz="1600" b="1" i="1">
                <a:effectLst>
                  <a:outerShdw blurRad="38100" dist="38100" dir="2700000" algn="tl">
                    <a:srgbClr val="000000">
                      <a:alpha val="43137"/>
                    </a:srgbClr>
                  </a:outerShdw>
                </a:effectLst>
                <a:latin typeface="Aptos" panose="020B0004020202020204" pitchFamily="34" charset="0"/>
              </a:defRPr>
            </a:lvl1pPr>
          </a:lstStyle>
          <a:p>
            <a:r>
              <a:rPr lang="it-IT" b="0" dirty="0">
                <a:effectLst/>
              </a:rPr>
              <a:t>Introdotto l’obbligo di </a:t>
            </a:r>
            <a:r>
              <a:rPr lang="it-IT" dirty="0">
                <a:solidFill>
                  <a:srgbClr val="FF0000"/>
                </a:solidFill>
              </a:rPr>
              <a:t>compilazione dei libretti delle misure </a:t>
            </a:r>
            <a:r>
              <a:rPr lang="it-IT" b="0" dirty="0">
                <a:effectLst/>
              </a:rPr>
              <a:t>attraverso la registrazione delle misure rilevate </a:t>
            </a:r>
            <a:r>
              <a:rPr lang="it-IT" dirty="0"/>
              <a:t>direttamente in cantiere </a:t>
            </a:r>
            <a:r>
              <a:rPr lang="it-IT" b="0" dirty="0">
                <a:effectLst/>
              </a:rPr>
              <a:t>dal personale incaricato in </a:t>
            </a:r>
            <a:r>
              <a:rPr lang="it-IT" dirty="0">
                <a:effectLst/>
              </a:rPr>
              <a:t>apposito verbale </a:t>
            </a:r>
            <a:r>
              <a:rPr lang="it-IT" b="0" dirty="0">
                <a:effectLst/>
              </a:rPr>
              <a:t>e in contraddittorio con l’esecutore (art. 92, co 1, lett. c, n. 3, Correttivo e </a:t>
            </a:r>
            <a:r>
              <a:rPr lang="it-IT" b="0" dirty="0" err="1">
                <a:effectLst/>
              </a:rPr>
              <a:t>all</a:t>
            </a:r>
            <a:r>
              <a:rPr lang="it-IT" b="0" dirty="0">
                <a:effectLst/>
              </a:rPr>
              <a:t>. II.14, art. 12, co 11, Codice); </a:t>
            </a:r>
          </a:p>
        </p:txBody>
      </p:sp>
    </p:spTree>
    <p:extLst>
      <p:ext uri="{BB962C8B-B14F-4D97-AF65-F5344CB8AC3E}">
        <p14:creationId xmlns:p14="http://schemas.microsoft.com/office/powerpoint/2010/main" val="18727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0208-1E6F-0040-5981-58E4742BD63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171F592-C5E8-1E63-DB44-69111A2DB900}"/>
              </a:ext>
            </a:extLst>
          </p:cNvPr>
          <p:cNvSpPr>
            <a:spLocks noGrp="1"/>
          </p:cNvSpPr>
          <p:nvPr>
            <p:ph type="title"/>
          </p:nvPr>
        </p:nvSpPr>
        <p:spPr/>
        <p:txBody>
          <a:bodyPr/>
          <a:lstStyle/>
          <a:p>
            <a:r>
              <a:rPr lang="it-IT" b="1" dirty="0">
                <a:latin typeface="Segoe UI Semilight" panose="020B0402040204020203" pitchFamily="34" charset="0"/>
                <a:ea typeface="Yu Gothic UI" panose="020B0500000000000000" pitchFamily="34" charset="-128"/>
                <a:cs typeface="Segoe UI Semilight" panose="020B0402040204020203" pitchFamily="34" charset="0"/>
              </a:rPr>
              <a:t>Anticipazione del prezzo </a:t>
            </a:r>
            <a:r>
              <a:rPr lang="it-IT" sz="2400" b="1" i="1" dirty="0">
                <a:latin typeface="Segoe UI Semilight" panose="020B0402040204020203" pitchFamily="34" charset="0"/>
                <a:ea typeface="Yu Gothic UI" panose="020B0500000000000000" pitchFamily="34" charset="-128"/>
                <a:cs typeface="Segoe UI Semilight" panose="020B0402040204020203" pitchFamily="34" charset="0"/>
              </a:rPr>
              <a:t>(44x125.1)</a:t>
            </a:r>
          </a:p>
        </p:txBody>
      </p:sp>
      <p:sp>
        <p:nvSpPr>
          <p:cNvPr id="3" name="Segnaposto numero diapositiva 2">
            <a:extLst>
              <a:ext uri="{FF2B5EF4-FFF2-40B4-BE49-F238E27FC236}">
                <a16:creationId xmlns:a16="http://schemas.microsoft.com/office/drawing/2014/main" id="{38FDA7AA-84F7-2CA3-6460-16F4B1C23702}"/>
              </a:ext>
            </a:extLst>
          </p:cNvPr>
          <p:cNvSpPr>
            <a:spLocks noGrp="1"/>
          </p:cNvSpPr>
          <p:nvPr>
            <p:ph type="sldNum" sz="quarter" idx="10"/>
          </p:nvPr>
        </p:nvSpPr>
        <p:spPr/>
        <p:txBody>
          <a:bodyPr/>
          <a:lstStyle/>
          <a:p>
            <a:fld id="{A88A401D-FA7D-467D-AFBB-0B3BA40DF614}" type="slidenum">
              <a:rPr lang="it-IT" smtClean="0"/>
              <a:pPr/>
              <a:t>98</a:t>
            </a:fld>
            <a:endParaRPr lang="it-IT" dirty="0"/>
          </a:p>
        </p:txBody>
      </p:sp>
      <p:sp>
        <p:nvSpPr>
          <p:cNvPr id="4" name="Segnaposto piè di pagina 3">
            <a:extLst>
              <a:ext uri="{FF2B5EF4-FFF2-40B4-BE49-F238E27FC236}">
                <a16:creationId xmlns:a16="http://schemas.microsoft.com/office/drawing/2014/main" id="{790FAFA9-4321-394B-0A40-40A08F526F20}"/>
              </a:ext>
            </a:extLst>
          </p:cNvPr>
          <p:cNvSpPr>
            <a:spLocks noGrp="1"/>
          </p:cNvSpPr>
          <p:nvPr>
            <p:ph type="ftr" sz="quarter" idx="11"/>
          </p:nvPr>
        </p:nvSpPr>
        <p:spPr>
          <a:xfrm>
            <a:off x="444806" y="4767263"/>
            <a:ext cx="7655586" cy="273844"/>
          </a:xfrm>
        </p:spPr>
        <p:txBody>
          <a:bodyPr/>
          <a:lstStyle/>
          <a:p>
            <a:r>
              <a:rPr lang="it-IT" dirty="0"/>
              <a:t>Direzione Legislazione Opere Pubbliche - </a:t>
            </a:r>
            <a:r>
              <a:rPr lang="it-IT"/>
              <a:t>Avv. Bruno Urbani – </a:t>
            </a:r>
            <a:r>
              <a:rPr lang="it-IT" dirty="0"/>
              <a:t>Il decreto correttivo al</a:t>
            </a:r>
            <a:r>
              <a:rPr lang="it-IT"/>
              <a:t> d.lgs. 36 del 2023 «Codice Appalti»</a:t>
            </a:r>
            <a:endParaRPr lang="it-IT" dirty="0"/>
          </a:p>
        </p:txBody>
      </p:sp>
      <p:sp>
        <p:nvSpPr>
          <p:cNvPr id="12" name="Segnaposto contenuto 11">
            <a:extLst>
              <a:ext uri="{FF2B5EF4-FFF2-40B4-BE49-F238E27FC236}">
                <a16:creationId xmlns:a16="http://schemas.microsoft.com/office/drawing/2014/main" id="{31E346B7-A4FA-E5E1-97EA-331300C49EBC}"/>
              </a:ext>
            </a:extLst>
          </p:cNvPr>
          <p:cNvSpPr>
            <a:spLocks noGrp="1"/>
          </p:cNvSpPr>
          <p:nvPr>
            <p:ph idx="1"/>
          </p:nvPr>
        </p:nvSpPr>
        <p:spPr>
          <a:xfrm>
            <a:off x="457200" y="1200151"/>
            <a:ext cx="8229600" cy="363487"/>
          </a:xfrm>
        </p:spPr>
        <p:txBody>
          <a:bodyPr>
            <a:normAutofit fontScale="92500"/>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Il 20% </a:t>
            </a:r>
            <a:r>
              <a:rPr lang="it-IT" dirty="0">
                <a:latin typeface="Segoe UI Semilight" panose="020B0402040204020203" pitchFamily="34" charset="0"/>
                <a:ea typeface="Yu Gothic UI" panose="020B0500000000000000" pitchFamily="34" charset="-128"/>
              </a:rPr>
              <a:t>e 30%, viene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rPr>
              <a:t>CORRISPOSTO DOPO 15 GG DALLA CONSEGNA DEI LAVORI</a:t>
            </a:r>
            <a:r>
              <a:rPr lang="it-IT" dirty="0">
                <a:latin typeface="Segoe UI Semilight" panose="020B0402040204020203" pitchFamily="34" charset="0"/>
                <a:ea typeface="Yu Gothic UI" panose="020B0500000000000000" pitchFamily="34" charset="-128"/>
              </a:rPr>
              <a:t>:</a:t>
            </a:r>
          </a:p>
        </p:txBody>
      </p:sp>
      <p:sp>
        <p:nvSpPr>
          <p:cNvPr id="6" name="Freccia a gallone 5">
            <a:extLst>
              <a:ext uri="{FF2B5EF4-FFF2-40B4-BE49-F238E27FC236}">
                <a16:creationId xmlns:a16="http://schemas.microsoft.com/office/drawing/2014/main" id="{A6682844-C4F9-49BA-BADA-29666FF7B908}"/>
              </a:ext>
            </a:extLst>
          </p:cNvPr>
          <p:cNvSpPr/>
          <p:nvPr/>
        </p:nvSpPr>
        <p:spPr>
          <a:xfrm rot="5400000">
            <a:off x="352036" y="1568654"/>
            <a:ext cx="612038"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A</a:t>
            </a:r>
          </a:p>
        </p:txBody>
      </p:sp>
      <p:sp>
        <p:nvSpPr>
          <p:cNvPr id="7" name="CasellaDiTesto 6">
            <a:extLst>
              <a:ext uri="{FF2B5EF4-FFF2-40B4-BE49-F238E27FC236}">
                <a16:creationId xmlns:a16="http://schemas.microsoft.com/office/drawing/2014/main" id="{370FAEF8-65E7-E6DD-A364-950B3E309046}"/>
              </a:ext>
            </a:extLst>
          </p:cNvPr>
          <p:cNvSpPr txBox="1"/>
          <p:nvPr/>
        </p:nvSpPr>
        <p:spPr>
          <a:xfrm>
            <a:off x="1115616" y="1566764"/>
            <a:ext cx="7714984" cy="763385"/>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solidFill>
                  <a:srgbClr val="FF0000"/>
                </a:solidFill>
                <a:effectLst>
                  <a:outerShdw blurRad="38100" dist="38100" dir="2700000" algn="tl">
                    <a:srgbClr val="000000">
                      <a:alpha val="43137"/>
                    </a:srgbClr>
                  </a:outerShdw>
                </a:effectLst>
              </a:rPr>
              <a:t>Lavori pluriennali:</a:t>
            </a:r>
            <a:r>
              <a:rPr lang="it-IT" dirty="0"/>
              <a:t> L’anticipazione deve essere calcolata sull’importo complessivo del contratto di appalto, </a:t>
            </a:r>
            <a:r>
              <a:rPr lang="it-IT" b="1" dirty="0">
                <a:effectLst>
                  <a:outerShdw blurRad="38100" dist="38100" dir="2700000" algn="tl">
                    <a:srgbClr val="000000">
                      <a:alpha val="43137"/>
                    </a:srgbClr>
                  </a:outerShdw>
                </a:effectLst>
              </a:rPr>
              <a:t>anche nei contratti pluriennali</a:t>
            </a:r>
            <a:r>
              <a:rPr lang="it-IT" dirty="0"/>
              <a:t>, superando l’errata applicazione della suddivisione per </a:t>
            </a:r>
            <a:r>
              <a:rPr lang="it-IT" b="1" dirty="0">
                <a:effectLst>
                  <a:outerShdw blurRad="38100" dist="38100" dir="2700000" algn="tl">
                    <a:srgbClr val="000000">
                      <a:alpha val="43137"/>
                    </a:srgbClr>
                  </a:outerShdw>
                </a:effectLst>
              </a:rPr>
              <a:t>annualità contabili</a:t>
            </a:r>
            <a:r>
              <a:rPr lang="it-IT" dirty="0"/>
              <a:t>, che si applica </a:t>
            </a:r>
            <a:r>
              <a:rPr lang="it-IT" b="1" dirty="0">
                <a:effectLst>
                  <a:outerShdw blurRad="38100" dist="38100" dir="2700000" algn="tl">
                    <a:srgbClr val="000000">
                      <a:alpha val="43137"/>
                    </a:srgbClr>
                  </a:outerShdw>
                </a:effectLst>
              </a:rPr>
              <a:t>esclusivamente ai servizi e forniture</a:t>
            </a:r>
            <a:r>
              <a:rPr lang="it-IT" dirty="0"/>
              <a:t>.</a:t>
            </a:r>
          </a:p>
        </p:txBody>
      </p:sp>
      <p:sp>
        <p:nvSpPr>
          <p:cNvPr id="8" name="Freccia a gallone 7">
            <a:extLst>
              <a:ext uri="{FF2B5EF4-FFF2-40B4-BE49-F238E27FC236}">
                <a16:creationId xmlns:a16="http://schemas.microsoft.com/office/drawing/2014/main" id="{E88694F7-857D-97EF-D561-E1B9D86DB40A}"/>
              </a:ext>
            </a:extLst>
          </p:cNvPr>
          <p:cNvSpPr/>
          <p:nvPr/>
        </p:nvSpPr>
        <p:spPr>
          <a:xfrm rot="5400000">
            <a:off x="345983" y="2392056"/>
            <a:ext cx="612039"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B</a:t>
            </a:r>
          </a:p>
        </p:txBody>
      </p:sp>
      <p:sp>
        <p:nvSpPr>
          <p:cNvPr id="9" name="CasellaDiTesto 8">
            <a:extLst>
              <a:ext uri="{FF2B5EF4-FFF2-40B4-BE49-F238E27FC236}">
                <a16:creationId xmlns:a16="http://schemas.microsoft.com/office/drawing/2014/main" id="{920FF56C-26AB-64A1-D9E5-962D449CE3EE}"/>
              </a:ext>
            </a:extLst>
          </p:cNvPr>
          <p:cNvSpPr txBox="1"/>
          <p:nvPr/>
        </p:nvSpPr>
        <p:spPr>
          <a:xfrm>
            <a:off x="1115616" y="2391638"/>
            <a:ext cx="4812142" cy="578752"/>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t>Nei contratti di </a:t>
            </a:r>
            <a:r>
              <a:rPr lang="it-IT" b="1" dirty="0">
                <a:effectLst>
                  <a:outerShdw blurRad="38100" dist="38100" dir="2700000" algn="tl">
                    <a:srgbClr val="000000">
                      <a:alpha val="43137"/>
                    </a:srgbClr>
                  </a:outerShdw>
                </a:effectLst>
              </a:rPr>
              <a:t>appalto integrato</a:t>
            </a:r>
            <a:r>
              <a:rPr lang="it-IT" dirty="0"/>
              <a:t>, l’anticipazione del prezzo è </a:t>
            </a:r>
            <a:r>
              <a:rPr lang="it-IT" b="1" dirty="0">
                <a:effectLst>
                  <a:outerShdw blurRad="38100" dist="38100" dir="2700000" algn="tl">
                    <a:srgbClr val="000000">
                      <a:alpha val="43137"/>
                    </a:srgbClr>
                  </a:outerShdw>
                </a:effectLst>
              </a:rPr>
              <a:t>calcolata e corrisposta separatamente</a:t>
            </a:r>
            <a:r>
              <a:rPr lang="it-IT" dirty="0"/>
              <a:t>:</a:t>
            </a:r>
          </a:p>
        </p:txBody>
      </p:sp>
      <p:sp>
        <p:nvSpPr>
          <p:cNvPr id="10" name="Freccia a gallone 9">
            <a:extLst>
              <a:ext uri="{FF2B5EF4-FFF2-40B4-BE49-F238E27FC236}">
                <a16:creationId xmlns:a16="http://schemas.microsoft.com/office/drawing/2014/main" id="{43E8D208-938F-963E-C24C-77876934009B}"/>
              </a:ext>
            </a:extLst>
          </p:cNvPr>
          <p:cNvSpPr/>
          <p:nvPr/>
        </p:nvSpPr>
        <p:spPr>
          <a:xfrm rot="5400000">
            <a:off x="352035" y="3062250"/>
            <a:ext cx="612040" cy="626851"/>
          </a:xfrm>
          <a:prstGeom prst="chevron">
            <a:avLst>
              <a:gd name="adj" fmla="val 25308"/>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it-IT" sz="1600" b="1" dirty="0">
                <a:solidFill>
                  <a:srgbClr val="FF0000"/>
                </a:solidFill>
                <a:effectLst>
                  <a:outerShdw blurRad="38100" dist="38100" dir="2700000" algn="tl">
                    <a:srgbClr val="000000">
                      <a:alpha val="43137"/>
                    </a:srgbClr>
                  </a:outerShdw>
                </a:effectLst>
                <a:latin typeface="Aptos Light" panose="020B0004020202020204" pitchFamily="34" charset="0"/>
              </a:rPr>
              <a:t>C</a:t>
            </a:r>
          </a:p>
        </p:txBody>
      </p:sp>
      <p:sp>
        <p:nvSpPr>
          <p:cNvPr id="13" name="CasellaDiTesto 12">
            <a:extLst>
              <a:ext uri="{FF2B5EF4-FFF2-40B4-BE49-F238E27FC236}">
                <a16:creationId xmlns:a16="http://schemas.microsoft.com/office/drawing/2014/main" id="{1CF96885-E5B9-8663-645D-6C362B1BFF18}"/>
              </a:ext>
            </a:extLst>
          </p:cNvPr>
          <p:cNvSpPr txBox="1"/>
          <p:nvPr/>
        </p:nvSpPr>
        <p:spPr>
          <a:xfrm>
            <a:off x="6077946" y="2387563"/>
            <a:ext cx="2752654" cy="578752"/>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85750" indent="-285750">
              <a:buFont typeface="Arial" panose="020B0604020202020204" pitchFamily="34" charset="0"/>
              <a:buChar char="•"/>
            </a:pPr>
            <a:r>
              <a:rPr lang="it-IT" dirty="0"/>
              <a:t>Per la </a:t>
            </a:r>
            <a:r>
              <a:rPr lang="it-IT" b="1" dirty="0">
                <a:effectLst>
                  <a:outerShdw blurRad="38100" dist="38100" dir="2700000" algn="tl">
                    <a:srgbClr val="000000">
                      <a:alpha val="43137"/>
                    </a:srgbClr>
                  </a:outerShdw>
                </a:effectLst>
              </a:rPr>
              <a:t>progettazione</a:t>
            </a:r>
            <a:r>
              <a:rPr lang="it-IT" dirty="0"/>
              <a:t>.</a:t>
            </a:r>
          </a:p>
          <a:p>
            <a:pPr marL="285750" indent="-285750">
              <a:buFont typeface="Arial" panose="020B0604020202020204" pitchFamily="34" charset="0"/>
              <a:buChar char="•"/>
            </a:pPr>
            <a:r>
              <a:rPr lang="it-IT" dirty="0"/>
              <a:t>Per l’</a:t>
            </a:r>
            <a:r>
              <a:rPr lang="it-IT" b="1" dirty="0">
                <a:effectLst>
                  <a:outerShdw blurRad="38100" dist="38100" dir="2700000" algn="tl">
                    <a:srgbClr val="000000">
                      <a:alpha val="43137"/>
                    </a:srgbClr>
                  </a:outerShdw>
                </a:effectLst>
              </a:rPr>
              <a:t>esecuzione dei lavori</a:t>
            </a:r>
            <a:r>
              <a:rPr lang="it-IT" dirty="0"/>
              <a:t>.</a:t>
            </a:r>
          </a:p>
        </p:txBody>
      </p:sp>
      <p:sp>
        <p:nvSpPr>
          <p:cNvPr id="20" name="CasellaDiTesto 19">
            <a:extLst>
              <a:ext uri="{FF2B5EF4-FFF2-40B4-BE49-F238E27FC236}">
                <a16:creationId xmlns:a16="http://schemas.microsoft.com/office/drawing/2014/main" id="{2D334BB5-15E4-A726-BEB8-44F62BC39ECE}"/>
              </a:ext>
            </a:extLst>
          </p:cNvPr>
          <p:cNvSpPr txBox="1"/>
          <p:nvPr/>
        </p:nvSpPr>
        <p:spPr>
          <a:xfrm>
            <a:off x="1115616" y="3071245"/>
            <a:ext cx="1584176" cy="1696017"/>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b="1" dirty="0"/>
              <a:t>Nei </a:t>
            </a:r>
            <a:r>
              <a:rPr lang="it-IT" b="1" dirty="0">
                <a:solidFill>
                  <a:srgbClr val="FF0000"/>
                </a:solidFill>
                <a:effectLst>
                  <a:outerShdw blurRad="38100" dist="38100" dir="2700000" algn="tl">
                    <a:srgbClr val="000000">
                      <a:alpha val="43137"/>
                    </a:srgbClr>
                  </a:outerShdw>
                </a:effectLst>
              </a:rPr>
              <a:t>contratti di importo superiore a €500 mln</a:t>
            </a:r>
            <a:r>
              <a:rPr lang="it-IT" dirty="0"/>
              <a:t>, l’anticipazione viene corrisposta:</a:t>
            </a:r>
            <a:endParaRPr lang="it-IT" sz="1600" i="1" dirty="0">
              <a:solidFill>
                <a:prstClr val="black"/>
              </a:solidFill>
              <a:latin typeface="Aptos Light" panose="020B0004020202020204" pitchFamily="34" charset="0"/>
              <a:ea typeface="+mn-ea"/>
              <a:cs typeface="+mn-cs"/>
            </a:endParaRPr>
          </a:p>
        </p:txBody>
      </p:sp>
      <p:sp>
        <p:nvSpPr>
          <p:cNvPr id="21" name="CasellaDiTesto 20">
            <a:extLst>
              <a:ext uri="{FF2B5EF4-FFF2-40B4-BE49-F238E27FC236}">
                <a16:creationId xmlns:a16="http://schemas.microsoft.com/office/drawing/2014/main" id="{A991874A-2EA3-A2E5-C842-D750D3CE849C}"/>
              </a:ext>
            </a:extLst>
          </p:cNvPr>
          <p:cNvSpPr txBox="1"/>
          <p:nvPr/>
        </p:nvSpPr>
        <p:spPr>
          <a:xfrm>
            <a:off x="2850984" y="3058824"/>
            <a:ext cx="3040874" cy="1696016"/>
          </a:xfrm>
          <a:prstGeom prst="rect">
            <a:avLst/>
          </a:prstGeom>
          <a:solidFill>
            <a:schemeClr val="bg2">
              <a:lumMod val="9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i="1" dirty="0">
                <a:solidFill>
                  <a:prstClr val="black"/>
                </a:solidFill>
                <a:latin typeface="Aptos" panose="020B0004020202020204" pitchFamily="34" charset="0"/>
              </a:rPr>
              <a:t>Nel rispetto delle scadenze contrattuali.</a:t>
            </a:r>
          </a:p>
          <a:p>
            <a:r>
              <a:rPr lang="it-IT" i="1" dirty="0">
                <a:solidFill>
                  <a:prstClr val="black"/>
                </a:solidFill>
                <a:latin typeface="Aptos" panose="020B0004020202020204" pitchFamily="34" charset="0"/>
              </a:rPr>
              <a:t>Considerando il cronoprogramma delle attività, garantendo un’erogazione progressiva e pianificata.</a:t>
            </a:r>
          </a:p>
        </p:txBody>
      </p:sp>
      <p:sp>
        <p:nvSpPr>
          <p:cNvPr id="22" name="Freccia in giù 21">
            <a:extLst>
              <a:ext uri="{FF2B5EF4-FFF2-40B4-BE49-F238E27FC236}">
                <a16:creationId xmlns:a16="http://schemas.microsoft.com/office/drawing/2014/main" id="{7FABBE48-CC6D-08BA-CB56-284FF6C7103C}"/>
              </a:ext>
            </a:extLst>
          </p:cNvPr>
          <p:cNvSpPr/>
          <p:nvPr/>
        </p:nvSpPr>
        <p:spPr>
          <a:xfrm rot="16200000">
            <a:off x="5623315" y="2598692"/>
            <a:ext cx="833555" cy="296468"/>
          </a:xfrm>
          <a:custGeom>
            <a:avLst/>
            <a:gdLst>
              <a:gd name="connsiteX0" fmla="*/ 0 w 833555"/>
              <a:gd name="connsiteY0" fmla="*/ 86091 h 296468"/>
              <a:gd name="connsiteX1" fmla="*/ 208389 w 833555"/>
              <a:gd name="connsiteY1" fmla="*/ 86091 h 296468"/>
              <a:gd name="connsiteX2" fmla="*/ 208389 w 833555"/>
              <a:gd name="connsiteY2" fmla="*/ 0 h 296468"/>
              <a:gd name="connsiteX3" fmla="*/ 625166 w 833555"/>
              <a:gd name="connsiteY3" fmla="*/ 0 h 296468"/>
              <a:gd name="connsiteX4" fmla="*/ 625166 w 833555"/>
              <a:gd name="connsiteY4" fmla="*/ 86091 h 296468"/>
              <a:gd name="connsiteX5" fmla="*/ 833555 w 833555"/>
              <a:gd name="connsiteY5" fmla="*/ 86091 h 296468"/>
              <a:gd name="connsiteX6" fmla="*/ 416778 w 833555"/>
              <a:gd name="connsiteY6" fmla="*/ 296468 h 296468"/>
              <a:gd name="connsiteX7" fmla="*/ 0 w 833555"/>
              <a:gd name="connsiteY7" fmla="*/ 86091 h 29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555" h="296468" fill="none" extrusionOk="0">
                <a:moveTo>
                  <a:pt x="0" y="86091"/>
                </a:moveTo>
                <a:cubicBezTo>
                  <a:pt x="83243" y="86079"/>
                  <a:pt x="156440" y="78059"/>
                  <a:pt x="208389" y="86091"/>
                </a:cubicBezTo>
                <a:cubicBezTo>
                  <a:pt x="207009" y="57717"/>
                  <a:pt x="211713" y="32136"/>
                  <a:pt x="208389" y="0"/>
                </a:cubicBezTo>
                <a:cubicBezTo>
                  <a:pt x="368127" y="-11190"/>
                  <a:pt x="462071" y="16017"/>
                  <a:pt x="625166" y="0"/>
                </a:cubicBezTo>
                <a:cubicBezTo>
                  <a:pt x="625165" y="21992"/>
                  <a:pt x="628123" y="60297"/>
                  <a:pt x="625166" y="86091"/>
                </a:cubicBezTo>
                <a:cubicBezTo>
                  <a:pt x="688832" y="80973"/>
                  <a:pt x="768593" y="94158"/>
                  <a:pt x="833555" y="86091"/>
                </a:cubicBezTo>
                <a:cubicBezTo>
                  <a:pt x="627931" y="164603"/>
                  <a:pt x="546851" y="211656"/>
                  <a:pt x="416778" y="296468"/>
                </a:cubicBezTo>
                <a:cubicBezTo>
                  <a:pt x="304092" y="260427"/>
                  <a:pt x="159931" y="182600"/>
                  <a:pt x="0" y="86091"/>
                </a:cubicBezTo>
                <a:close/>
              </a:path>
              <a:path w="833555" h="296468" stroke="0" extrusionOk="0">
                <a:moveTo>
                  <a:pt x="0" y="86091"/>
                </a:moveTo>
                <a:cubicBezTo>
                  <a:pt x="68935" y="80693"/>
                  <a:pt x="130407" y="80722"/>
                  <a:pt x="208389" y="86091"/>
                </a:cubicBezTo>
                <a:cubicBezTo>
                  <a:pt x="212666" y="43136"/>
                  <a:pt x="210814" y="34631"/>
                  <a:pt x="208389" y="0"/>
                </a:cubicBezTo>
                <a:cubicBezTo>
                  <a:pt x="368947" y="6667"/>
                  <a:pt x="525437" y="-15210"/>
                  <a:pt x="625166" y="0"/>
                </a:cubicBezTo>
                <a:cubicBezTo>
                  <a:pt x="626347" y="32216"/>
                  <a:pt x="624312" y="62074"/>
                  <a:pt x="625166" y="86091"/>
                </a:cubicBezTo>
                <a:cubicBezTo>
                  <a:pt x="684424" y="91133"/>
                  <a:pt x="733857" y="87986"/>
                  <a:pt x="833555" y="86091"/>
                </a:cubicBezTo>
                <a:cubicBezTo>
                  <a:pt x="711493" y="126411"/>
                  <a:pt x="500033" y="228597"/>
                  <a:pt x="416778" y="296468"/>
                </a:cubicBezTo>
                <a:cubicBezTo>
                  <a:pt x="322308" y="260731"/>
                  <a:pt x="162735" y="150255"/>
                  <a:pt x="0" y="86091"/>
                </a:cubicBezTo>
                <a:close/>
              </a:path>
            </a:pathLst>
          </a:cu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extLst>
              <a:ext uri="{C807C97D-BFC1-408E-A445-0C87EB9F89A2}">
                <ask:lineSketchStyleProps xmlns:ask="http://schemas.microsoft.com/office/drawing/2018/sketchyshapes" sd="3019842760">
                  <a:prstGeom prst="downArrow">
                    <a:avLst>
                      <a:gd name="adj1" fmla="val 50000"/>
                      <a:gd name="adj2" fmla="val 70961"/>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4" name="Freccia in giù 23">
            <a:extLst>
              <a:ext uri="{FF2B5EF4-FFF2-40B4-BE49-F238E27FC236}">
                <a16:creationId xmlns:a16="http://schemas.microsoft.com/office/drawing/2014/main" id="{D7A49655-6F0C-935E-2A0A-8886D31645AA}"/>
              </a:ext>
            </a:extLst>
          </p:cNvPr>
          <p:cNvSpPr/>
          <p:nvPr/>
        </p:nvSpPr>
        <p:spPr>
          <a:xfrm rot="16200000">
            <a:off x="2431249" y="3327099"/>
            <a:ext cx="833555" cy="296468"/>
          </a:xfrm>
          <a:custGeom>
            <a:avLst/>
            <a:gdLst>
              <a:gd name="connsiteX0" fmla="*/ 0 w 833555"/>
              <a:gd name="connsiteY0" fmla="*/ 86091 h 296468"/>
              <a:gd name="connsiteX1" fmla="*/ 208389 w 833555"/>
              <a:gd name="connsiteY1" fmla="*/ 86091 h 296468"/>
              <a:gd name="connsiteX2" fmla="*/ 208389 w 833555"/>
              <a:gd name="connsiteY2" fmla="*/ 0 h 296468"/>
              <a:gd name="connsiteX3" fmla="*/ 625166 w 833555"/>
              <a:gd name="connsiteY3" fmla="*/ 0 h 296468"/>
              <a:gd name="connsiteX4" fmla="*/ 625166 w 833555"/>
              <a:gd name="connsiteY4" fmla="*/ 86091 h 296468"/>
              <a:gd name="connsiteX5" fmla="*/ 833555 w 833555"/>
              <a:gd name="connsiteY5" fmla="*/ 86091 h 296468"/>
              <a:gd name="connsiteX6" fmla="*/ 416778 w 833555"/>
              <a:gd name="connsiteY6" fmla="*/ 296468 h 296468"/>
              <a:gd name="connsiteX7" fmla="*/ 0 w 833555"/>
              <a:gd name="connsiteY7" fmla="*/ 86091 h 29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555" h="296468" fill="none" extrusionOk="0">
                <a:moveTo>
                  <a:pt x="0" y="86091"/>
                </a:moveTo>
                <a:cubicBezTo>
                  <a:pt x="83243" y="86079"/>
                  <a:pt x="156440" y="78059"/>
                  <a:pt x="208389" y="86091"/>
                </a:cubicBezTo>
                <a:cubicBezTo>
                  <a:pt x="207009" y="57717"/>
                  <a:pt x="211713" y="32136"/>
                  <a:pt x="208389" y="0"/>
                </a:cubicBezTo>
                <a:cubicBezTo>
                  <a:pt x="368127" y="-11190"/>
                  <a:pt x="462071" y="16017"/>
                  <a:pt x="625166" y="0"/>
                </a:cubicBezTo>
                <a:cubicBezTo>
                  <a:pt x="625165" y="21992"/>
                  <a:pt x="628123" y="60297"/>
                  <a:pt x="625166" y="86091"/>
                </a:cubicBezTo>
                <a:cubicBezTo>
                  <a:pt x="688832" y="80973"/>
                  <a:pt x="768593" y="94158"/>
                  <a:pt x="833555" y="86091"/>
                </a:cubicBezTo>
                <a:cubicBezTo>
                  <a:pt x="627931" y="164603"/>
                  <a:pt x="546851" y="211656"/>
                  <a:pt x="416778" y="296468"/>
                </a:cubicBezTo>
                <a:cubicBezTo>
                  <a:pt x="304092" y="260427"/>
                  <a:pt x="159931" y="182600"/>
                  <a:pt x="0" y="86091"/>
                </a:cubicBezTo>
                <a:close/>
              </a:path>
              <a:path w="833555" h="296468" stroke="0" extrusionOk="0">
                <a:moveTo>
                  <a:pt x="0" y="86091"/>
                </a:moveTo>
                <a:cubicBezTo>
                  <a:pt x="68935" y="80693"/>
                  <a:pt x="130407" y="80722"/>
                  <a:pt x="208389" y="86091"/>
                </a:cubicBezTo>
                <a:cubicBezTo>
                  <a:pt x="212666" y="43136"/>
                  <a:pt x="210814" y="34631"/>
                  <a:pt x="208389" y="0"/>
                </a:cubicBezTo>
                <a:cubicBezTo>
                  <a:pt x="368947" y="6667"/>
                  <a:pt x="525437" y="-15210"/>
                  <a:pt x="625166" y="0"/>
                </a:cubicBezTo>
                <a:cubicBezTo>
                  <a:pt x="626347" y="32216"/>
                  <a:pt x="624312" y="62074"/>
                  <a:pt x="625166" y="86091"/>
                </a:cubicBezTo>
                <a:cubicBezTo>
                  <a:pt x="684424" y="91133"/>
                  <a:pt x="733857" y="87986"/>
                  <a:pt x="833555" y="86091"/>
                </a:cubicBezTo>
                <a:cubicBezTo>
                  <a:pt x="711493" y="126411"/>
                  <a:pt x="500033" y="228597"/>
                  <a:pt x="416778" y="296468"/>
                </a:cubicBezTo>
                <a:cubicBezTo>
                  <a:pt x="322308" y="260731"/>
                  <a:pt x="162735" y="150255"/>
                  <a:pt x="0" y="86091"/>
                </a:cubicBezTo>
                <a:close/>
              </a:path>
            </a:pathLst>
          </a:custGeom>
          <a:gradFill>
            <a:gsLst>
              <a:gs pos="75000">
                <a:schemeClr val="accent1">
                  <a:lumMod val="20000"/>
                  <a:lumOff val="80000"/>
                </a:schemeClr>
              </a:gs>
              <a:gs pos="87000">
                <a:schemeClr val="accent6">
                  <a:lumMod val="40000"/>
                  <a:lumOff val="60000"/>
                </a:schemeClr>
              </a:gs>
              <a:gs pos="54000">
                <a:srgbClr val="FF0000"/>
              </a:gs>
              <a:gs pos="100000">
                <a:srgbClr val="FF0000"/>
              </a:gs>
            </a:gsLst>
            <a:lin ang="8100000" scaled="1"/>
          </a:gradFill>
          <a:ln>
            <a:noFill/>
            <a:extLst>
              <a:ext uri="{C807C97D-BFC1-408E-A445-0C87EB9F89A2}">
                <ask:lineSketchStyleProps xmlns:ask="http://schemas.microsoft.com/office/drawing/2018/sketchyshapes" sd="3019842760">
                  <a:prstGeom prst="downArrow">
                    <a:avLst>
                      <a:gd name="adj1" fmla="val 50000"/>
                      <a:gd name="adj2" fmla="val 70961"/>
                    </a:avLst>
                  </a:prstGeom>
                  <ask:type>
                    <ask:lineSketchFreehand/>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it-IT" sz="1600" b="1" i="1">
              <a:solidFill>
                <a:prstClr val="black"/>
              </a:solidFill>
              <a:effectLst>
                <a:outerShdw blurRad="38100" dist="38100" dir="2700000" algn="tl">
                  <a:srgbClr val="000000">
                    <a:alpha val="43137"/>
                  </a:srgbClr>
                </a:outerShdw>
              </a:effectLst>
              <a:latin typeface="Cavolini" panose="020B0502040204020203" pitchFamily="66" charset="0"/>
              <a:cs typeface="Cavolini" panose="020B0502040204020203" pitchFamily="66" charset="0"/>
            </a:endParaRPr>
          </a:p>
        </p:txBody>
      </p:sp>
      <p:sp>
        <p:nvSpPr>
          <p:cNvPr id="27" name="CasellaDiTesto 26">
            <a:extLst>
              <a:ext uri="{FF2B5EF4-FFF2-40B4-BE49-F238E27FC236}">
                <a16:creationId xmlns:a16="http://schemas.microsoft.com/office/drawing/2014/main" id="{05F20830-ADD8-1B8F-25A1-2E77FA4E61A3}"/>
              </a:ext>
            </a:extLst>
          </p:cNvPr>
          <p:cNvSpPr txBox="1"/>
          <p:nvPr/>
        </p:nvSpPr>
        <p:spPr>
          <a:xfrm>
            <a:off x="6034178" y="3054749"/>
            <a:ext cx="2796422" cy="1696016"/>
          </a:xfrm>
          <a:prstGeom prst="rect">
            <a:avLst/>
          </a:prstGeom>
          <a:solidFill>
            <a:schemeClr val="accent2">
              <a:lumMod val="40000"/>
              <a:lumOff val="60000"/>
            </a:schemeClr>
          </a:solidFill>
          <a:ln/>
        </p:spPr>
        <p:txBody>
          <a:bodyPr anchor="ctr">
            <a:noAutofit/>
          </a:bodyPr>
          <a:lstStyle>
            <a:defPPr>
              <a:defRPr lang="it-IT"/>
            </a:defPPr>
            <a:lvl1pPr indent="0" algn="just">
              <a:spcBef>
                <a:spcPct val="20000"/>
              </a:spcBef>
              <a:buClr>
                <a:srgbClr val="006600"/>
              </a:buClr>
              <a:buFont typeface="Wingdings" panose="05000000000000000000" pitchFamily="2" charset="2"/>
              <a:buNone/>
              <a:defRPr sz="1600" i="1">
                <a:solidFill>
                  <a:prstClr val="black"/>
                </a:solidFill>
                <a:latin typeface="Aptos Light" panose="020B0004020202020204" pitchFamily="34" charset="0"/>
              </a:defRPr>
            </a:lvl1pPr>
            <a:lvl2pPr marL="742950" indent="-28575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i="1" dirty="0">
                <a:solidFill>
                  <a:prstClr val="black"/>
                </a:solidFill>
                <a:latin typeface="Aptos" panose="020B0004020202020204" pitchFamily="34" charset="0"/>
              </a:rPr>
              <a:t>Non ha avuto seguito il taglio percentuale della bozza del 27 ottobre ’24: max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20%</a:t>
            </a:r>
            <a:r>
              <a:rPr lang="it-IT" dirty="0">
                <a:latin typeface="Aptos" panose="020B0004020202020204" pitchFamily="34" charset="0"/>
              </a:rPr>
              <a:t> per contratti tra 500 mln e 5 mld; max </a:t>
            </a:r>
            <a:r>
              <a:rPr lang="it-IT" b="1" dirty="0">
                <a:solidFill>
                  <a:srgbClr val="FF0000"/>
                </a:solidFill>
                <a:effectLst>
                  <a:outerShdw blurRad="38100" dist="38100" dir="2700000" algn="tl">
                    <a:srgbClr val="000000">
                      <a:alpha val="43137"/>
                    </a:srgbClr>
                  </a:outerShdw>
                </a:effectLst>
                <a:latin typeface="Aptos" panose="020B0004020202020204" pitchFamily="34" charset="0"/>
              </a:rPr>
              <a:t>15% </a:t>
            </a:r>
            <a:r>
              <a:rPr lang="it-IT" dirty="0">
                <a:latin typeface="Aptos" panose="020B0004020202020204" pitchFamily="34" charset="0"/>
              </a:rPr>
              <a:t>per contratti pari o superiori a 5 mld.</a:t>
            </a:r>
            <a:endParaRPr lang="it-IT" i="1" dirty="0">
              <a:solidFill>
                <a:prstClr val="black"/>
              </a:solidFill>
              <a:latin typeface="Aptos" panose="020B0004020202020204" pitchFamily="34" charset="0"/>
            </a:endParaRPr>
          </a:p>
        </p:txBody>
      </p:sp>
    </p:spTree>
    <p:extLst>
      <p:ext uri="{BB962C8B-B14F-4D97-AF65-F5344CB8AC3E}">
        <p14:creationId xmlns:p14="http://schemas.microsoft.com/office/powerpoint/2010/main" val="41838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20" grpId="0" animBg="1"/>
      <p:bldP spid="21" grpId="0" animBg="1"/>
      <p:bldP spid="22" grpId="0" animBg="1"/>
      <p:bldP spid="24" grpId="0" animBg="1"/>
      <p:bldP spid="2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E62E-63D9-01A7-EE4E-BD1EB8FB8FC4}"/>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6E385C07-A0D0-D1FC-A8F6-AE7082F1D5C3}"/>
              </a:ext>
            </a:extLst>
          </p:cNvPr>
          <p:cNvSpPr>
            <a:spLocks noGrp="1"/>
          </p:cNvSpPr>
          <p:nvPr>
            <p:ph type="title"/>
          </p:nvPr>
        </p:nvSpPr>
        <p:spPr/>
        <p:txBody>
          <a:bodyPr/>
          <a:lstStyle/>
          <a:p>
            <a:r>
              <a:rPr lang="it-IT" dirty="0">
                <a:latin typeface="Segoe UI Semilight" panose="020B0402040204020203" pitchFamily="34" charset="0"/>
                <a:ea typeface="Yu Gothic UI" panose="020B0500000000000000" pitchFamily="34" charset="-128"/>
                <a:cs typeface="Segoe UI Semilight" panose="020B0402040204020203" pitchFamily="34" charset="0"/>
              </a:rPr>
              <a:t>Penali e Premi (45.1x126)</a:t>
            </a:r>
          </a:p>
        </p:txBody>
      </p:sp>
      <p:sp>
        <p:nvSpPr>
          <p:cNvPr id="6" name="Segnaposto contenuto 5">
            <a:extLst>
              <a:ext uri="{FF2B5EF4-FFF2-40B4-BE49-F238E27FC236}">
                <a16:creationId xmlns:a16="http://schemas.microsoft.com/office/drawing/2014/main" id="{EB410C38-F0C7-C31F-B97F-897258D38DB8}"/>
              </a:ext>
            </a:extLst>
          </p:cNvPr>
          <p:cNvSpPr>
            <a:spLocks noGrp="1"/>
          </p:cNvSpPr>
          <p:nvPr>
            <p:ph idx="1"/>
          </p:nvPr>
        </p:nvSpPr>
        <p:spPr>
          <a:xfrm>
            <a:off x="457200" y="1200151"/>
            <a:ext cx="6491064" cy="3394472"/>
          </a:xfrm>
        </p:spPr>
        <p:txBody>
          <a:bodyPr>
            <a:noAutofit/>
          </a:bodyPr>
          <a:lstStyle/>
          <a:p>
            <a:pPr algn="just"/>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Incremento penali per ritardo</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Calcolate giornalmente tra lo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0,5‰</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e l'</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1,5‰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dell'ammontare netto contrattuale. Determinate in base alle conseguenze del ritardo.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Limite</a:t>
            </a:r>
            <a:r>
              <a:rPr lang="it-IT" dirty="0">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massimo: 10% </a:t>
            </a:r>
            <a:r>
              <a:rPr lang="it-IT" dirty="0">
                <a:latin typeface="Segoe UI Semilight" panose="020B0402040204020203" pitchFamily="34" charset="0"/>
                <a:ea typeface="Yu Gothic UI" panose="020B0500000000000000" pitchFamily="34" charset="-128"/>
                <a:cs typeface="Segoe UI Semilight" panose="020B0402040204020203" pitchFamily="34" charset="0"/>
              </a:rPr>
              <a:t>dell'ammontare netto contrattuale.</a:t>
            </a:r>
          </a:p>
          <a:p>
            <a:pPr algn="just"/>
            <a:r>
              <a:rPr lang="it-IT" b="1" i="0"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Premio di accelerazione</a:t>
            </a:r>
            <a:r>
              <a:rPr lang="it-IT" b="0" i="0"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previsto obbligatoriamente </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nei </a:t>
            </a:r>
            <a:r>
              <a:rPr lang="it-IT" b="1" i="0" dirty="0">
                <a:solidFill>
                  <a:srgbClr val="FF0000"/>
                </a:solidFill>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lavori</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per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ogni giorno di anticipo</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Ammontare commisurato ai giorni di anticipo 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proporzionato all'importo contrattuale</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nei limiti delle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somme</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disponibili</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(voce "imprevisti" del quadro economico). Definito secondo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criteri di gara, con scaglioni temporali e soglie prestazionali progressive</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a:t>
            </a:r>
            <a:r>
              <a:rPr lang="it-IT" dirty="0">
                <a:solidFill>
                  <a:srgbClr val="474747"/>
                </a:solidFill>
                <a:latin typeface="Segoe UI Semilight" panose="020B0402040204020203" pitchFamily="34" charset="0"/>
                <a:ea typeface="Yu Gothic UI" panose="020B0500000000000000" pitchFamily="34" charset="-128"/>
                <a:cs typeface="Segoe UI Semilight" panose="020B0402040204020203" pitchFamily="34" charset="0"/>
              </a:rPr>
              <a:t>Corrisposto, garantite le condizioni di sicurezza a tutela dei lavoratori, dopo </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la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conclusione</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 del </a:t>
            </a:r>
            <a:r>
              <a:rPr lang="it-IT" b="1" i="1" dirty="0">
                <a:effectLst>
                  <a:outerShdw blurRad="38100" dist="38100" dir="2700000" algn="tl">
                    <a:srgbClr val="000000">
                      <a:alpha val="43137"/>
                    </a:srgbClr>
                  </a:outerShdw>
                </a:effectLst>
                <a:latin typeface="Segoe UI Semilight" panose="020B0402040204020203" pitchFamily="34" charset="0"/>
                <a:ea typeface="Yu Gothic UI" panose="020B0500000000000000" pitchFamily="34" charset="-128"/>
                <a:cs typeface="Segoe UI Semilight" panose="020B0402040204020203" pitchFamily="34" charset="0"/>
              </a:rPr>
              <a:t>collaudo</a:t>
            </a:r>
            <a:r>
              <a:rPr lang="it-IT" b="0" i="0" dirty="0">
                <a:solidFill>
                  <a:srgbClr val="474747"/>
                </a:solidFill>
                <a:effectLst/>
                <a:latin typeface="Segoe UI Semilight" panose="020B0402040204020203" pitchFamily="34" charset="0"/>
                <a:ea typeface="Yu Gothic UI" panose="020B0500000000000000" pitchFamily="34" charset="-128"/>
                <a:cs typeface="Segoe UI Semilight" panose="020B0402040204020203" pitchFamily="34" charset="0"/>
              </a:rPr>
              <a:t>.</a:t>
            </a:r>
            <a:endParaRPr lang="it-IT" dirty="0">
              <a:latin typeface="Segoe UI Semilight" panose="020B0402040204020203" pitchFamily="34" charset="0"/>
              <a:ea typeface="Yu Gothic UI" panose="020B0500000000000000" pitchFamily="34" charset="-128"/>
              <a:cs typeface="Segoe UI Semilight" panose="020B0402040204020203" pitchFamily="34" charset="0"/>
            </a:endParaRPr>
          </a:p>
        </p:txBody>
      </p:sp>
      <p:sp>
        <p:nvSpPr>
          <p:cNvPr id="3" name="Segnaposto numero diapositiva 2">
            <a:extLst>
              <a:ext uri="{FF2B5EF4-FFF2-40B4-BE49-F238E27FC236}">
                <a16:creationId xmlns:a16="http://schemas.microsoft.com/office/drawing/2014/main" id="{9354394E-77F0-168D-CB47-B5F606F93441}"/>
              </a:ext>
            </a:extLst>
          </p:cNvPr>
          <p:cNvSpPr>
            <a:spLocks noGrp="1"/>
          </p:cNvSpPr>
          <p:nvPr>
            <p:ph type="sldNum" sz="quarter" idx="12"/>
          </p:nvPr>
        </p:nvSpPr>
        <p:spPr/>
        <p:txBody>
          <a:bodyPr/>
          <a:lstStyle/>
          <a:p>
            <a:fld id="{A88A401D-FA7D-467D-AFBB-0B3BA40DF614}" type="slidenum">
              <a:rPr lang="it-IT" smtClean="0"/>
              <a:t>99</a:t>
            </a:fld>
            <a:endParaRPr lang="it-IT"/>
          </a:p>
        </p:txBody>
      </p:sp>
      <p:sp>
        <p:nvSpPr>
          <p:cNvPr id="4" name="Segnaposto piè di pagina 3">
            <a:extLst>
              <a:ext uri="{FF2B5EF4-FFF2-40B4-BE49-F238E27FC236}">
                <a16:creationId xmlns:a16="http://schemas.microsoft.com/office/drawing/2014/main" id="{C0E361DF-8B84-4854-3B22-5F0DF7F0BD08}"/>
              </a:ext>
            </a:extLst>
          </p:cNvPr>
          <p:cNvSpPr>
            <a:spLocks noGrp="1"/>
          </p:cNvSpPr>
          <p:nvPr>
            <p:ph type="ftr" sz="quarter" idx="3"/>
          </p:nvPr>
        </p:nvSpPr>
        <p:spPr/>
        <p:txBody>
          <a:bodyPr/>
          <a:lstStyle/>
          <a:p>
            <a:r>
              <a:rPr lang="it-IT"/>
              <a:t>Direzione Legislazione Opere Pubbliche - Avv. Bruno Urbani – Il decreto correttivo al d.lgs. 36 del 2023 «Codice Appalti»</a:t>
            </a:r>
            <a:endParaRPr lang="it-IT" dirty="0"/>
          </a:p>
        </p:txBody>
      </p:sp>
      <p:sp>
        <p:nvSpPr>
          <p:cNvPr id="8" name="CasellaDiTesto 7">
            <a:extLst>
              <a:ext uri="{FF2B5EF4-FFF2-40B4-BE49-F238E27FC236}">
                <a16:creationId xmlns:a16="http://schemas.microsoft.com/office/drawing/2014/main" id="{498D0540-EA8C-61B7-49A1-17248403D57E}"/>
              </a:ext>
            </a:extLst>
          </p:cNvPr>
          <p:cNvSpPr txBox="1"/>
          <p:nvPr/>
        </p:nvSpPr>
        <p:spPr>
          <a:xfrm>
            <a:off x="7092280" y="1200150"/>
            <a:ext cx="1594520" cy="3521705"/>
          </a:xfrm>
          <a:prstGeom prst="rect">
            <a:avLst/>
          </a:prstGeom>
          <a:solidFill>
            <a:schemeClr val="accent2">
              <a:lumMod val="40000"/>
              <a:lumOff val="60000"/>
            </a:schemeClr>
          </a:solidFill>
        </p:spPr>
        <p:txBody>
          <a:bodyPr vert="horz" lIns="91440" tIns="45720" rIns="91440" bIns="45720" rtlCol="0">
            <a:noAutofit/>
          </a:bodyPr>
          <a:lstStyle>
            <a:defPPr>
              <a:defRPr lang="it-IT"/>
            </a:defPPr>
            <a:lvl1pPr indent="0" algn="just">
              <a:spcBef>
                <a:spcPct val="20000"/>
              </a:spcBef>
              <a:buClr>
                <a:srgbClr val="006600"/>
              </a:buClr>
              <a:buFont typeface="Wingdings" panose="05000000000000000000" pitchFamily="2" charset="2"/>
              <a:buNone/>
              <a:defRPr sz="1600" b="0" i="1">
                <a:effectLst/>
                <a:latin typeface="Aptos Light" panose="020B0004020202020204" pitchFamily="34" charset="0"/>
                <a:ea typeface="Yu Gothic UI Semilight" panose="020B0400000000000000" pitchFamily="34" charset="-128"/>
                <a:cs typeface="Segoe UI Semilight" panose="020B0402040204020203" pitchFamily="34" charset="0"/>
              </a:defRPr>
            </a:lvl1pPr>
            <a:lvl2pPr marL="742950" lvl="1" indent="-285750" algn="just">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2pPr>
            <a:lvl3pPr marL="11430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3pPr>
            <a:lvl4pPr marL="16002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4pPr>
            <a:lvl5pPr marL="2057400" indent="-228600">
              <a:spcBef>
                <a:spcPct val="20000"/>
              </a:spcBef>
              <a:buFont typeface="Arial" panose="020B0604020202020204" pitchFamily="34" charset="0"/>
              <a:buChar char="»"/>
              <a:defRPr>
                <a:latin typeface="Yu Gothic UI Semilight" panose="020B0400000000000000" pitchFamily="34" charset="-128"/>
                <a:ea typeface="Yu Gothic UI Semilight" panose="020B0400000000000000" pitchFamily="34" charset="-128"/>
                <a:cs typeface="Segoe UI Semilight" panose="020B04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it-IT" dirty="0"/>
              <a:t>Le SA possono prevedere nel bando o nell'avviso di indizione della gara il riconoscimento di premialità anche in caso di appalti di SV e FN, ove compatibile con l'oggetto dell'appalto.</a:t>
            </a:r>
          </a:p>
        </p:txBody>
      </p:sp>
    </p:spTree>
    <p:extLst>
      <p:ext uri="{BB962C8B-B14F-4D97-AF65-F5344CB8AC3E}">
        <p14:creationId xmlns:p14="http://schemas.microsoft.com/office/powerpoint/2010/main" val="34553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4_Tema di Office">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17365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875FB3096D1F546A793A1C31690EC6A" ma:contentTypeVersion="16" ma:contentTypeDescription="Creare un nuovo documento." ma:contentTypeScope="" ma:versionID="6ca3ae7c5ee08331ca7e8182cd2ce988">
  <xsd:schema xmlns:xsd="http://www.w3.org/2001/XMLSchema" xmlns:xs="http://www.w3.org/2001/XMLSchema" xmlns:p="http://schemas.microsoft.com/office/2006/metadata/properties" xmlns:ns3="4082bcac-1804-4697-8322-0a1fdbc7ad42" xmlns:ns4="feee559e-bcb2-441a-b3ae-873433232896" targetNamespace="http://schemas.microsoft.com/office/2006/metadata/properties" ma:root="true" ma:fieldsID="7ff4afd393179a64fd9ce6b400cd4c45" ns3:_="" ns4:_="">
    <xsd:import namespace="4082bcac-1804-4697-8322-0a1fdbc7ad42"/>
    <xsd:import namespace="feee559e-bcb2-441a-b3ae-873433232896"/>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2bcac-1804-4697-8322-0a1fdbc7ad4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ee559e-bcb2-441a-b3ae-873433232896" elementFormDefault="qualified">
    <xsd:import namespace="http://schemas.microsoft.com/office/2006/documentManagement/types"/>
    <xsd:import namespace="http://schemas.microsoft.com/office/infopath/2007/PartnerControls"/>
    <xsd:element name="SharedWithUsers" ma:index="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Condiviso con dettagli" ma:internalName="SharedWithDetails" ma:readOnly="true">
      <xsd:simpleType>
        <xsd:restriction base="dms:Note">
          <xsd:maxLength value="255"/>
        </xsd:restriction>
      </xsd:simpleType>
    </xsd:element>
    <xsd:element name="SharingHintHash" ma:index="11"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082bcac-1804-4697-8322-0a1fdbc7ad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3F38AD-A3F6-4CB2-B6C0-F0A8295C1A18}">
  <ds:schemaRefs>
    <ds:schemaRef ds:uri="http://schemas.microsoft.com/office/2006/metadata/contentType"/>
    <ds:schemaRef ds:uri="http://schemas.microsoft.com/office/2006/metadata/properties/metaAttributes"/>
    <ds:schemaRef ds:uri="http://www.w3.org/2000/xmlns/"/>
    <ds:schemaRef ds:uri="http://www.w3.org/2001/XMLSchema"/>
    <ds:schemaRef ds:uri="4082bcac-1804-4697-8322-0a1fdbc7ad42"/>
    <ds:schemaRef ds:uri="feee559e-bcb2-441a-b3ae-87343323289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CA9D39-90FE-4D8F-97C5-D910DBDF8E09}">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feee559e-bcb2-441a-b3ae-873433232896"/>
    <ds:schemaRef ds:uri="4082bcac-1804-4697-8322-0a1fdbc7ad42"/>
    <ds:schemaRef ds:uri="http://purl.org/dc/terms/"/>
    <ds:schemaRef ds:uri="http://purl.org/dc/elements/1.1/"/>
  </ds:schemaRefs>
</ds:datastoreItem>
</file>

<file path=customXml/itemProps3.xml><?xml version="1.0" encoding="utf-8"?>
<ds:datastoreItem xmlns:ds="http://schemas.openxmlformats.org/officeDocument/2006/customXml" ds:itemID="{CF5951AF-FF7C-46BE-8B3F-E1C88F9436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104340</TotalTime>
  <Words>16757</Words>
  <Application>Microsoft Office PowerPoint</Application>
  <PresentationFormat>Presentazione su schermo (16:9)</PresentationFormat>
  <Paragraphs>1072</Paragraphs>
  <Slides>108</Slides>
  <Notes>4</Notes>
  <HiddenSlides>9</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1</vt:i4>
      </vt:variant>
      <vt:variant>
        <vt:lpstr>Titoli diapositive</vt:lpstr>
      </vt:variant>
      <vt:variant>
        <vt:i4>108</vt:i4>
      </vt:variant>
    </vt:vector>
  </HeadingPairs>
  <TitlesOfParts>
    <vt:vector size="124" baseType="lpstr">
      <vt:lpstr>Yu Gothic Light</vt:lpstr>
      <vt:lpstr>Yu Gothic UI Semilight</vt:lpstr>
      <vt:lpstr>Aptos</vt:lpstr>
      <vt:lpstr>Aptos Black</vt:lpstr>
      <vt:lpstr>Aptos Light</vt:lpstr>
      <vt:lpstr>Arial</vt:lpstr>
      <vt:lpstr>Calibri</vt:lpstr>
      <vt:lpstr>Cavolini</vt:lpstr>
      <vt:lpstr>Leelawadee</vt:lpstr>
      <vt:lpstr>Segoe UI</vt:lpstr>
      <vt:lpstr>Segoe UI Semibold</vt:lpstr>
      <vt:lpstr>Segoe UI Semilight</vt:lpstr>
      <vt:lpstr>ui-sans-serif</vt:lpstr>
      <vt:lpstr>Wingdings</vt:lpstr>
      <vt:lpstr>4_Tema di Office</vt:lpstr>
      <vt:lpstr>Document</vt:lpstr>
      <vt:lpstr>Il decreto correttivo al Codice Appalti</vt:lpstr>
      <vt:lpstr>La revisione del codice</vt:lpstr>
      <vt:lpstr>Articolazione del Correttivo</vt:lpstr>
      <vt:lpstr>Presentazione standard di PowerPoint</vt:lpstr>
      <vt:lpstr>Regolamenti attuativi (72x226bis)</vt:lpstr>
      <vt:lpstr>Tutele lavoro </vt:lpstr>
      <vt:lpstr>CCNL applicabile (2.1x11 e 73xI.01)</vt:lpstr>
      <vt:lpstr>CCNL di stretta connessione</vt:lpstr>
      <vt:lpstr>CCNL scorporabili (41.1dx119.12 e 2x11.2-bis)</vt:lpstr>
      <vt:lpstr>CCNL subappaltatore (33x11.2bis e 41.1bx119.12)</vt:lpstr>
      <vt:lpstr>Valutazione equivalenza (73xI.01)</vt:lpstr>
      <vt:lpstr>Equivalenza e congruità offerta</vt:lpstr>
      <vt:lpstr>Clausole sociali (21x57 e II.3)</vt:lpstr>
      <vt:lpstr>Termini appalto</vt:lpstr>
      <vt:lpstr>Termini procedure (5.1x17.3-bis e All. I.3)</vt:lpstr>
      <vt:lpstr>Monitoraggio efficienza (II.4, 11.4-bis/ter/quater) </vt:lpstr>
      <vt:lpstr>Digitalizzazione</vt:lpstr>
      <vt:lpstr>Regole tecniche Piattaforme (7x19 e 10x26)</vt:lpstr>
      <vt:lpstr>BDNC e interoperabilità (9x24.3)</vt:lpstr>
      <vt:lpstr>Utilizzo FVOE (11.1ax35.4.5-bis e 24x99.3-bis)</vt:lpstr>
      <vt:lpstr>Contratti in assenza di FVOE (24x99.3-bis)</vt:lpstr>
      <vt:lpstr>Progettazione e SIA</vt:lpstr>
      <vt:lpstr>Transizione digitale appalti (43)</vt:lpstr>
      <vt:lpstr>Soglie applicazione GID (15x43.1-4)</vt:lpstr>
      <vt:lpstr>Capitolato informativo (14x41)</vt:lpstr>
      <vt:lpstr>All I.7: Effetti dell’adozione del GID 1/2</vt:lpstr>
      <vt:lpstr>All I.7: Effetti dell’adozione del GID 2/2</vt:lpstr>
      <vt:lpstr>Disciplina ex all. I.9 della GID (43)</vt:lpstr>
      <vt:lpstr>Novità allegato I.9 (1.10. lett. ghi e 11)</vt:lpstr>
      <vt:lpstr>Corpo e manutenzioni (14.cx41.5-bis e all. I.7, 5)</vt:lpstr>
      <vt:lpstr>Prezzari (14x41.13 e 84xall.I.14.6.2)</vt:lpstr>
      <vt:lpstr>SIA &lt;140.000 euro (14x41,15.quater)</vt:lpstr>
      <vt:lpstr>SIA + altri &gt;140.000 euro (14x41,15.bis-ter)</vt:lpstr>
      <vt:lpstr>Indagini archeologiche (79xI.8)</vt:lpstr>
      <vt:lpstr>Suddivisione in lotti (74.1xall.I.1, 3.1u)</vt:lpstr>
      <vt:lpstr>Appalti sotto soglia UE</vt:lpstr>
      <vt:lpstr>Novità «sottosoglia» UE (17 e ss x49 e ss.)</vt:lpstr>
      <vt:lpstr>Accesso delle PMI (24x61.2-bis)</vt:lpstr>
      <vt:lpstr>Equilibrio contrattuale</vt:lpstr>
      <vt:lpstr>Meccanismi di equilibrio (9-60)</vt:lpstr>
      <vt:lpstr>Scelta accordo quadro (22.1ax59.1)</vt:lpstr>
      <vt:lpstr>Alterazione equilibrio AQ (22.1bx59.5-bis)</vt:lpstr>
      <vt:lpstr>Clausole di Revisione Prezzi (23x60.1,2)</vt:lpstr>
      <vt:lpstr>Simulazione CRP</vt:lpstr>
      <vt:lpstr> Indici variazione prezzi (23x60.2-bis-3)</vt:lpstr>
      <vt:lpstr>Allegato II.2-bis (23x60.4 e 4-quater)</vt:lpstr>
      <vt:lpstr>Indice sintetico x progettista (86xII.2-bis, 3)</vt:lpstr>
      <vt:lpstr>Esempio TOL (Tabella A.2 - Declaratorie)</vt:lpstr>
      <vt:lpstr>Variazione prezzi lavori (86xII.2-bis, 5)</vt:lpstr>
      <vt:lpstr>Contratti interessati (all. II.2)</vt:lpstr>
      <vt:lpstr>Indice sintetico per AQ (86xII.2-bis, 6.1)</vt:lpstr>
      <vt:lpstr>Revisione prezzi negli AQ (86xII.2-bis, 6.2)</vt:lpstr>
      <vt:lpstr>Calcolo Indice Sintetico (II.2-bis, 7 e 8)</vt:lpstr>
      <vt:lpstr>Comunicato Presidente ANAC 30.12.25</vt:lpstr>
      <vt:lpstr>Disp.ni transitorie e finali (86xII.2-bis, 16)</vt:lpstr>
      <vt:lpstr>Gestione delle risorse (86xII.2-bis, 13-15)</vt:lpstr>
      <vt:lpstr>Eccessiva onerosità (86xII.2-bis, 2)</vt:lpstr>
      <vt:lpstr>Qualificazione SA</vt:lpstr>
      <vt:lpstr>Qualificazione SA (25, 26, 88 x 62,63, All. II.4)</vt:lpstr>
      <vt:lpstr>Affidamenti &lt;500.000€ (25.1x62.6-bis e 7,18)</vt:lpstr>
      <vt:lpstr>Soggetti non qualificabili (25.1x62.17) </vt:lpstr>
      <vt:lpstr>Precisazione dell’all. II.14 (2.2)</vt:lpstr>
      <vt:lpstr>Scelta del contraente</vt:lpstr>
      <vt:lpstr>Offerte in aumento (28x70.4)</vt:lpstr>
      <vt:lpstr>L’accordo Collaborazione (24x82-bis)</vt:lpstr>
      <vt:lpstr>L’accordo Collaborazione (24x82-bis)</vt:lpstr>
      <vt:lpstr>Contenuto accordo Coll.ne (all. II.6-bis)</vt:lpstr>
      <vt:lpstr>Iter, monitoraggio e controversie</vt:lpstr>
      <vt:lpstr>Garanzie per la partecipazione (28x106)</vt:lpstr>
      <vt:lpstr>Qualificazione OE</vt:lpstr>
      <vt:lpstr>Consorzi stabili (27x67)</vt:lpstr>
      <vt:lpstr>Qualificazione in gara (27x67)</vt:lpstr>
      <vt:lpstr>Norme di uniformazione consorzi</vt:lpstr>
      <vt:lpstr>Transitorio (70x225-bis.3)</vt:lpstr>
      <vt:lpstr>Appalti di servizi e forniture (32x100.11)</vt:lpstr>
      <vt:lpstr>Modifiche alla SOA 1/2 (91xII.12)</vt:lpstr>
      <vt:lpstr>Modifiche alla SOA 2/2 (91xII.12)</vt:lpstr>
      <vt:lpstr>Calcolo lavori prevalente (81xII.12,23.1.a.2)</vt:lpstr>
      <vt:lpstr>Calcolo lavori scorporabili (81xII.12,23.1.b.2)</vt:lpstr>
      <vt:lpstr>Tabella riassuntiva delle decurtazioni</vt:lpstr>
      <vt:lpstr>Incidenza della SIOS (104, 119, all. I.7, II.12)</vt:lpstr>
      <vt:lpstr>Effetti abrogazione dl EXPO (71x226)</vt:lpstr>
      <vt:lpstr>Qualificazione in gara (II.12, 30)</vt:lpstr>
      <vt:lpstr>Scorporo categorie di lavori (I.7, 31,7)</vt:lpstr>
      <vt:lpstr>Percentuali di scorporo (I.7, 40.2.p9)</vt:lpstr>
      <vt:lpstr>Esempi scorporo categorie SOA</vt:lpstr>
      <vt:lpstr>Appalti di ingente valore (33x103.1.a)</vt:lpstr>
      <vt:lpstr>Differenze requisiti maggiori importi</vt:lpstr>
      <vt:lpstr>Avvalimento di garanzia (26x104.4.12)</vt:lpstr>
      <vt:lpstr>Abolizione Rating d’impresa (30x109)</vt:lpstr>
      <vt:lpstr>Esecuzione e subappalto</vt:lpstr>
      <vt:lpstr>Quota PMI subappalto (41ax119.2)</vt:lpstr>
      <vt:lpstr>Revisione prezzi subappalti (86xII.2-bis, 8)</vt:lpstr>
      <vt:lpstr>Varianti in corso d’opera (42.1ax120.1.c)</vt:lpstr>
      <vt:lpstr>Modifiche non sostanziali (42.1bx120.1c)</vt:lpstr>
      <vt:lpstr>Corr: Errori progettuali (34x120.15-bis)</vt:lpstr>
      <vt:lpstr>Semplificazione della documentazione</vt:lpstr>
      <vt:lpstr>Anticipazione del prezzo (44x125.1)</vt:lpstr>
      <vt:lpstr>Penali e Premi (45.1x126)</vt:lpstr>
      <vt:lpstr>Differenze penali (45.1ax126.1)</vt:lpstr>
      <vt:lpstr>Quesiti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Urbani Bruno</dc:creator>
  <cp:lastModifiedBy>Urbani Bruno</cp:lastModifiedBy>
  <cp:revision>592</cp:revision>
  <cp:lastPrinted>2024-11-14T11:34:29Z</cp:lastPrinted>
  <dcterms:created xsi:type="dcterms:W3CDTF">2021-08-23T08:13:39Z</dcterms:created>
  <dcterms:modified xsi:type="dcterms:W3CDTF">2025-02-24T13:14:54Z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0x010100B875FB3096D1F546A793A1C31690EC6A</vt:lpwstr>
  </property>
</Properties>
</file>